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1" r:id="rId3"/>
    <p:sldMasterId id="2147483733" r:id="rId4"/>
    <p:sldMasterId id="2147483745" r:id="rId5"/>
    <p:sldMasterId id="2147483751" r:id="rId6"/>
    <p:sldMasterId id="2147483757" r:id="rId7"/>
    <p:sldMasterId id="2147483763" r:id="rId8"/>
    <p:sldMasterId id="2147483769" r:id="rId9"/>
    <p:sldMasterId id="2147483793" r:id="rId10"/>
    <p:sldMasterId id="2147483805" r:id="rId11"/>
  </p:sldMasterIdLst>
  <p:notesMasterIdLst>
    <p:notesMasterId r:id="rId104"/>
  </p:notesMasterIdLst>
  <p:sldIdLst>
    <p:sldId id="323" r:id="rId12"/>
    <p:sldId id="456" r:id="rId13"/>
    <p:sldId id="553" r:id="rId14"/>
    <p:sldId id="460" r:id="rId15"/>
    <p:sldId id="552" r:id="rId16"/>
    <p:sldId id="275" r:id="rId17"/>
    <p:sldId id="557" r:id="rId18"/>
    <p:sldId id="469" r:id="rId19"/>
    <p:sldId id="554" r:id="rId20"/>
    <p:sldId id="555" r:id="rId21"/>
    <p:sldId id="313" r:id="rId22"/>
    <p:sldId id="274" r:id="rId23"/>
    <p:sldId id="324" r:id="rId24"/>
    <p:sldId id="329" r:id="rId25"/>
    <p:sldId id="556" r:id="rId26"/>
    <p:sldId id="545" r:id="rId27"/>
    <p:sldId id="546" r:id="rId28"/>
    <p:sldId id="547" r:id="rId29"/>
    <p:sldId id="548" r:id="rId30"/>
    <p:sldId id="549" r:id="rId31"/>
    <p:sldId id="550" r:id="rId32"/>
    <p:sldId id="514" r:id="rId33"/>
    <p:sldId id="518" r:id="rId34"/>
    <p:sldId id="516" r:id="rId35"/>
    <p:sldId id="517" r:id="rId36"/>
    <p:sldId id="519" r:id="rId37"/>
    <p:sldId id="520" r:id="rId38"/>
    <p:sldId id="523" r:id="rId39"/>
    <p:sldId id="524" r:id="rId40"/>
    <p:sldId id="521" r:id="rId41"/>
    <p:sldId id="522" r:id="rId42"/>
    <p:sldId id="525" r:id="rId43"/>
    <p:sldId id="526" r:id="rId44"/>
    <p:sldId id="527" r:id="rId45"/>
    <p:sldId id="528" r:id="rId46"/>
    <p:sldId id="529" r:id="rId47"/>
    <p:sldId id="530" r:id="rId48"/>
    <p:sldId id="531" r:id="rId49"/>
    <p:sldId id="532" r:id="rId50"/>
    <p:sldId id="533" r:id="rId51"/>
    <p:sldId id="534" r:id="rId52"/>
    <p:sldId id="535" r:id="rId53"/>
    <p:sldId id="536" r:id="rId54"/>
    <p:sldId id="537" r:id="rId55"/>
    <p:sldId id="538" r:id="rId56"/>
    <p:sldId id="539" r:id="rId57"/>
    <p:sldId id="540" r:id="rId58"/>
    <p:sldId id="541" r:id="rId59"/>
    <p:sldId id="542" r:id="rId60"/>
    <p:sldId id="543" r:id="rId61"/>
    <p:sldId id="544" r:id="rId62"/>
    <p:sldId id="462" r:id="rId63"/>
    <p:sldId id="270" r:id="rId64"/>
    <p:sldId id="293" r:id="rId65"/>
    <p:sldId id="478" r:id="rId66"/>
    <p:sldId id="477" r:id="rId67"/>
    <p:sldId id="292" r:id="rId68"/>
    <p:sldId id="286" r:id="rId69"/>
    <p:sldId id="330" r:id="rId70"/>
    <p:sldId id="480" r:id="rId71"/>
    <p:sldId id="287" r:id="rId72"/>
    <p:sldId id="285" r:id="rId73"/>
    <p:sldId id="288" r:id="rId74"/>
    <p:sldId id="331" r:id="rId75"/>
    <p:sldId id="511" r:id="rId76"/>
    <p:sldId id="512" r:id="rId77"/>
    <p:sldId id="289" r:id="rId78"/>
    <p:sldId id="513" r:id="rId79"/>
    <p:sldId id="290" r:id="rId80"/>
    <p:sldId id="283" r:id="rId81"/>
    <p:sldId id="463" r:id="rId82"/>
    <p:sldId id="492" r:id="rId83"/>
    <p:sldId id="493" r:id="rId84"/>
    <p:sldId id="488" r:id="rId85"/>
    <p:sldId id="464" r:id="rId86"/>
    <p:sldId id="465" r:id="rId87"/>
    <p:sldId id="466" r:id="rId88"/>
    <p:sldId id="294" r:id="rId89"/>
    <p:sldId id="495" r:id="rId90"/>
    <p:sldId id="496" r:id="rId91"/>
    <p:sldId id="500" r:id="rId92"/>
    <p:sldId id="501" r:id="rId93"/>
    <p:sldId id="502" r:id="rId94"/>
    <p:sldId id="503" r:id="rId95"/>
    <p:sldId id="504" r:id="rId96"/>
    <p:sldId id="505" r:id="rId97"/>
    <p:sldId id="506" r:id="rId98"/>
    <p:sldId id="507" r:id="rId99"/>
    <p:sldId id="508" r:id="rId100"/>
    <p:sldId id="487" r:id="rId101"/>
    <p:sldId id="509" r:id="rId102"/>
    <p:sldId id="510"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221D"/>
    <a:srgbClr val="FF0066"/>
    <a:srgbClr val="C15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4" autoAdjust="0"/>
  </p:normalViewPr>
  <p:slideViewPr>
    <p:cSldViewPr>
      <p:cViewPr varScale="1">
        <p:scale>
          <a:sx n="65" d="100"/>
          <a:sy n="65" d="100"/>
        </p:scale>
        <p:origin x="1452" y="8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A5686-E648-4CA0-ACB0-4905B1C300FF}" type="datetimeFigureOut">
              <a:rPr lang="en-US" smtClean="0"/>
              <a:pPr/>
              <a:t>6/6/2022</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485A40-C936-4640-A124-4C834D7AC8B0}" type="slidenum">
              <a:rPr lang="en-US" smtClean="0"/>
              <a:pPr/>
              <a:t>‹Nº›</a:t>
            </a:fld>
            <a:endParaRPr lang="en-US"/>
          </a:p>
        </p:txBody>
      </p:sp>
    </p:spTree>
    <p:extLst>
      <p:ext uri="{BB962C8B-B14F-4D97-AF65-F5344CB8AC3E}">
        <p14:creationId xmlns:p14="http://schemas.microsoft.com/office/powerpoint/2010/main" val="400901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ki/User:BotBln"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Que </a:t>
            </a:r>
            <a:r>
              <a:rPr lang="en-US" dirty="0" err="1"/>
              <a:t>hace</a:t>
            </a:r>
            <a:r>
              <a:rPr lang="en-US" baseline="0" dirty="0"/>
              <a:t> que </a:t>
            </a:r>
            <a:r>
              <a:rPr lang="en-US" baseline="0" dirty="0" err="1"/>
              <a:t>una</a:t>
            </a:r>
            <a:r>
              <a:rPr lang="en-US" baseline="0" dirty="0"/>
              <a:t> planta entre </a:t>
            </a:r>
            <a:r>
              <a:rPr lang="en-US" baseline="0" dirty="0" err="1"/>
              <a:t>en</a:t>
            </a:r>
            <a:r>
              <a:rPr lang="en-US" baseline="0" dirty="0"/>
              <a:t> </a:t>
            </a:r>
            <a:r>
              <a:rPr lang="en-US" baseline="0" dirty="0" err="1"/>
              <a:t>crecimiento</a:t>
            </a:r>
            <a:r>
              <a:rPr lang="en-US" baseline="0" dirty="0"/>
              <a:t> </a:t>
            </a:r>
            <a:r>
              <a:rPr lang="en-US" baseline="0" dirty="0" err="1"/>
              <a:t>reproductivos</a:t>
            </a:r>
            <a:r>
              <a:rPr lang="en-US" baseline="0" dirty="0"/>
              <a:t>?</a:t>
            </a:r>
          </a:p>
          <a:p>
            <a:r>
              <a:rPr lang="en-US" baseline="0" dirty="0" err="1"/>
              <a:t>Cuales</a:t>
            </a:r>
            <a:r>
              <a:rPr lang="en-US" baseline="0" dirty="0"/>
              <a:t> son </a:t>
            </a:r>
            <a:r>
              <a:rPr lang="en-US" baseline="0" dirty="0" err="1"/>
              <a:t>los</a:t>
            </a:r>
            <a:r>
              <a:rPr lang="en-US" baseline="0" dirty="0"/>
              <a:t> </a:t>
            </a:r>
            <a:r>
              <a:rPr lang="en-US" baseline="0" dirty="0" err="1"/>
              <a:t>determinantes</a:t>
            </a:r>
            <a:r>
              <a:rPr lang="en-US" baseline="0" dirty="0"/>
              <a:t>?</a:t>
            </a:r>
            <a:endParaRPr lang="en-US" dirty="0"/>
          </a:p>
        </p:txBody>
      </p:sp>
      <p:sp>
        <p:nvSpPr>
          <p:cNvPr id="4" name="Marcador de número de diapositiva 3"/>
          <p:cNvSpPr>
            <a:spLocks noGrp="1"/>
          </p:cNvSpPr>
          <p:nvPr>
            <p:ph type="sldNum" sz="quarter" idx="10"/>
          </p:nvPr>
        </p:nvSpPr>
        <p:spPr/>
        <p:txBody>
          <a:bodyPr/>
          <a:lstStyle/>
          <a:p>
            <a:fld id="{61485A40-C936-4640-A124-4C834D7AC8B0}" type="slidenum">
              <a:rPr lang="en-US" smtClean="0"/>
              <a:pPr/>
              <a:t>2</a:t>
            </a:fld>
            <a:endParaRPr lang="en-US"/>
          </a:p>
        </p:txBody>
      </p:sp>
    </p:spTree>
    <p:extLst>
      <p:ext uri="{BB962C8B-B14F-4D97-AF65-F5344CB8AC3E}">
        <p14:creationId xmlns:p14="http://schemas.microsoft.com/office/powerpoint/2010/main" val="1933440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s-MX" dirty="0">
                <a:latin typeface="Arial" charset="0"/>
                <a:ea typeface="msgothic" charset="0"/>
                <a:cs typeface="msgothic" charset="0"/>
              </a:rPr>
              <a:t>A model of </a:t>
            </a:r>
            <a:r>
              <a:rPr lang="en-GB" altLang="es-MX" dirty="0" err="1">
                <a:latin typeface="Arial" charset="0"/>
                <a:ea typeface="msgothic" charset="0"/>
                <a:cs typeface="msgothic" charset="0"/>
              </a:rPr>
              <a:t>daylength</a:t>
            </a:r>
            <a:r>
              <a:rPr lang="en-GB" altLang="es-MX" dirty="0">
                <a:latin typeface="Arial" charset="0"/>
                <a:ea typeface="msgothic" charset="0"/>
                <a:cs typeface="msgothic" charset="0"/>
              </a:rPr>
              <a:t> measurement in Arabidopsis. Expression of FKF1 protein is regulated by the circadian clock and exhibits a diurnal rhythm under LD and SD. FKF1 protein functions as a photoreceptor, and accumulates at high levels during mid to end of the day under an LD. FKF1 is regulated by light and functions under LDs to increase CO mRNA abundance. CO mRNA levels in an fkf1 mutant are indicated by the dotted line, whereas the solid line illustrates CO mRNA levels in wild-type plants. CO protein is thereafter activated by light, because blue and far-red light stabilize CO through the action of </a:t>
            </a:r>
            <a:r>
              <a:rPr lang="en-GB" altLang="es-MX" dirty="0" err="1">
                <a:latin typeface="Arial" charset="0"/>
                <a:ea typeface="msgothic" charset="0"/>
                <a:cs typeface="msgothic" charset="0"/>
              </a:rPr>
              <a:t>cryptochromes</a:t>
            </a:r>
            <a:r>
              <a:rPr lang="en-GB" altLang="es-MX" dirty="0">
                <a:latin typeface="Arial" charset="0"/>
                <a:ea typeface="msgothic" charset="0"/>
                <a:cs typeface="msgothic" charset="0"/>
              </a:rPr>
              <a:t> and </a:t>
            </a:r>
            <a:r>
              <a:rPr lang="en-GB" altLang="es-MX" dirty="0" err="1">
                <a:latin typeface="Arial" charset="0"/>
                <a:ea typeface="msgothic" charset="0"/>
                <a:cs typeface="msgothic" charset="0"/>
              </a:rPr>
              <a:t>phyA</a:t>
            </a:r>
            <a:r>
              <a:rPr lang="en-GB" altLang="es-MX" dirty="0">
                <a:latin typeface="Arial" charset="0"/>
                <a:ea typeface="msgothic" charset="0"/>
                <a:cs typeface="msgothic" charset="0"/>
              </a:rPr>
              <a:t> and darkness destabilizes it. </a:t>
            </a:r>
            <a:r>
              <a:rPr lang="en-GB" altLang="es-MX" dirty="0" err="1">
                <a:latin typeface="Arial" charset="0"/>
                <a:ea typeface="msgothic" charset="0"/>
                <a:cs typeface="msgothic" charset="0"/>
              </a:rPr>
              <a:t>phyB</a:t>
            </a:r>
            <a:r>
              <a:rPr lang="en-GB" altLang="es-MX" dirty="0">
                <a:latin typeface="Arial" charset="0"/>
                <a:ea typeface="msgothic" charset="0"/>
                <a:cs typeface="msgothic" charset="0"/>
              </a:rPr>
              <a:t> antagonizes the activity of </a:t>
            </a:r>
            <a:r>
              <a:rPr lang="en-GB" altLang="es-MX" dirty="0" err="1">
                <a:latin typeface="Arial" charset="0"/>
                <a:ea typeface="msgothic" charset="0"/>
                <a:cs typeface="msgothic" charset="0"/>
              </a:rPr>
              <a:t>phyA</a:t>
            </a:r>
            <a:r>
              <a:rPr lang="en-GB" altLang="es-MX" dirty="0">
                <a:latin typeface="Arial" charset="0"/>
                <a:ea typeface="msgothic" charset="0"/>
                <a:cs typeface="msgothic" charset="0"/>
              </a:rPr>
              <a:t> and </a:t>
            </a:r>
            <a:r>
              <a:rPr lang="en-GB" altLang="es-MX" dirty="0" err="1">
                <a:latin typeface="Arial" charset="0"/>
                <a:ea typeface="msgothic" charset="0"/>
                <a:cs typeface="msgothic" charset="0"/>
              </a:rPr>
              <a:t>cryptochromes</a:t>
            </a:r>
            <a:r>
              <a:rPr lang="en-GB" altLang="es-MX" dirty="0">
                <a:latin typeface="Arial" charset="0"/>
                <a:ea typeface="msgothic" charset="0"/>
                <a:cs typeface="msgothic" charset="0"/>
              </a:rPr>
              <a:t> and promotes the degradation of CO especially in the morning, allowing CO protein to be expressed with a more refined waveform under LDs. The combination of </a:t>
            </a:r>
            <a:r>
              <a:rPr lang="en-GB" altLang="es-MX" dirty="0" err="1">
                <a:latin typeface="Arial" charset="0"/>
                <a:ea typeface="msgothic" charset="0"/>
                <a:cs typeface="msgothic" charset="0"/>
              </a:rPr>
              <a:t>phyB</a:t>
            </a:r>
            <a:r>
              <a:rPr lang="en-GB" altLang="es-MX" dirty="0">
                <a:latin typeface="Arial" charset="0"/>
                <a:ea typeface="msgothic" charset="0"/>
                <a:cs typeface="msgothic" charset="0"/>
              </a:rPr>
              <a:t> activity that promotes degradation of CO in the morning and FKF1 activity raising CO mRNA levels during the day under LDs results in robust FT induction and floral promotion specifically under LDs in Arabidopsis.</a:t>
            </a:r>
          </a:p>
        </p:txBody>
      </p:sp>
    </p:spTree>
    <p:extLst>
      <p:ext uri="{BB962C8B-B14F-4D97-AF65-F5344CB8AC3E}">
        <p14:creationId xmlns:p14="http://schemas.microsoft.com/office/powerpoint/2010/main" val="2251129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5A40-C936-4640-A124-4C834D7AC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580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5A40-C936-4640-A124-4C834D7AC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579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1485A40-C936-4640-A124-4C834D7AC8B0}" type="slidenum">
              <a:rPr lang="en-US" smtClean="0"/>
              <a:pPr/>
              <a:t>52</a:t>
            </a:fld>
            <a:endParaRPr lang="en-US"/>
          </a:p>
        </p:txBody>
      </p:sp>
    </p:spTree>
    <p:extLst>
      <p:ext uri="{BB962C8B-B14F-4D97-AF65-F5344CB8AC3E}">
        <p14:creationId xmlns:p14="http://schemas.microsoft.com/office/powerpoint/2010/main" val="355014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1485A40-C936-4640-A124-4C834D7AC8B0}" type="slidenum">
              <a:rPr lang="en-US" smtClean="0"/>
              <a:pPr/>
              <a:t>60</a:t>
            </a:fld>
            <a:endParaRPr lang="en-US"/>
          </a:p>
        </p:txBody>
      </p:sp>
    </p:spTree>
    <p:extLst>
      <p:ext uri="{BB962C8B-B14F-4D97-AF65-F5344CB8AC3E}">
        <p14:creationId xmlns:p14="http://schemas.microsoft.com/office/powerpoint/2010/main" val="51506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580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Colombo et al 1995</a:t>
            </a:r>
            <a:r>
              <a:rPr lang="en-US"/>
              <a:t>, figure 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044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1" kern="1200" dirty="0" err="1">
                <a:solidFill>
                  <a:schemeClr val="tx1"/>
                </a:solidFill>
                <a:effectLst/>
                <a:latin typeface="+mn-lt"/>
                <a:ea typeface="+mn-ea"/>
                <a:cs typeface="+mn-cs"/>
              </a:rPr>
              <a:t>Ditta</a:t>
            </a:r>
            <a:r>
              <a:rPr lang="en-US" sz="1200" b="1" kern="1200" dirty="0">
                <a:solidFill>
                  <a:schemeClr val="tx1"/>
                </a:solidFill>
                <a:effectLst/>
                <a:latin typeface="+mn-lt"/>
                <a:ea typeface="+mn-ea"/>
                <a:cs typeface="+mn-cs"/>
              </a:rPr>
              <a:t>, G., </a:t>
            </a:r>
            <a:r>
              <a:rPr lang="en-US" sz="1200" b="1" kern="1200" dirty="0" err="1">
                <a:solidFill>
                  <a:schemeClr val="tx1"/>
                </a:solidFill>
                <a:effectLst/>
                <a:latin typeface="+mn-lt"/>
                <a:ea typeface="+mn-ea"/>
                <a:cs typeface="+mn-cs"/>
              </a:rPr>
              <a:t>Pinyopich</a:t>
            </a:r>
            <a:r>
              <a:rPr lang="en-US" sz="1200" b="1" kern="1200" dirty="0">
                <a:solidFill>
                  <a:schemeClr val="tx1"/>
                </a:solidFill>
                <a:effectLst/>
                <a:latin typeface="+mn-lt"/>
                <a:ea typeface="+mn-ea"/>
                <a:cs typeface="+mn-cs"/>
              </a:rPr>
              <a:t>, A., Robles, P., </a:t>
            </a:r>
            <a:r>
              <a:rPr lang="en-US" sz="1200" b="1" kern="1200" dirty="0" err="1">
                <a:solidFill>
                  <a:schemeClr val="tx1"/>
                </a:solidFill>
                <a:effectLst/>
                <a:latin typeface="+mn-lt"/>
                <a:ea typeface="+mn-ea"/>
                <a:cs typeface="+mn-cs"/>
              </a:rPr>
              <a:t>Pelaz</a:t>
            </a:r>
            <a:r>
              <a:rPr lang="en-US" sz="1200" b="1" kern="1200" dirty="0">
                <a:solidFill>
                  <a:schemeClr val="tx1"/>
                </a:solidFill>
                <a:effectLst/>
                <a:latin typeface="+mn-lt"/>
                <a:ea typeface="+mn-ea"/>
                <a:cs typeface="+mn-cs"/>
              </a:rPr>
              <a:t>, S., and </a:t>
            </a:r>
            <a:r>
              <a:rPr lang="en-US" sz="1200" b="1" kern="1200" dirty="0" err="1">
                <a:solidFill>
                  <a:schemeClr val="tx1"/>
                </a:solidFill>
                <a:effectLst/>
                <a:latin typeface="+mn-lt"/>
                <a:ea typeface="+mn-ea"/>
                <a:cs typeface="+mn-cs"/>
              </a:rPr>
              <a:t>Yanofsky</a:t>
            </a:r>
            <a:r>
              <a:rPr lang="en-US" sz="1200" b="1" kern="1200" dirty="0">
                <a:solidFill>
                  <a:schemeClr val="tx1"/>
                </a:solidFill>
                <a:effectLst/>
                <a:latin typeface="+mn-lt"/>
                <a:ea typeface="+mn-ea"/>
                <a:cs typeface="+mn-cs"/>
              </a:rPr>
              <a:t>, M.F.</a:t>
            </a:r>
            <a:r>
              <a:rPr lang="en-US" sz="1200" kern="1200" dirty="0">
                <a:solidFill>
                  <a:schemeClr val="tx1"/>
                </a:solidFill>
                <a:effectLst/>
                <a:latin typeface="+mn-lt"/>
                <a:ea typeface="+mn-ea"/>
                <a:cs typeface="+mn-cs"/>
              </a:rPr>
              <a:t> (2004). The SEP4 gene of Arabidopsis thaliana functions in floral organ and meristem identity. </a:t>
            </a:r>
            <a:r>
              <a:rPr lang="en-US" sz="1200" kern="1200" dirty="0" err="1">
                <a:solidFill>
                  <a:schemeClr val="tx1"/>
                </a:solidFill>
                <a:effectLst/>
                <a:latin typeface="+mn-lt"/>
                <a:ea typeface="+mn-ea"/>
                <a:cs typeface="+mn-cs"/>
              </a:rPr>
              <a:t>Curr</a:t>
            </a:r>
            <a:r>
              <a:rPr lang="en-US" sz="1200" kern="1200" dirty="0">
                <a:solidFill>
                  <a:schemeClr val="tx1"/>
                </a:solidFill>
                <a:effectLst/>
                <a:latin typeface="+mn-lt"/>
                <a:ea typeface="+mn-ea"/>
                <a:cs typeface="+mn-cs"/>
              </a:rPr>
              <a:t>. Biol. </a:t>
            </a:r>
            <a:r>
              <a:rPr lang="en-US" sz="1200" b="1" kern="1200" dirty="0">
                <a:solidFill>
                  <a:schemeClr val="tx1"/>
                </a:solidFill>
                <a:effectLst/>
                <a:latin typeface="+mn-lt"/>
                <a:ea typeface="+mn-ea"/>
                <a:cs typeface="+mn-cs"/>
              </a:rPr>
              <a:t>14</a:t>
            </a:r>
            <a:r>
              <a:rPr lang="en-US" sz="1200" kern="1200" dirty="0">
                <a:solidFill>
                  <a:schemeClr val="tx1"/>
                </a:solidFill>
                <a:effectLst/>
                <a:latin typeface="+mn-lt"/>
                <a:ea typeface="+mn-ea"/>
                <a:cs typeface="+mn-cs"/>
              </a:rPr>
              <a:t>: 1935–1940.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173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aseline="0" dirty="0"/>
              <a:t>Abbreviations denote different MADS box gene subfamilies. </a:t>
            </a:r>
          </a:p>
          <a:p>
            <a:r>
              <a:rPr lang="en-US" sz="1200" b="0" kern="1200" dirty="0">
                <a:solidFill>
                  <a:schemeClr val="tx1"/>
                </a:solidFill>
                <a:effectLst/>
                <a:latin typeface="+mn-lt"/>
                <a:ea typeface="+mn-ea"/>
                <a:cs typeface="+mn-cs"/>
              </a:rPr>
              <a:t>Image adapted from: </a:t>
            </a:r>
            <a:r>
              <a:rPr lang="en-US" sz="1200" b="1" kern="1200" dirty="0" err="1">
                <a:solidFill>
                  <a:schemeClr val="tx1"/>
                </a:solidFill>
                <a:effectLst/>
                <a:latin typeface="+mn-lt"/>
                <a:ea typeface="+mn-ea"/>
                <a:cs typeface="+mn-cs"/>
              </a:rPr>
              <a:t>Theissen</a:t>
            </a:r>
            <a:r>
              <a:rPr lang="en-US" sz="1200" b="1" kern="1200" dirty="0">
                <a:solidFill>
                  <a:schemeClr val="tx1"/>
                </a:solidFill>
                <a:effectLst/>
                <a:latin typeface="+mn-lt"/>
                <a:ea typeface="+mn-ea"/>
                <a:cs typeface="+mn-cs"/>
              </a:rPr>
              <a:t>, G., Becker, A., Rosa, A. Di, </a:t>
            </a:r>
            <a:r>
              <a:rPr lang="en-US" sz="1200" b="1" kern="1200" dirty="0" err="1">
                <a:solidFill>
                  <a:schemeClr val="tx1"/>
                </a:solidFill>
                <a:effectLst/>
                <a:latin typeface="+mn-lt"/>
                <a:ea typeface="+mn-ea"/>
                <a:cs typeface="+mn-cs"/>
              </a:rPr>
              <a:t>Kanno</a:t>
            </a:r>
            <a:r>
              <a:rPr lang="en-US" sz="1200" b="1" kern="1200" dirty="0">
                <a:solidFill>
                  <a:schemeClr val="tx1"/>
                </a:solidFill>
                <a:effectLst/>
                <a:latin typeface="+mn-lt"/>
                <a:ea typeface="+mn-ea"/>
                <a:cs typeface="+mn-cs"/>
              </a:rPr>
              <a:t>, A., Kim, J.T., Winter, K., and </a:t>
            </a:r>
            <a:r>
              <a:rPr lang="en-US" sz="1200" b="1" kern="1200" dirty="0" err="1">
                <a:solidFill>
                  <a:schemeClr val="tx1"/>
                </a:solidFill>
                <a:effectLst/>
                <a:latin typeface="+mn-lt"/>
                <a:ea typeface="+mn-ea"/>
                <a:cs typeface="+mn-cs"/>
              </a:rPr>
              <a:t>Saedler</a:t>
            </a:r>
            <a:r>
              <a:rPr lang="en-US" sz="1200" b="1" kern="1200" dirty="0">
                <a:solidFill>
                  <a:schemeClr val="tx1"/>
                </a:solidFill>
                <a:effectLst/>
                <a:latin typeface="+mn-lt"/>
                <a:ea typeface="+mn-ea"/>
                <a:cs typeface="+mn-cs"/>
              </a:rPr>
              <a:t>, H.</a:t>
            </a:r>
            <a:r>
              <a:rPr lang="en-US" sz="1200" kern="1200" dirty="0">
                <a:solidFill>
                  <a:schemeClr val="tx1"/>
                </a:solidFill>
                <a:effectLst/>
                <a:latin typeface="+mn-lt"/>
                <a:ea typeface="+mn-ea"/>
                <a:cs typeface="+mn-cs"/>
              </a:rPr>
              <a:t> (2000). A short history of MADS-box genes in plants. Plant Mol. Biol. </a:t>
            </a:r>
            <a:r>
              <a:rPr lang="en-US" sz="1200" b="1" kern="12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115–149,</a:t>
            </a:r>
            <a:r>
              <a:rPr lang="en-US" sz="1200" kern="1200" baseline="0" dirty="0">
                <a:solidFill>
                  <a:schemeClr val="tx1"/>
                </a:solidFill>
                <a:effectLst/>
                <a:latin typeface="+mn-lt"/>
                <a:ea typeface="+mn-ea"/>
                <a:cs typeface="+mn-cs"/>
              </a:rPr>
              <a:t> figure 4</a:t>
            </a:r>
          </a:p>
          <a:p>
            <a:r>
              <a:rPr lang="en-US" sz="1200" kern="1200" baseline="0" dirty="0">
                <a:solidFill>
                  <a:schemeClr val="tx1"/>
                </a:solidFill>
                <a:effectLst/>
                <a:latin typeface="+mn-lt"/>
                <a:ea typeface="+mn-ea"/>
                <a:cs typeface="+mn-cs"/>
              </a:rPr>
              <a:t>From left: </a:t>
            </a:r>
            <a:r>
              <a:rPr lang="en-US" sz="1200" i="1" kern="1200" baseline="0" dirty="0" err="1">
                <a:solidFill>
                  <a:schemeClr val="tx1"/>
                </a:solidFill>
                <a:effectLst/>
                <a:latin typeface="+mn-lt"/>
                <a:ea typeface="+mn-ea"/>
                <a:cs typeface="+mn-cs"/>
              </a:rPr>
              <a:t>Senecio</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confusus</a:t>
            </a:r>
            <a:r>
              <a:rPr lang="en-US" sz="1200" i="1"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(image credit Fleet), </a:t>
            </a:r>
            <a:r>
              <a:rPr lang="en-US" sz="1200" i="1" kern="1200" baseline="0" dirty="0">
                <a:solidFill>
                  <a:schemeClr val="tx1"/>
                </a:solidFill>
                <a:effectLst/>
                <a:latin typeface="+mn-lt"/>
                <a:ea typeface="+mn-ea"/>
                <a:cs typeface="+mn-cs"/>
              </a:rPr>
              <a:t>Phalaenopsis </a:t>
            </a:r>
            <a:r>
              <a:rPr lang="en-US" sz="1200" i="0" kern="1200" baseline="0" dirty="0">
                <a:solidFill>
                  <a:schemeClr val="tx1"/>
                </a:solidFill>
                <a:effectLst/>
                <a:latin typeface="+mn-lt"/>
                <a:ea typeface="+mn-ea"/>
                <a:cs typeface="+mn-cs"/>
              </a:rPr>
              <a:t>cultivar (image credit Fleet), </a:t>
            </a:r>
            <a:r>
              <a:rPr lang="en-US" sz="1200" i="1" kern="1200" baseline="0" dirty="0" err="1">
                <a:solidFill>
                  <a:schemeClr val="tx1"/>
                </a:solidFill>
                <a:effectLst/>
                <a:latin typeface="+mn-lt"/>
                <a:ea typeface="+mn-ea"/>
                <a:cs typeface="+mn-cs"/>
              </a:rPr>
              <a:t>Oryza</a:t>
            </a:r>
            <a:r>
              <a:rPr lang="en-US" sz="1200" i="1" kern="1200" baseline="0" dirty="0">
                <a:solidFill>
                  <a:schemeClr val="tx1"/>
                </a:solidFill>
                <a:effectLst/>
                <a:latin typeface="+mn-lt"/>
                <a:ea typeface="+mn-ea"/>
                <a:cs typeface="+mn-cs"/>
              </a:rPr>
              <a:t> sativa</a:t>
            </a:r>
            <a:r>
              <a:rPr lang="en-US" sz="1200" i="0" kern="1200" baseline="0" dirty="0">
                <a:solidFill>
                  <a:schemeClr val="tx1"/>
                </a:solidFill>
                <a:effectLst/>
                <a:latin typeface="+mn-lt"/>
                <a:ea typeface="+mn-ea"/>
                <a:cs typeface="+mn-cs"/>
              </a:rPr>
              <a:t> (image credit Wikimedia), </a:t>
            </a:r>
            <a:r>
              <a:rPr lang="en-US" sz="1200" i="1" kern="1200" baseline="0" dirty="0">
                <a:solidFill>
                  <a:schemeClr val="tx1"/>
                </a:solidFill>
                <a:effectLst/>
                <a:latin typeface="+mn-lt"/>
                <a:ea typeface="+mn-ea"/>
                <a:cs typeface="+mn-cs"/>
              </a:rPr>
              <a:t>Nymphaea alba </a:t>
            </a:r>
            <a:r>
              <a:rPr lang="en-US" sz="1200" i="0" kern="1200" baseline="0" dirty="0">
                <a:solidFill>
                  <a:schemeClr val="tx1"/>
                </a:solidFill>
                <a:effectLst/>
                <a:latin typeface="+mn-lt"/>
                <a:ea typeface="+mn-ea"/>
                <a:cs typeface="+mn-cs"/>
              </a:rPr>
              <a:t> (image credit Roar Johnsen</a:t>
            </a:r>
            <a:r>
              <a:rPr lang="en-US" sz="1200" i="0" kern="1200" baseline="0">
                <a:solidFill>
                  <a:schemeClr val="tx1"/>
                </a:solidFill>
                <a:effectLst/>
                <a:latin typeface="+mn-lt"/>
                <a:ea typeface="+mn-ea"/>
                <a:cs typeface="+mn-cs"/>
              </a:rPr>
              <a:t>, Wikimedia), </a:t>
            </a:r>
            <a:r>
              <a:rPr lang="en-US" sz="1200" i="1" kern="1200" baseline="0">
                <a:solidFill>
                  <a:schemeClr val="tx1"/>
                </a:solidFill>
                <a:effectLst/>
                <a:latin typeface="+mn-lt"/>
                <a:ea typeface="+mn-ea"/>
                <a:cs typeface="+mn-cs"/>
              </a:rPr>
              <a:t>Araucaria </a:t>
            </a:r>
            <a:r>
              <a:rPr lang="en-US" sz="1200" i="1" kern="1200" baseline="0" dirty="0" err="1">
                <a:solidFill>
                  <a:schemeClr val="tx1"/>
                </a:solidFill>
                <a:effectLst/>
                <a:latin typeface="+mn-lt"/>
                <a:ea typeface="+mn-ea"/>
                <a:cs typeface="+mn-cs"/>
              </a:rPr>
              <a:t>heterophylla</a:t>
            </a:r>
            <a:r>
              <a:rPr lang="en-US" sz="1200" i="1" kern="1200" baseline="0" dirty="0">
                <a:solidFill>
                  <a:schemeClr val="tx1"/>
                </a:solidFill>
                <a:effectLst/>
                <a:latin typeface="+mn-lt"/>
                <a:ea typeface="+mn-ea"/>
                <a:cs typeface="+mn-cs"/>
              </a:rPr>
              <a:t> </a:t>
            </a:r>
            <a:r>
              <a:rPr lang="en-US" sz="1200" i="0" kern="1200" baseline="0" dirty="0">
                <a:solidFill>
                  <a:schemeClr val="tx1"/>
                </a:solidFill>
                <a:effectLst/>
                <a:latin typeface="+mn-lt"/>
                <a:ea typeface="+mn-ea"/>
                <a:cs typeface="+mn-cs"/>
              </a:rPr>
              <a:t> (Norfolk Island pine, image credit Fleet), </a:t>
            </a:r>
            <a:r>
              <a:rPr lang="en-US" sz="1200" i="1" kern="1200" baseline="0" dirty="0" err="1">
                <a:solidFill>
                  <a:schemeClr val="tx1"/>
                </a:solidFill>
                <a:effectLst/>
                <a:latin typeface="+mn-lt"/>
                <a:ea typeface="+mn-ea"/>
                <a:cs typeface="+mn-cs"/>
              </a:rPr>
              <a:t>Gnetum</a:t>
            </a:r>
            <a:r>
              <a:rPr lang="en-US" sz="1200" i="1"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(image credit Wikimedia), </a:t>
            </a:r>
            <a:r>
              <a:rPr lang="en-US" sz="1200" b="0" i="1" kern="1200" baseline="0" dirty="0" err="1">
                <a:solidFill>
                  <a:schemeClr val="tx1"/>
                </a:solidFill>
                <a:effectLst/>
                <a:latin typeface="+mn-lt"/>
                <a:ea typeface="+mn-ea"/>
                <a:cs typeface="+mn-cs"/>
              </a:rPr>
              <a:t>Cyatheria</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cooperii</a:t>
            </a:r>
            <a:r>
              <a:rPr lang="en-US" sz="1200" b="0" i="0" kern="1200" baseline="0" dirty="0">
                <a:solidFill>
                  <a:schemeClr val="tx1"/>
                </a:solidFill>
                <a:effectLst/>
                <a:latin typeface="+mn-lt"/>
                <a:ea typeface="+mn-ea"/>
                <a:cs typeface="+mn-cs"/>
              </a:rPr>
              <a:t> (image credit Fleet)</a:t>
            </a:r>
            <a:endParaRPr lang="en-US" i="1" dirty="0">
              <a:effectLst/>
            </a:endParaRPr>
          </a:p>
          <a:p>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85817" indent="-263776" eaLnBrk="0" hangingPunct="0">
              <a:spcBef>
                <a:spcPct val="30000"/>
              </a:spcBef>
              <a:defRPr sz="1100">
                <a:solidFill>
                  <a:schemeClr val="tx1"/>
                </a:solidFill>
                <a:latin typeface="Calibri" pitchFamily="34" charset="0"/>
              </a:defRPr>
            </a:lvl2pPr>
            <a:lvl3pPr marL="1055103" indent="-211021" eaLnBrk="0" hangingPunct="0">
              <a:spcBef>
                <a:spcPct val="30000"/>
              </a:spcBef>
              <a:defRPr sz="1100">
                <a:solidFill>
                  <a:schemeClr val="tx1"/>
                </a:solidFill>
                <a:latin typeface="Calibri" pitchFamily="34" charset="0"/>
              </a:defRPr>
            </a:lvl3pPr>
            <a:lvl4pPr marL="1477145" indent="-211021" eaLnBrk="0" hangingPunct="0">
              <a:spcBef>
                <a:spcPct val="30000"/>
              </a:spcBef>
              <a:defRPr sz="1100">
                <a:solidFill>
                  <a:schemeClr val="tx1"/>
                </a:solidFill>
                <a:latin typeface="Calibri" pitchFamily="34" charset="0"/>
              </a:defRPr>
            </a:lvl4pPr>
            <a:lvl5pPr marL="1899186" indent="-211021" eaLnBrk="0" hangingPunct="0">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58451A-25C3-417A-91F2-ABAC3835D0AE}" type="slidenum">
              <a:rPr kumimoji="0" lang="en-GB"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72</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4830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a:t>
            </a:r>
            <a:r>
              <a:rPr lang="en-US" baseline="0" dirty="0"/>
              <a:t> image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00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A88A56-ABB8-4B71-9EB3-DFBFA63A3867}" type="slidenum">
              <a:rPr kumimoji="0" lang="es-AR" altLang="es-MX"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s-AR" altLang="es-MX"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73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MX" altLang="es-MX"/>
          </a:p>
        </p:txBody>
      </p:sp>
    </p:spTree>
    <p:extLst>
      <p:ext uri="{BB962C8B-B14F-4D97-AF65-F5344CB8AC3E}">
        <p14:creationId xmlns:p14="http://schemas.microsoft.com/office/powerpoint/2010/main" val="2005226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n-GB" altLang="en-US" dirty="0"/>
              <a:t>Rice</a:t>
            </a:r>
            <a:r>
              <a:rPr lang="en-GB" altLang="en-US" baseline="0" dirty="0"/>
              <a:t> flower </a:t>
            </a:r>
            <a:r>
              <a:rPr lang="en-US" altLang="en-US" baseline="0" dirty="0"/>
              <a:t>I, </a:t>
            </a:r>
            <a:r>
              <a:rPr lang="en-US" altLang="en-US" baseline="0" dirty="0" err="1"/>
              <a:t>Katorisi</a:t>
            </a:r>
            <a:r>
              <a:rPr lang="en-US" altLang="en-US" baseline="0" dirty="0"/>
              <a:t> [GFDL  CC-BY-SA-3.0 via Wikimedia Commons] https://commons.wikimedia.org/wiki/File:Rice-flower,katori-city,japan.JPG</a:t>
            </a:r>
          </a:p>
          <a:p>
            <a:pPr marL="228600" indent="-228600">
              <a:buAutoNum type="arabicPeriod"/>
            </a:pPr>
            <a:r>
              <a:rPr lang="en-US" altLang="en-US" baseline="0" dirty="0"/>
              <a:t>Yellow </a:t>
            </a:r>
            <a:r>
              <a:rPr lang="en-US" altLang="en-US" baseline="0" dirty="0" err="1"/>
              <a:t>ladyslipper</a:t>
            </a:r>
            <a:r>
              <a:rPr lang="en-US" altLang="en-US" baseline="0" dirty="0"/>
              <a:t>, </a:t>
            </a:r>
            <a:r>
              <a:rPr lang="en-US" dirty="0"/>
              <a:t>Cypripedium </a:t>
            </a:r>
            <a:r>
              <a:rPr lang="en-US" dirty="0" err="1"/>
              <a:t>calceolus</a:t>
            </a:r>
            <a:r>
              <a:rPr lang="en-US" dirty="0"/>
              <a:t>  </a:t>
            </a:r>
            <a:r>
              <a:rPr lang="en-US" altLang="en-US" baseline="0" dirty="0"/>
              <a:t>https://www.nps.gov/wica/learn/nature/wildflowers-yellow-lady-slipper.htm (labeled for noncommercial reuse)</a:t>
            </a:r>
          </a:p>
          <a:p>
            <a:pPr marL="228600" indent="-228600">
              <a:buAutoNum type="arabicPeriod"/>
            </a:pPr>
            <a:r>
              <a:rPr lang="en-US" altLang="en-US" baseline="0" dirty="0"/>
              <a:t>Tomato (Solanum </a:t>
            </a:r>
            <a:r>
              <a:rPr lang="en-US" altLang="en-US" baseline="0" dirty="0" err="1"/>
              <a:t>lycopersicum</a:t>
            </a:r>
            <a:r>
              <a:rPr lang="en-US" altLang="en-US" baseline="0" dirty="0"/>
              <a:t>) By </a:t>
            </a:r>
            <a:r>
              <a:rPr lang="en-US" altLang="en-US" baseline="0" dirty="0" err="1"/>
              <a:t>Felagund</a:t>
            </a:r>
            <a:r>
              <a:rPr lang="en-US" altLang="en-US" baseline="0" dirty="0"/>
              <a:t> (Own work)  CC-BY-SA-3.0 via Wikimedia Commons, https://commons.wikimedia.org/wiki/File:Tomato_flower.JPG</a:t>
            </a:r>
          </a:p>
          <a:p>
            <a:pPr marL="228600" indent="-228600">
              <a:buAutoNum type="arabicPeriod"/>
            </a:pPr>
            <a:endParaRPr lang="en-GB" altLang="en-US" dirty="0"/>
          </a:p>
          <a:p>
            <a:pPr marL="228600" indent="-228600">
              <a:buAutoNum type="arabicPeriod"/>
            </a:pPr>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85817" indent="-263776" eaLnBrk="0" hangingPunct="0">
              <a:spcBef>
                <a:spcPct val="30000"/>
              </a:spcBef>
              <a:defRPr sz="1100">
                <a:solidFill>
                  <a:schemeClr val="tx1"/>
                </a:solidFill>
                <a:latin typeface="Calibri" pitchFamily="34" charset="0"/>
              </a:defRPr>
            </a:lvl2pPr>
            <a:lvl3pPr marL="1055103" indent="-211021" eaLnBrk="0" hangingPunct="0">
              <a:spcBef>
                <a:spcPct val="30000"/>
              </a:spcBef>
              <a:defRPr sz="1100">
                <a:solidFill>
                  <a:schemeClr val="tx1"/>
                </a:solidFill>
                <a:latin typeface="Calibri" pitchFamily="34" charset="0"/>
              </a:defRPr>
            </a:lvl3pPr>
            <a:lvl4pPr marL="1477145" indent="-211021" eaLnBrk="0" hangingPunct="0">
              <a:spcBef>
                <a:spcPct val="30000"/>
              </a:spcBef>
              <a:defRPr sz="1100">
                <a:solidFill>
                  <a:schemeClr val="tx1"/>
                </a:solidFill>
                <a:latin typeface="Calibri" pitchFamily="34" charset="0"/>
              </a:defRPr>
            </a:lvl4pPr>
            <a:lvl5pPr marL="1899186" indent="-211021" eaLnBrk="0" hangingPunct="0">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58451A-25C3-417A-91F2-ABAC3835D0AE}" type="slidenum">
              <a:rPr kumimoji="0" lang="en-GB"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79</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44162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Phylogenetic tree shows alignment of type II MADS box genes from 24 plant species.  Left image credit </a:t>
            </a:r>
            <a:r>
              <a:rPr lang="en-US" dirty="0" err="1"/>
              <a:t>Parcy</a:t>
            </a:r>
            <a:r>
              <a:rPr lang="en-US" dirty="0"/>
              <a:t> 2002,</a:t>
            </a:r>
            <a:r>
              <a:rPr lang="en-US" baseline="0" dirty="0"/>
              <a:t> figure 1.  </a:t>
            </a:r>
            <a:r>
              <a:rPr lang="en-US" dirty="0"/>
              <a:t>Right</a:t>
            </a:r>
            <a:r>
              <a:rPr lang="en-US" baseline="0" dirty="0"/>
              <a:t> i</a:t>
            </a:r>
            <a:r>
              <a:rPr lang="en-US" dirty="0"/>
              <a:t>mage credit </a:t>
            </a:r>
            <a:r>
              <a:rPr lang="en-US" sz="1200" b="1" kern="1200" dirty="0" err="1">
                <a:solidFill>
                  <a:schemeClr val="tx1"/>
                </a:solidFill>
                <a:effectLst/>
                <a:latin typeface="+mn-lt"/>
                <a:ea typeface="+mn-ea"/>
                <a:cs typeface="+mn-cs"/>
              </a:rPr>
              <a:t>Gramzow</a:t>
            </a:r>
            <a:r>
              <a:rPr lang="en-US" sz="1200" b="1" kern="1200" dirty="0">
                <a:solidFill>
                  <a:schemeClr val="tx1"/>
                </a:solidFill>
                <a:effectLst/>
                <a:latin typeface="+mn-lt"/>
                <a:ea typeface="+mn-ea"/>
                <a:cs typeface="+mn-cs"/>
              </a:rPr>
              <a:t>, L. and </a:t>
            </a:r>
            <a:r>
              <a:rPr lang="en-US" sz="1200" b="1" kern="1200" dirty="0" err="1">
                <a:solidFill>
                  <a:schemeClr val="tx1"/>
                </a:solidFill>
                <a:effectLst/>
                <a:latin typeface="+mn-lt"/>
                <a:ea typeface="+mn-ea"/>
                <a:cs typeface="+mn-cs"/>
              </a:rPr>
              <a:t>Theissen</a:t>
            </a:r>
            <a:r>
              <a:rPr lang="en-US" sz="1200" b="1" kern="1200" dirty="0">
                <a:solidFill>
                  <a:schemeClr val="tx1"/>
                </a:solidFill>
                <a:effectLst/>
                <a:latin typeface="+mn-lt"/>
                <a:ea typeface="+mn-ea"/>
                <a:cs typeface="+mn-cs"/>
              </a:rPr>
              <a:t>, G.</a:t>
            </a:r>
            <a:r>
              <a:rPr lang="en-US" sz="1200" kern="1200" dirty="0">
                <a:solidFill>
                  <a:schemeClr val="tx1"/>
                </a:solidFill>
                <a:effectLst/>
                <a:latin typeface="+mn-lt"/>
                <a:ea typeface="+mn-ea"/>
                <a:cs typeface="+mn-cs"/>
              </a:rPr>
              <a:t> (2013). </a:t>
            </a:r>
            <a:r>
              <a:rPr lang="en-US" sz="1200" kern="1200" dirty="0" err="1">
                <a:solidFill>
                  <a:schemeClr val="tx1"/>
                </a:solidFill>
                <a:effectLst/>
                <a:latin typeface="+mn-lt"/>
                <a:ea typeface="+mn-ea"/>
                <a:cs typeface="+mn-cs"/>
              </a:rPr>
              <a:t>Phylogenomics</a:t>
            </a:r>
            <a:r>
              <a:rPr lang="en-US" sz="1200" kern="1200" dirty="0">
                <a:solidFill>
                  <a:schemeClr val="tx1"/>
                </a:solidFill>
                <a:effectLst/>
                <a:latin typeface="+mn-lt"/>
                <a:ea typeface="+mn-ea"/>
                <a:cs typeface="+mn-cs"/>
              </a:rPr>
              <a:t> of MADS-Box Genes in Plants - Two Opposing Life Styles in One Gene Family. Biology (Basel). </a:t>
            </a:r>
            <a:r>
              <a:rPr lang="en-US" sz="1200" b="1" kern="12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1150-1164,</a:t>
            </a:r>
            <a:r>
              <a:rPr lang="en-US" sz="1200" kern="1200" baseline="0" dirty="0">
                <a:solidFill>
                  <a:schemeClr val="tx1"/>
                </a:solidFill>
                <a:effectLst/>
                <a:latin typeface="+mn-lt"/>
                <a:ea typeface="+mn-ea"/>
                <a:cs typeface="+mn-cs"/>
              </a:rPr>
              <a:t> figure 5</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633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sep</a:t>
            </a:r>
            <a:r>
              <a:rPr lang="en-GB" altLang="en-US" dirty="0"/>
              <a:t>=sepal, pet=petal,</a:t>
            </a:r>
            <a:r>
              <a:rPr lang="en-GB" altLang="en-US" baseline="0" dirty="0"/>
              <a:t> </a:t>
            </a:r>
            <a:r>
              <a:rPr lang="en-GB" altLang="en-US" baseline="0" dirty="0" err="1"/>
              <a:t>sta</a:t>
            </a:r>
            <a:r>
              <a:rPr lang="en-GB" altLang="en-US" baseline="0" dirty="0"/>
              <a:t>=stamen, car=carpel</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Image</a:t>
            </a:r>
            <a:r>
              <a:rPr lang="en-GB" altLang="en-US" baseline="0" dirty="0"/>
              <a:t> credit: </a:t>
            </a:r>
            <a:r>
              <a:rPr lang="en-US" sz="1200" b="1" kern="1200" dirty="0">
                <a:solidFill>
                  <a:schemeClr val="tx1"/>
                </a:solidFill>
                <a:effectLst/>
                <a:latin typeface="+mn-lt"/>
                <a:ea typeface="+mn-ea"/>
                <a:cs typeface="+mn-cs"/>
              </a:rPr>
              <a:t>Kramer, E.M., Di </a:t>
            </a:r>
            <a:r>
              <a:rPr lang="en-US" sz="1200" b="1" kern="1200" dirty="0" err="1">
                <a:solidFill>
                  <a:schemeClr val="tx1"/>
                </a:solidFill>
                <a:effectLst/>
                <a:latin typeface="+mn-lt"/>
                <a:ea typeface="+mn-ea"/>
                <a:cs typeface="+mn-cs"/>
              </a:rPr>
              <a:t>Stilio</a:t>
            </a:r>
            <a:r>
              <a:rPr lang="en-US" sz="1200" b="1" kern="1200" dirty="0">
                <a:solidFill>
                  <a:schemeClr val="tx1"/>
                </a:solidFill>
                <a:effectLst/>
                <a:latin typeface="+mn-lt"/>
                <a:ea typeface="+mn-ea"/>
                <a:cs typeface="+mn-cs"/>
              </a:rPr>
              <a:t>, V.S., and </a:t>
            </a:r>
            <a:r>
              <a:rPr lang="en-US" sz="1200" b="1" kern="1200" dirty="0" err="1">
                <a:solidFill>
                  <a:schemeClr val="tx1"/>
                </a:solidFill>
                <a:effectLst/>
                <a:latin typeface="+mn-lt"/>
                <a:ea typeface="+mn-ea"/>
                <a:cs typeface="+mn-cs"/>
              </a:rPr>
              <a:t>Schluter</a:t>
            </a:r>
            <a:r>
              <a:rPr lang="en-US" sz="1200" b="1" kern="1200" dirty="0">
                <a:solidFill>
                  <a:schemeClr val="tx1"/>
                </a:solidFill>
                <a:effectLst/>
                <a:latin typeface="+mn-lt"/>
                <a:ea typeface="+mn-ea"/>
                <a:cs typeface="+mn-cs"/>
              </a:rPr>
              <a:t>, P.M.</a:t>
            </a:r>
            <a:r>
              <a:rPr lang="en-US" sz="1200" kern="1200" dirty="0">
                <a:solidFill>
                  <a:schemeClr val="tx1"/>
                </a:solidFill>
                <a:effectLst/>
                <a:latin typeface="+mn-lt"/>
                <a:ea typeface="+mn-ea"/>
                <a:cs typeface="+mn-cs"/>
              </a:rPr>
              <a:t> (2003). Complex Patterns of Gene Duplication in the APETALA3and PISTILLATA Lineages of the </a:t>
            </a:r>
            <a:r>
              <a:rPr lang="en-US" sz="1200" kern="1200" dirty="0" err="1">
                <a:solidFill>
                  <a:schemeClr val="tx1"/>
                </a:solidFill>
                <a:effectLst/>
                <a:latin typeface="+mn-lt"/>
                <a:ea typeface="+mn-ea"/>
                <a:cs typeface="+mn-cs"/>
              </a:rPr>
              <a:t>Ranunculaceae</a:t>
            </a:r>
            <a:r>
              <a:rPr lang="en-US" sz="1200" kern="1200" dirty="0">
                <a:solidFill>
                  <a:schemeClr val="tx1"/>
                </a:solidFill>
                <a:effectLst/>
                <a:latin typeface="+mn-lt"/>
                <a:ea typeface="+mn-ea"/>
                <a:cs typeface="+mn-cs"/>
              </a:rPr>
              <a:t>. Int. J. Plant Sci. </a:t>
            </a:r>
            <a:r>
              <a:rPr lang="en-US" sz="1200" b="1" kern="1200" dirty="0">
                <a:solidFill>
                  <a:schemeClr val="tx1"/>
                </a:solidFill>
                <a:effectLst/>
                <a:latin typeface="+mn-lt"/>
                <a:ea typeface="+mn-ea"/>
                <a:cs typeface="+mn-cs"/>
              </a:rPr>
              <a:t>164</a:t>
            </a:r>
            <a:r>
              <a:rPr lang="en-US" sz="1200" kern="1200" dirty="0">
                <a:solidFill>
                  <a:schemeClr val="tx1"/>
                </a:solidFill>
                <a:effectLst/>
                <a:latin typeface="+mn-lt"/>
                <a:ea typeface="+mn-ea"/>
                <a:cs typeface="+mn-cs"/>
              </a:rPr>
              <a:t>: 1–11.</a:t>
            </a:r>
            <a:endParaRPr lang="en-US" dirty="0">
              <a:effectLst/>
            </a:endParaRPr>
          </a:p>
          <a:p>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85817" indent="-263776" eaLnBrk="0" hangingPunct="0">
              <a:spcBef>
                <a:spcPct val="30000"/>
              </a:spcBef>
              <a:defRPr sz="1100">
                <a:solidFill>
                  <a:schemeClr val="tx1"/>
                </a:solidFill>
                <a:latin typeface="Calibri" pitchFamily="34" charset="0"/>
              </a:defRPr>
            </a:lvl2pPr>
            <a:lvl3pPr marL="1055103" indent="-211021" eaLnBrk="0" hangingPunct="0">
              <a:spcBef>
                <a:spcPct val="30000"/>
              </a:spcBef>
              <a:defRPr sz="1100">
                <a:solidFill>
                  <a:schemeClr val="tx1"/>
                </a:solidFill>
                <a:latin typeface="Calibri" pitchFamily="34" charset="0"/>
              </a:defRPr>
            </a:lvl3pPr>
            <a:lvl4pPr marL="1477145" indent="-211021" eaLnBrk="0" hangingPunct="0">
              <a:spcBef>
                <a:spcPct val="30000"/>
              </a:spcBef>
              <a:defRPr sz="1100">
                <a:solidFill>
                  <a:schemeClr val="tx1"/>
                </a:solidFill>
                <a:latin typeface="Calibri" pitchFamily="34" charset="0"/>
              </a:defRPr>
            </a:lvl4pPr>
            <a:lvl5pPr marL="1899186" indent="-211021" eaLnBrk="0" hangingPunct="0">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58451A-25C3-417A-91F2-ABAC3835D0AE}" type="slidenum">
              <a:rPr kumimoji="0" lang="en-GB"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81</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29756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sep</a:t>
            </a:r>
            <a:r>
              <a:rPr lang="en-GB" altLang="en-US" dirty="0"/>
              <a:t>=sepal, pet=petal,</a:t>
            </a:r>
            <a:r>
              <a:rPr lang="en-GB" altLang="en-US" baseline="0" dirty="0"/>
              <a:t> </a:t>
            </a:r>
            <a:r>
              <a:rPr lang="en-GB" altLang="en-US" baseline="0" dirty="0" err="1"/>
              <a:t>sta</a:t>
            </a:r>
            <a:r>
              <a:rPr lang="en-GB" altLang="en-US" baseline="0" dirty="0"/>
              <a:t>=stamen, car=carpel</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aseline="0" dirty="0"/>
              <a:t>Right images shows </a:t>
            </a:r>
            <a:r>
              <a:rPr lang="en-GB" altLang="en-US" i="1" baseline="0" dirty="0"/>
              <a:t>Clematis </a:t>
            </a:r>
            <a:r>
              <a:rPr lang="en-GB" altLang="en-US" i="0" baseline="0" dirty="0"/>
              <a:t>cultivar, which has petal-like sepals but no true petals.  Image credit </a:t>
            </a:r>
            <a:r>
              <a:rPr lang="en-US" sz="1200" b="1" kern="1200" dirty="0">
                <a:solidFill>
                  <a:schemeClr val="tx1"/>
                </a:solidFill>
                <a:effectLst/>
                <a:latin typeface="+mn-lt"/>
                <a:ea typeface="+mn-ea"/>
                <a:cs typeface="+mn-cs"/>
              </a:rPr>
              <a:t>Kramer, E.M., Di </a:t>
            </a:r>
            <a:r>
              <a:rPr lang="en-US" sz="1200" b="1" kern="1200" dirty="0" err="1">
                <a:solidFill>
                  <a:schemeClr val="tx1"/>
                </a:solidFill>
                <a:effectLst/>
                <a:latin typeface="+mn-lt"/>
                <a:ea typeface="+mn-ea"/>
                <a:cs typeface="+mn-cs"/>
              </a:rPr>
              <a:t>Stilio</a:t>
            </a:r>
            <a:r>
              <a:rPr lang="en-US" sz="1200" b="1" kern="1200" dirty="0">
                <a:solidFill>
                  <a:schemeClr val="tx1"/>
                </a:solidFill>
                <a:effectLst/>
                <a:latin typeface="+mn-lt"/>
                <a:ea typeface="+mn-ea"/>
                <a:cs typeface="+mn-cs"/>
              </a:rPr>
              <a:t>, V.S., and </a:t>
            </a:r>
            <a:r>
              <a:rPr lang="en-US" sz="1200" b="1" kern="1200" dirty="0" err="1">
                <a:solidFill>
                  <a:schemeClr val="tx1"/>
                </a:solidFill>
                <a:effectLst/>
                <a:latin typeface="+mn-lt"/>
                <a:ea typeface="+mn-ea"/>
                <a:cs typeface="+mn-cs"/>
              </a:rPr>
              <a:t>Schluter</a:t>
            </a:r>
            <a:r>
              <a:rPr lang="en-US" sz="1200" b="1" kern="1200" dirty="0">
                <a:solidFill>
                  <a:schemeClr val="tx1"/>
                </a:solidFill>
                <a:effectLst/>
                <a:latin typeface="+mn-lt"/>
                <a:ea typeface="+mn-ea"/>
                <a:cs typeface="+mn-cs"/>
              </a:rPr>
              <a:t>, P.M.</a:t>
            </a:r>
            <a:r>
              <a:rPr lang="en-US" sz="1200" kern="1200" dirty="0">
                <a:solidFill>
                  <a:schemeClr val="tx1"/>
                </a:solidFill>
                <a:effectLst/>
                <a:latin typeface="+mn-lt"/>
                <a:ea typeface="+mn-ea"/>
                <a:cs typeface="+mn-cs"/>
              </a:rPr>
              <a:t> (2003). Complex Patterns of Gene Duplication in the APETALA3and PISTILLATA Lineages of the </a:t>
            </a:r>
            <a:r>
              <a:rPr lang="en-US" sz="1200" kern="1200" dirty="0" err="1">
                <a:solidFill>
                  <a:schemeClr val="tx1"/>
                </a:solidFill>
                <a:effectLst/>
                <a:latin typeface="+mn-lt"/>
                <a:ea typeface="+mn-ea"/>
                <a:cs typeface="+mn-cs"/>
              </a:rPr>
              <a:t>Ranunculaceae</a:t>
            </a:r>
            <a:r>
              <a:rPr lang="en-US" sz="1200" kern="1200" dirty="0">
                <a:solidFill>
                  <a:schemeClr val="tx1"/>
                </a:solidFill>
                <a:effectLst/>
                <a:latin typeface="+mn-lt"/>
                <a:ea typeface="+mn-ea"/>
                <a:cs typeface="+mn-cs"/>
              </a:rPr>
              <a:t>. Int. J. Plant Sci. </a:t>
            </a:r>
            <a:r>
              <a:rPr lang="en-US" sz="1200" b="1" kern="1200" dirty="0">
                <a:solidFill>
                  <a:schemeClr val="tx1"/>
                </a:solidFill>
                <a:effectLst/>
                <a:latin typeface="+mn-lt"/>
                <a:ea typeface="+mn-ea"/>
                <a:cs typeface="+mn-cs"/>
              </a:rPr>
              <a:t>164</a:t>
            </a:r>
            <a:r>
              <a:rPr lang="en-US" sz="1200" kern="1200" dirty="0">
                <a:solidFill>
                  <a:schemeClr val="tx1"/>
                </a:solidFill>
                <a:effectLst/>
                <a:latin typeface="+mn-lt"/>
                <a:ea typeface="+mn-ea"/>
                <a:cs typeface="+mn-cs"/>
              </a:rPr>
              <a:t>: 1–11.</a:t>
            </a:r>
            <a:endParaRPr lang="en-GB" altLang="en-US" i="0" baseline="0" dirty="0"/>
          </a:p>
          <a:p>
            <a:r>
              <a:rPr lang="en-GB" altLang="en-US" i="0" baseline="0" dirty="0"/>
              <a:t>Top image shows Arabidopsis, image credit </a:t>
            </a:r>
            <a:r>
              <a:rPr lang="en-US" sz="1200" b="1" kern="1200" dirty="0">
                <a:solidFill>
                  <a:schemeClr val="tx1"/>
                </a:solidFill>
                <a:effectLst/>
                <a:latin typeface="+mn-lt"/>
                <a:ea typeface="+mn-ea"/>
                <a:cs typeface="+mn-cs"/>
              </a:rPr>
              <a:t>https://en.wikipedia.org/wiki/File:Arabidopsis_thaliana-flower.jpg</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kern="1200" dirty="0">
                <a:solidFill>
                  <a:schemeClr val="tx1"/>
                </a:solidFill>
                <a:effectLst/>
                <a:latin typeface="+mn-lt"/>
                <a:ea typeface="+mn-ea"/>
                <a:cs typeface="+mn-cs"/>
              </a:rPr>
              <a:t>Diagram</a:t>
            </a:r>
            <a:r>
              <a:rPr lang="en-US" altLang="en-US" sz="1200" kern="1200" baseline="0" dirty="0">
                <a:solidFill>
                  <a:schemeClr val="tx1"/>
                </a:solidFill>
                <a:effectLst/>
                <a:latin typeface="+mn-lt"/>
                <a:ea typeface="+mn-ea"/>
                <a:cs typeface="+mn-cs"/>
              </a:rPr>
              <a:t> </a:t>
            </a:r>
            <a:r>
              <a:rPr lang="en-US" altLang="en-US" sz="1200" kern="1200" baseline="0" dirty="0" err="1">
                <a:solidFill>
                  <a:schemeClr val="tx1"/>
                </a:solidFill>
                <a:effectLst/>
                <a:latin typeface="+mn-lt"/>
                <a:ea typeface="+mn-ea"/>
                <a:cs typeface="+mn-cs"/>
              </a:rPr>
              <a:t>i</a:t>
            </a:r>
            <a:r>
              <a:rPr lang="en-GB" altLang="en-US" dirty="0"/>
              <a:t>mage</a:t>
            </a:r>
            <a:r>
              <a:rPr lang="en-GB" altLang="en-US" baseline="0" dirty="0"/>
              <a:t> credit: </a:t>
            </a:r>
            <a:r>
              <a:rPr lang="en-US" sz="1200" b="1" kern="1200" dirty="0">
                <a:solidFill>
                  <a:schemeClr val="tx1"/>
                </a:solidFill>
                <a:effectLst/>
                <a:latin typeface="+mn-lt"/>
                <a:ea typeface="+mn-ea"/>
                <a:cs typeface="+mn-cs"/>
              </a:rPr>
              <a:t>Kramer, E.M., Di </a:t>
            </a:r>
            <a:r>
              <a:rPr lang="en-US" sz="1200" b="1" kern="1200" dirty="0" err="1">
                <a:solidFill>
                  <a:schemeClr val="tx1"/>
                </a:solidFill>
                <a:effectLst/>
                <a:latin typeface="+mn-lt"/>
                <a:ea typeface="+mn-ea"/>
                <a:cs typeface="+mn-cs"/>
              </a:rPr>
              <a:t>Stilio</a:t>
            </a:r>
            <a:r>
              <a:rPr lang="en-US" sz="1200" b="1" kern="1200" dirty="0">
                <a:solidFill>
                  <a:schemeClr val="tx1"/>
                </a:solidFill>
                <a:effectLst/>
                <a:latin typeface="+mn-lt"/>
                <a:ea typeface="+mn-ea"/>
                <a:cs typeface="+mn-cs"/>
              </a:rPr>
              <a:t>, V.S., and </a:t>
            </a:r>
            <a:r>
              <a:rPr lang="en-US" sz="1200" b="1" kern="1200" dirty="0" err="1">
                <a:solidFill>
                  <a:schemeClr val="tx1"/>
                </a:solidFill>
                <a:effectLst/>
                <a:latin typeface="+mn-lt"/>
                <a:ea typeface="+mn-ea"/>
                <a:cs typeface="+mn-cs"/>
              </a:rPr>
              <a:t>Schluter</a:t>
            </a:r>
            <a:r>
              <a:rPr lang="en-US" sz="1200" b="1" kern="1200" dirty="0">
                <a:solidFill>
                  <a:schemeClr val="tx1"/>
                </a:solidFill>
                <a:effectLst/>
                <a:latin typeface="+mn-lt"/>
                <a:ea typeface="+mn-ea"/>
                <a:cs typeface="+mn-cs"/>
              </a:rPr>
              <a:t>, P.M.</a:t>
            </a:r>
            <a:r>
              <a:rPr lang="en-US" sz="1200" kern="1200" dirty="0">
                <a:solidFill>
                  <a:schemeClr val="tx1"/>
                </a:solidFill>
                <a:effectLst/>
                <a:latin typeface="+mn-lt"/>
                <a:ea typeface="+mn-ea"/>
                <a:cs typeface="+mn-cs"/>
              </a:rPr>
              <a:t> (2003). Complex Patterns of Gene Duplication in the APETALA3and PISTILLATA Lineages of the </a:t>
            </a:r>
            <a:r>
              <a:rPr lang="en-US" sz="1200" kern="1200" dirty="0" err="1">
                <a:solidFill>
                  <a:schemeClr val="tx1"/>
                </a:solidFill>
                <a:effectLst/>
                <a:latin typeface="+mn-lt"/>
                <a:ea typeface="+mn-ea"/>
                <a:cs typeface="+mn-cs"/>
              </a:rPr>
              <a:t>Ranunculaceae</a:t>
            </a:r>
            <a:r>
              <a:rPr lang="en-US" sz="1200" kern="1200" dirty="0">
                <a:solidFill>
                  <a:schemeClr val="tx1"/>
                </a:solidFill>
                <a:effectLst/>
                <a:latin typeface="+mn-lt"/>
                <a:ea typeface="+mn-ea"/>
                <a:cs typeface="+mn-cs"/>
              </a:rPr>
              <a:t>. Int. J. Plant Sci. </a:t>
            </a:r>
            <a:r>
              <a:rPr lang="en-US" sz="1200" b="1" kern="1200" dirty="0">
                <a:solidFill>
                  <a:schemeClr val="tx1"/>
                </a:solidFill>
                <a:effectLst/>
                <a:latin typeface="+mn-lt"/>
                <a:ea typeface="+mn-ea"/>
                <a:cs typeface="+mn-cs"/>
              </a:rPr>
              <a:t>164</a:t>
            </a:r>
            <a:r>
              <a:rPr lang="en-US" sz="1200" kern="1200" dirty="0">
                <a:solidFill>
                  <a:schemeClr val="tx1"/>
                </a:solidFill>
                <a:effectLst/>
                <a:latin typeface="+mn-lt"/>
                <a:ea typeface="+mn-ea"/>
                <a:cs typeface="+mn-cs"/>
              </a:rPr>
              <a:t>: 1–11.</a:t>
            </a:r>
            <a:endParaRPr lang="en-US" dirty="0">
              <a:effectLst/>
            </a:endParaRPr>
          </a:p>
          <a:p>
            <a:endParaRPr lang="en-US" sz="1200" kern="1200" dirty="0">
              <a:solidFill>
                <a:schemeClr val="tx1"/>
              </a:solidFill>
              <a:effectLst/>
              <a:latin typeface="+mn-lt"/>
              <a:ea typeface="+mn-ea"/>
              <a:cs typeface="+mn-cs"/>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85817" indent="-263776" eaLnBrk="0" hangingPunct="0">
              <a:spcBef>
                <a:spcPct val="30000"/>
              </a:spcBef>
              <a:defRPr sz="1100">
                <a:solidFill>
                  <a:schemeClr val="tx1"/>
                </a:solidFill>
                <a:latin typeface="Calibri" pitchFamily="34" charset="0"/>
              </a:defRPr>
            </a:lvl2pPr>
            <a:lvl3pPr marL="1055103" indent="-211021" eaLnBrk="0" hangingPunct="0">
              <a:spcBef>
                <a:spcPct val="30000"/>
              </a:spcBef>
              <a:defRPr sz="1100">
                <a:solidFill>
                  <a:schemeClr val="tx1"/>
                </a:solidFill>
                <a:latin typeface="Calibri" pitchFamily="34" charset="0"/>
              </a:defRPr>
            </a:lvl3pPr>
            <a:lvl4pPr marL="1477145" indent="-211021" eaLnBrk="0" hangingPunct="0">
              <a:spcBef>
                <a:spcPct val="30000"/>
              </a:spcBef>
              <a:defRPr sz="1100">
                <a:solidFill>
                  <a:schemeClr val="tx1"/>
                </a:solidFill>
                <a:latin typeface="Calibri" pitchFamily="34" charset="0"/>
              </a:defRPr>
            </a:lvl4pPr>
            <a:lvl5pPr marL="1899186" indent="-211021" eaLnBrk="0" hangingPunct="0">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58451A-25C3-417A-91F2-ABAC3835D0AE}" type="slidenum">
              <a:rPr kumimoji="0" lang="en-GB"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82</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73618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r>
              <a:rPr lang="en-US" dirty="0" err="1"/>
              <a:t>integrifolia</a:t>
            </a:r>
            <a:r>
              <a:rPr lang="en-US" dirty="0"/>
              <a:t> By H. Zell - Own work, CC BY-SA 3.0, https://commons.wikimedia.org/w/index.php?curid=9516498 https://commons.wikimedia.org/wiki/Clematis_integrifolia#/media/File:Clematis_integrifolia_003.JPG</a:t>
            </a:r>
          </a:p>
          <a:p>
            <a:r>
              <a:rPr lang="en-US" dirty="0"/>
              <a:t>C </a:t>
            </a:r>
            <a:r>
              <a:rPr lang="en-US" dirty="0" err="1"/>
              <a:t>chiinensis</a:t>
            </a:r>
            <a:r>
              <a:rPr lang="en-US" dirty="0"/>
              <a:t> By Ulrika from Gothenburg, Sweden - </a:t>
            </a:r>
            <a:r>
              <a:rPr lang="en-US" dirty="0" err="1"/>
              <a:t>ClematisUploaded</a:t>
            </a:r>
            <a:r>
              <a:rPr lang="en-US" dirty="0"/>
              <a:t> by </a:t>
            </a:r>
            <a:r>
              <a:rPr lang="en-US" dirty="0" err="1"/>
              <a:t>Epibase</a:t>
            </a:r>
            <a:r>
              <a:rPr lang="en-US" dirty="0"/>
              <a:t>, CC BY 2.0, https://commons.wikimedia.org/w/index.php?curid=8107279  https://commons.wikimedia.org/wiki/Category:Clematis_chiisanensis#/media/File:Clematis_chiisanensis_Love_Child_171515108.jpg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Right</a:t>
            </a:r>
            <a:r>
              <a:rPr lang="en-US" baseline="0" dirty="0"/>
              <a:t> image credit </a:t>
            </a:r>
            <a:r>
              <a:rPr lang="en-US" sz="1200" b="1" kern="1200" dirty="0">
                <a:solidFill>
                  <a:schemeClr val="tx1"/>
                </a:solidFill>
                <a:effectLst/>
                <a:latin typeface="+mn-lt"/>
                <a:ea typeface="+mn-ea"/>
                <a:cs typeface="+mn-cs"/>
              </a:rPr>
              <a:t>Kramer, E.M., Di </a:t>
            </a:r>
            <a:r>
              <a:rPr lang="en-US" sz="1200" b="1" kern="1200" dirty="0" err="1">
                <a:solidFill>
                  <a:schemeClr val="tx1"/>
                </a:solidFill>
                <a:effectLst/>
                <a:latin typeface="+mn-lt"/>
                <a:ea typeface="+mn-ea"/>
                <a:cs typeface="+mn-cs"/>
              </a:rPr>
              <a:t>Stilio</a:t>
            </a:r>
            <a:r>
              <a:rPr lang="en-US" sz="1200" b="1" kern="1200" dirty="0">
                <a:solidFill>
                  <a:schemeClr val="tx1"/>
                </a:solidFill>
                <a:effectLst/>
                <a:latin typeface="+mn-lt"/>
                <a:ea typeface="+mn-ea"/>
                <a:cs typeface="+mn-cs"/>
              </a:rPr>
              <a:t>, V.S., and </a:t>
            </a:r>
            <a:r>
              <a:rPr lang="en-US" sz="1200" b="1" kern="1200" dirty="0" err="1">
                <a:solidFill>
                  <a:schemeClr val="tx1"/>
                </a:solidFill>
                <a:effectLst/>
                <a:latin typeface="+mn-lt"/>
                <a:ea typeface="+mn-ea"/>
                <a:cs typeface="+mn-cs"/>
              </a:rPr>
              <a:t>Schluter</a:t>
            </a:r>
            <a:r>
              <a:rPr lang="en-US" sz="1200" b="1" kern="1200" dirty="0">
                <a:solidFill>
                  <a:schemeClr val="tx1"/>
                </a:solidFill>
                <a:effectLst/>
                <a:latin typeface="+mn-lt"/>
                <a:ea typeface="+mn-ea"/>
                <a:cs typeface="+mn-cs"/>
              </a:rPr>
              <a:t>, P.M.</a:t>
            </a:r>
            <a:r>
              <a:rPr lang="en-US" sz="1200" kern="1200" dirty="0">
                <a:solidFill>
                  <a:schemeClr val="tx1"/>
                </a:solidFill>
                <a:effectLst/>
                <a:latin typeface="+mn-lt"/>
                <a:ea typeface="+mn-ea"/>
                <a:cs typeface="+mn-cs"/>
              </a:rPr>
              <a:t> (2003). Complex Patterns of Gene Duplication in the APETALA3and PISTILLATA Lineages of the </a:t>
            </a:r>
            <a:r>
              <a:rPr lang="en-US" sz="1200" kern="1200" dirty="0" err="1">
                <a:solidFill>
                  <a:schemeClr val="tx1"/>
                </a:solidFill>
                <a:effectLst/>
                <a:latin typeface="+mn-lt"/>
                <a:ea typeface="+mn-ea"/>
                <a:cs typeface="+mn-cs"/>
              </a:rPr>
              <a:t>Ranunculaceae</a:t>
            </a:r>
            <a:r>
              <a:rPr lang="en-US" sz="1200" kern="1200" dirty="0">
                <a:solidFill>
                  <a:schemeClr val="tx1"/>
                </a:solidFill>
                <a:effectLst/>
                <a:latin typeface="+mn-lt"/>
                <a:ea typeface="+mn-ea"/>
                <a:cs typeface="+mn-cs"/>
              </a:rPr>
              <a:t>. Int. J. Plant Sci. </a:t>
            </a:r>
            <a:r>
              <a:rPr lang="en-US" sz="1200" b="1" kern="1200" dirty="0">
                <a:solidFill>
                  <a:schemeClr val="tx1"/>
                </a:solidFill>
                <a:effectLst/>
                <a:latin typeface="+mn-lt"/>
                <a:ea typeface="+mn-ea"/>
                <a:cs typeface="+mn-cs"/>
              </a:rPr>
              <a:t>164</a:t>
            </a:r>
            <a:r>
              <a:rPr lang="en-US" sz="1200" kern="1200" dirty="0">
                <a:solidFill>
                  <a:schemeClr val="tx1"/>
                </a:solidFill>
                <a:effectLst/>
                <a:latin typeface="+mn-lt"/>
                <a:ea typeface="+mn-ea"/>
                <a:cs typeface="+mn-cs"/>
              </a:rPr>
              <a:t>: 1–11.</a:t>
            </a: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197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sep</a:t>
            </a:r>
            <a:r>
              <a:rPr lang="en-GB" altLang="en-US" dirty="0"/>
              <a:t>=sepal, pet=petal,</a:t>
            </a:r>
            <a:r>
              <a:rPr lang="en-GB" altLang="en-US" baseline="0" dirty="0"/>
              <a:t> </a:t>
            </a:r>
            <a:r>
              <a:rPr lang="en-GB" altLang="en-US" baseline="0" dirty="0" err="1"/>
              <a:t>sta</a:t>
            </a:r>
            <a:r>
              <a:rPr lang="en-GB" altLang="en-US" baseline="0" dirty="0"/>
              <a:t>=stamen, car=carpel</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i="0" baseline="0" dirty="0"/>
              <a:t>Top image shows Arabidopsis, image credit Sui-</a:t>
            </a:r>
            <a:r>
              <a:rPr lang="en-GB" altLang="en-US" i="0" baseline="0" dirty="0" err="1"/>
              <a:t>setz</a:t>
            </a:r>
            <a:r>
              <a:rPr lang="en-GB" altLang="en-US" i="0" baseline="0" dirty="0"/>
              <a:t>, Wikimedia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Left image shows tulip, image credit </a:t>
            </a:r>
            <a:r>
              <a:rPr lang="en-US" sz="1200" b="1" kern="1200" dirty="0" err="1">
                <a:solidFill>
                  <a:schemeClr val="tx1"/>
                </a:solidFill>
                <a:effectLst/>
                <a:latin typeface="+mn-lt"/>
                <a:ea typeface="+mn-ea"/>
                <a:cs typeface="+mn-cs"/>
              </a:rPr>
              <a:t>Kanno</a:t>
            </a:r>
            <a:r>
              <a:rPr lang="en-US" sz="1200" b="1" kern="1200" dirty="0">
                <a:solidFill>
                  <a:schemeClr val="tx1"/>
                </a:solidFill>
                <a:effectLst/>
                <a:latin typeface="+mn-lt"/>
                <a:ea typeface="+mn-ea"/>
                <a:cs typeface="+mn-cs"/>
              </a:rPr>
              <a:t>, A., </a:t>
            </a:r>
            <a:r>
              <a:rPr lang="en-US" sz="1200" b="1" kern="1200" dirty="0" err="1">
                <a:solidFill>
                  <a:schemeClr val="tx1"/>
                </a:solidFill>
                <a:effectLst/>
                <a:latin typeface="+mn-lt"/>
                <a:ea typeface="+mn-ea"/>
                <a:cs typeface="+mn-cs"/>
              </a:rPr>
              <a:t>Nakada</a:t>
            </a:r>
            <a:r>
              <a:rPr lang="en-US" sz="1200" b="1" kern="1200" dirty="0">
                <a:solidFill>
                  <a:schemeClr val="tx1"/>
                </a:solidFill>
                <a:effectLst/>
                <a:latin typeface="+mn-lt"/>
                <a:ea typeface="+mn-ea"/>
                <a:cs typeface="+mn-cs"/>
              </a:rPr>
              <a:t>, M., Akita, Y., and Hirai, M.</a:t>
            </a:r>
            <a:r>
              <a:rPr lang="en-US" sz="1200" kern="1200" dirty="0">
                <a:solidFill>
                  <a:schemeClr val="tx1"/>
                </a:solidFill>
                <a:effectLst/>
                <a:latin typeface="+mn-lt"/>
                <a:ea typeface="+mn-ea"/>
                <a:cs typeface="+mn-cs"/>
              </a:rPr>
              <a:t> (2007). Class B gene expression and the modified ABC model in </a:t>
            </a:r>
            <a:r>
              <a:rPr lang="en-US" sz="1200" kern="1200" dirty="0" err="1">
                <a:solidFill>
                  <a:schemeClr val="tx1"/>
                </a:solidFill>
                <a:effectLst/>
                <a:latin typeface="+mn-lt"/>
                <a:ea typeface="+mn-ea"/>
                <a:cs typeface="+mn-cs"/>
              </a:rPr>
              <a:t>nongrass</a:t>
            </a:r>
            <a:r>
              <a:rPr lang="en-US" sz="1200" kern="1200" dirty="0">
                <a:solidFill>
                  <a:schemeClr val="tx1"/>
                </a:solidFill>
                <a:effectLst/>
                <a:latin typeface="+mn-lt"/>
                <a:ea typeface="+mn-ea"/>
                <a:cs typeface="+mn-cs"/>
              </a:rPr>
              <a:t> monocots. Sci. World J. </a:t>
            </a:r>
            <a:r>
              <a:rPr lang="en-US" sz="1200" b="1" kern="12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268–279.</a:t>
            </a:r>
          </a:p>
          <a:p>
            <a:r>
              <a:rPr lang="en-US" altLang="en-US" sz="1200" kern="1200" dirty="0">
                <a:solidFill>
                  <a:schemeClr val="tx1"/>
                </a:solidFill>
                <a:effectLst/>
                <a:latin typeface="+mn-lt"/>
                <a:ea typeface="+mn-ea"/>
                <a:cs typeface="+mn-cs"/>
              </a:rPr>
              <a:t>Diagram</a:t>
            </a:r>
            <a:r>
              <a:rPr lang="en-US" altLang="en-US" sz="1200" kern="1200" baseline="0" dirty="0">
                <a:solidFill>
                  <a:schemeClr val="tx1"/>
                </a:solidFill>
                <a:effectLst/>
                <a:latin typeface="+mn-lt"/>
                <a:ea typeface="+mn-ea"/>
                <a:cs typeface="+mn-cs"/>
              </a:rPr>
              <a:t> </a:t>
            </a:r>
            <a:r>
              <a:rPr lang="en-US" altLang="en-US" sz="1200" kern="1200" baseline="0" dirty="0" err="1">
                <a:solidFill>
                  <a:schemeClr val="tx1"/>
                </a:solidFill>
                <a:effectLst/>
                <a:latin typeface="+mn-lt"/>
                <a:ea typeface="+mn-ea"/>
                <a:cs typeface="+mn-cs"/>
              </a:rPr>
              <a:t>i</a:t>
            </a:r>
            <a:r>
              <a:rPr lang="en-GB" altLang="en-US" dirty="0"/>
              <a:t>mage</a:t>
            </a:r>
            <a:r>
              <a:rPr lang="en-GB" altLang="en-US" baseline="0" dirty="0"/>
              <a:t> credit: </a:t>
            </a:r>
            <a:r>
              <a:rPr lang="en-US" sz="1200" b="1" kern="1200" dirty="0">
                <a:solidFill>
                  <a:schemeClr val="tx1"/>
                </a:solidFill>
                <a:effectLst/>
                <a:latin typeface="+mn-lt"/>
                <a:ea typeface="+mn-ea"/>
                <a:cs typeface="+mn-cs"/>
              </a:rPr>
              <a:t>Kramer, E.M., Di </a:t>
            </a:r>
            <a:r>
              <a:rPr lang="en-US" sz="1200" b="1" kern="1200" dirty="0" err="1">
                <a:solidFill>
                  <a:schemeClr val="tx1"/>
                </a:solidFill>
                <a:effectLst/>
                <a:latin typeface="+mn-lt"/>
                <a:ea typeface="+mn-ea"/>
                <a:cs typeface="+mn-cs"/>
              </a:rPr>
              <a:t>Stilio</a:t>
            </a:r>
            <a:r>
              <a:rPr lang="en-US" sz="1200" b="1" kern="1200" dirty="0">
                <a:solidFill>
                  <a:schemeClr val="tx1"/>
                </a:solidFill>
                <a:effectLst/>
                <a:latin typeface="+mn-lt"/>
                <a:ea typeface="+mn-ea"/>
                <a:cs typeface="+mn-cs"/>
              </a:rPr>
              <a:t>, V.S., and </a:t>
            </a:r>
            <a:r>
              <a:rPr lang="en-US" sz="1200" b="1" kern="1200" dirty="0" err="1">
                <a:solidFill>
                  <a:schemeClr val="tx1"/>
                </a:solidFill>
                <a:effectLst/>
                <a:latin typeface="+mn-lt"/>
                <a:ea typeface="+mn-ea"/>
                <a:cs typeface="+mn-cs"/>
              </a:rPr>
              <a:t>Schluter</a:t>
            </a:r>
            <a:r>
              <a:rPr lang="en-US" sz="1200" b="1" kern="1200" dirty="0">
                <a:solidFill>
                  <a:schemeClr val="tx1"/>
                </a:solidFill>
                <a:effectLst/>
                <a:latin typeface="+mn-lt"/>
                <a:ea typeface="+mn-ea"/>
                <a:cs typeface="+mn-cs"/>
              </a:rPr>
              <a:t>, P.M.</a:t>
            </a:r>
            <a:r>
              <a:rPr lang="en-US" sz="1200" kern="1200" dirty="0">
                <a:solidFill>
                  <a:schemeClr val="tx1"/>
                </a:solidFill>
                <a:effectLst/>
                <a:latin typeface="+mn-lt"/>
                <a:ea typeface="+mn-ea"/>
                <a:cs typeface="+mn-cs"/>
              </a:rPr>
              <a:t> (2003). Complex Patterns of Gene Duplication in the APETALA3and PISTILLATA Lineages of the </a:t>
            </a:r>
            <a:r>
              <a:rPr lang="en-US" sz="1200" kern="1200" dirty="0" err="1">
                <a:solidFill>
                  <a:schemeClr val="tx1"/>
                </a:solidFill>
                <a:effectLst/>
                <a:latin typeface="+mn-lt"/>
                <a:ea typeface="+mn-ea"/>
                <a:cs typeface="+mn-cs"/>
              </a:rPr>
              <a:t>Ranunculaceae</a:t>
            </a:r>
            <a:r>
              <a:rPr lang="en-US" sz="1200" kern="1200" dirty="0">
                <a:solidFill>
                  <a:schemeClr val="tx1"/>
                </a:solidFill>
                <a:effectLst/>
                <a:latin typeface="+mn-lt"/>
                <a:ea typeface="+mn-ea"/>
                <a:cs typeface="+mn-cs"/>
              </a:rPr>
              <a:t>. Int. J. Plant Sci. </a:t>
            </a:r>
            <a:r>
              <a:rPr lang="en-US" sz="1200" b="1" kern="1200" dirty="0">
                <a:solidFill>
                  <a:schemeClr val="tx1"/>
                </a:solidFill>
                <a:effectLst/>
                <a:latin typeface="+mn-lt"/>
                <a:ea typeface="+mn-ea"/>
                <a:cs typeface="+mn-cs"/>
              </a:rPr>
              <a:t>164</a:t>
            </a:r>
            <a:r>
              <a:rPr lang="en-US" sz="1200" kern="1200" dirty="0">
                <a:solidFill>
                  <a:schemeClr val="tx1"/>
                </a:solidFill>
                <a:effectLst/>
                <a:latin typeface="+mn-lt"/>
                <a:ea typeface="+mn-ea"/>
                <a:cs typeface="+mn-cs"/>
              </a:rPr>
              <a:t>: 1–11.</a:t>
            </a:r>
            <a:endParaRPr lang="en-US" dirty="0">
              <a:effectLst/>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Diagram</a:t>
            </a:r>
            <a:r>
              <a:rPr lang="en-US" sz="1200" kern="1200" baseline="0" dirty="0">
                <a:solidFill>
                  <a:schemeClr val="tx1"/>
                </a:solidFill>
                <a:effectLst/>
                <a:latin typeface="+mn-lt"/>
                <a:ea typeface="+mn-ea"/>
                <a:cs typeface="+mn-cs"/>
              </a:rPr>
              <a:t> image credit: </a:t>
            </a:r>
            <a:endParaRPr lang="en-US" dirty="0">
              <a:effectLst/>
            </a:endParaRPr>
          </a:p>
          <a:p>
            <a:endParaRPr lang="en-GB"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685817" indent="-263776" eaLnBrk="0" hangingPunct="0">
              <a:spcBef>
                <a:spcPct val="30000"/>
              </a:spcBef>
              <a:defRPr sz="1100">
                <a:solidFill>
                  <a:schemeClr val="tx1"/>
                </a:solidFill>
                <a:latin typeface="Calibri" pitchFamily="34" charset="0"/>
              </a:defRPr>
            </a:lvl2pPr>
            <a:lvl3pPr marL="1055103" indent="-211021" eaLnBrk="0" hangingPunct="0">
              <a:spcBef>
                <a:spcPct val="30000"/>
              </a:spcBef>
              <a:defRPr sz="1100">
                <a:solidFill>
                  <a:schemeClr val="tx1"/>
                </a:solidFill>
                <a:latin typeface="Calibri" pitchFamily="34" charset="0"/>
              </a:defRPr>
            </a:lvl3pPr>
            <a:lvl4pPr marL="1477145" indent="-211021" eaLnBrk="0" hangingPunct="0">
              <a:spcBef>
                <a:spcPct val="30000"/>
              </a:spcBef>
              <a:defRPr sz="1100">
                <a:solidFill>
                  <a:schemeClr val="tx1"/>
                </a:solidFill>
                <a:latin typeface="Calibri" pitchFamily="34" charset="0"/>
              </a:defRPr>
            </a:lvl4pPr>
            <a:lvl5pPr marL="1899186" indent="-211021" eaLnBrk="0" hangingPunct="0">
              <a:spcBef>
                <a:spcPct val="30000"/>
              </a:spcBef>
              <a:defRPr sz="1100">
                <a:solidFill>
                  <a:schemeClr val="tx1"/>
                </a:solidFill>
                <a:latin typeface="Calibri" pitchFamily="34" charset="0"/>
              </a:defRPr>
            </a:lvl5pPr>
            <a:lvl6pPr marL="2321227" indent="-211021" eaLnBrk="0" fontAlgn="base" hangingPunct="0">
              <a:spcBef>
                <a:spcPct val="30000"/>
              </a:spcBef>
              <a:spcAft>
                <a:spcPct val="0"/>
              </a:spcAft>
              <a:defRPr sz="1100">
                <a:solidFill>
                  <a:schemeClr val="tx1"/>
                </a:solidFill>
                <a:latin typeface="Calibri" pitchFamily="34" charset="0"/>
              </a:defRPr>
            </a:lvl6pPr>
            <a:lvl7pPr marL="2743269" indent="-211021" eaLnBrk="0" fontAlgn="base" hangingPunct="0">
              <a:spcBef>
                <a:spcPct val="30000"/>
              </a:spcBef>
              <a:spcAft>
                <a:spcPct val="0"/>
              </a:spcAft>
              <a:defRPr sz="1100">
                <a:solidFill>
                  <a:schemeClr val="tx1"/>
                </a:solidFill>
                <a:latin typeface="Calibri" pitchFamily="34" charset="0"/>
              </a:defRPr>
            </a:lvl7pPr>
            <a:lvl8pPr marL="3165310" indent="-211021" eaLnBrk="0" fontAlgn="base" hangingPunct="0">
              <a:spcBef>
                <a:spcPct val="30000"/>
              </a:spcBef>
              <a:spcAft>
                <a:spcPct val="0"/>
              </a:spcAft>
              <a:defRPr sz="1100">
                <a:solidFill>
                  <a:schemeClr val="tx1"/>
                </a:solidFill>
                <a:latin typeface="Calibri" pitchFamily="34" charset="0"/>
              </a:defRPr>
            </a:lvl8pPr>
            <a:lvl9pPr marL="3587351" indent="-211021"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58451A-25C3-417A-91F2-ABAC3835D0AE}" type="slidenum">
              <a:rPr kumimoji="0" lang="en-GB"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84</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67361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Left</a:t>
            </a:r>
            <a:r>
              <a:rPr lang="en-US" baseline="0" dirty="0"/>
              <a:t> i</a:t>
            </a:r>
            <a:r>
              <a:rPr lang="en-US" dirty="0"/>
              <a:t>mage credit </a:t>
            </a:r>
            <a:r>
              <a:rPr lang="en-US" sz="1200" b="1" kern="1200" dirty="0" err="1">
                <a:solidFill>
                  <a:schemeClr val="tx1"/>
                </a:solidFill>
                <a:effectLst/>
                <a:latin typeface="+mn-lt"/>
                <a:ea typeface="+mn-ea"/>
                <a:cs typeface="+mn-cs"/>
              </a:rPr>
              <a:t>Kanno</a:t>
            </a:r>
            <a:r>
              <a:rPr lang="en-US" sz="1200" b="1" kern="1200" dirty="0">
                <a:solidFill>
                  <a:schemeClr val="tx1"/>
                </a:solidFill>
                <a:effectLst/>
                <a:latin typeface="+mn-lt"/>
                <a:ea typeface="+mn-ea"/>
                <a:cs typeface="+mn-cs"/>
              </a:rPr>
              <a:t>, A., Saeki, H., </a:t>
            </a:r>
            <a:r>
              <a:rPr lang="en-US" sz="1200" b="1" kern="1200" dirty="0" err="1">
                <a:solidFill>
                  <a:schemeClr val="tx1"/>
                </a:solidFill>
                <a:effectLst/>
                <a:latin typeface="+mn-lt"/>
                <a:ea typeface="+mn-ea"/>
                <a:cs typeface="+mn-cs"/>
              </a:rPr>
              <a:t>Kameya</a:t>
            </a:r>
            <a:r>
              <a:rPr lang="en-US" sz="1200" b="1" kern="1200" dirty="0">
                <a:solidFill>
                  <a:schemeClr val="tx1"/>
                </a:solidFill>
                <a:effectLst/>
                <a:latin typeface="+mn-lt"/>
                <a:ea typeface="+mn-ea"/>
                <a:cs typeface="+mn-cs"/>
              </a:rPr>
              <a:t>, T., </a:t>
            </a:r>
            <a:r>
              <a:rPr lang="en-US" sz="1200" b="1" kern="1200" dirty="0" err="1">
                <a:solidFill>
                  <a:schemeClr val="tx1"/>
                </a:solidFill>
                <a:effectLst/>
                <a:latin typeface="+mn-lt"/>
                <a:ea typeface="+mn-ea"/>
                <a:cs typeface="+mn-cs"/>
              </a:rPr>
              <a:t>Saedler</a:t>
            </a:r>
            <a:r>
              <a:rPr lang="en-US" sz="1200" b="1" kern="1200" dirty="0">
                <a:solidFill>
                  <a:schemeClr val="tx1"/>
                </a:solidFill>
                <a:effectLst/>
                <a:latin typeface="+mn-lt"/>
                <a:ea typeface="+mn-ea"/>
                <a:cs typeface="+mn-cs"/>
              </a:rPr>
              <a:t>, H., and Thiessen, G.</a:t>
            </a:r>
            <a:r>
              <a:rPr lang="en-US" sz="1200" kern="1200" dirty="0">
                <a:solidFill>
                  <a:schemeClr val="tx1"/>
                </a:solidFill>
                <a:effectLst/>
                <a:latin typeface="+mn-lt"/>
                <a:ea typeface="+mn-ea"/>
                <a:cs typeface="+mn-cs"/>
              </a:rPr>
              <a:t> (2003). </a:t>
            </a:r>
            <a:r>
              <a:rPr lang="en-US" sz="1200" kern="1200" dirty="0" err="1">
                <a:solidFill>
                  <a:schemeClr val="tx1"/>
                </a:solidFill>
                <a:effectLst/>
                <a:latin typeface="+mn-lt"/>
                <a:ea typeface="+mn-ea"/>
                <a:cs typeface="+mn-cs"/>
              </a:rPr>
              <a:t>Heterotropic</a:t>
            </a:r>
            <a:r>
              <a:rPr lang="en-US" sz="1200" kern="1200" dirty="0">
                <a:solidFill>
                  <a:schemeClr val="tx1"/>
                </a:solidFill>
                <a:effectLst/>
                <a:latin typeface="+mn-lt"/>
                <a:ea typeface="+mn-ea"/>
                <a:cs typeface="+mn-cs"/>
              </a:rPr>
              <a:t> expression of class B floral homeotic genes supports a modified ABC model for tulip (</a:t>
            </a:r>
            <a:r>
              <a:rPr lang="en-US" sz="1200" kern="1200" dirty="0" err="1">
                <a:solidFill>
                  <a:schemeClr val="tx1"/>
                </a:solidFill>
                <a:effectLst/>
                <a:latin typeface="+mn-lt"/>
                <a:ea typeface="+mn-ea"/>
                <a:cs typeface="+mn-cs"/>
              </a:rPr>
              <a:t>Tulipa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gesneriana</a:t>
            </a:r>
            <a:r>
              <a:rPr lang="en-US" sz="1200" kern="1200" dirty="0">
                <a:solidFill>
                  <a:schemeClr val="tx1"/>
                </a:solidFill>
                <a:effectLst/>
                <a:latin typeface="+mn-lt"/>
                <a:ea typeface="+mn-ea"/>
                <a:cs typeface="+mn-cs"/>
              </a:rPr>
              <a:t>). Plant Mol. Biol. </a:t>
            </a:r>
            <a:r>
              <a:rPr lang="en-US" sz="1200" b="1" kern="1200" dirty="0">
                <a:solidFill>
                  <a:schemeClr val="tx1"/>
                </a:solidFill>
                <a:effectLst/>
                <a:latin typeface="+mn-lt"/>
                <a:ea typeface="+mn-ea"/>
                <a:cs typeface="+mn-cs"/>
              </a:rPr>
              <a:t>52</a:t>
            </a:r>
            <a:r>
              <a:rPr lang="en-US" sz="1200" kern="1200" dirty="0">
                <a:solidFill>
                  <a:schemeClr val="tx1"/>
                </a:solidFill>
                <a:effectLst/>
                <a:latin typeface="+mn-lt"/>
                <a:ea typeface="+mn-ea"/>
                <a:cs typeface="+mn-cs"/>
              </a:rPr>
              <a:t>: 831–841,</a:t>
            </a:r>
            <a:r>
              <a:rPr lang="en-US" sz="1200" kern="1200" baseline="0" dirty="0">
                <a:solidFill>
                  <a:schemeClr val="tx1"/>
                </a:solidFill>
                <a:effectLst/>
                <a:latin typeface="+mn-lt"/>
                <a:ea typeface="+mn-ea"/>
                <a:cs typeface="+mn-cs"/>
              </a:rPr>
              <a:t> figure 5</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053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1" kern="1200" dirty="0" err="1">
                <a:solidFill>
                  <a:schemeClr val="tx1"/>
                </a:solidFill>
                <a:effectLst/>
                <a:latin typeface="+mn-lt"/>
                <a:ea typeface="+mn-ea"/>
                <a:cs typeface="+mn-cs"/>
              </a:rPr>
              <a:t>Kanno</a:t>
            </a:r>
            <a:r>
              <a:rPr lang="en-US" sz="1200" b="1" kern="1200" dirty="0">
                <a:solidFill>
                  <a:schemeClr val="tx1"/>
                </a:solidFill>
                <a:effectLst/>
                <a:latin typeface="+mn-lt"/>
                <a:ea typeface="+mn-ea"/>
                <a:cs typeface="+mn-cs"/>
              </a:rPr>
              <a:t>, A., </a:t>
            </a:r>
            <a:r>
              <a:rPr lang="en-US" sz="1200" b="1" kern="1200" dirty="0" err="1">
                <a:solidFill>
                  <a:schemeClr val="tx1"/>
                </a:solidFill>
                <a:effectLst/>
                <a:latin typeface="+mn-lt"/>
                <a:ea typeface="+mn-ea"/>
                <a:cs typeface="+mn-cs"/>
              </a:rPr>
              <a:t>Nakada</a:t>
            </a:r>
            <a:r>
              <a:rPr lang="en-US" sz="1200" b="1" kern="1200" dirty="0">
                <a:solidFill>
                  <a:schemeClr val="tx1"/>
                </a:solidFill>
                <a:effectLst/>
                <a:latin typeface="+mn-lt"/>
                <a:ea typeface="+mn-ea"/>
                <a:cs typeface="+mn-cs"/>
              </a:rPr>
              <a:t>, M., Akita, Y., and Hirai, M.</a:t>
            </a:r>
            <a:r>
              <a:rPr lang="en-US" sz="1200" kern="1200" dirty="0">
                <a:solidFill>
                  <a:schemeClr val="tx1"/>
                </a:solidFill>
                <a:effectLst/>
                <a:latin typeface="+mn-lt"/>
                <a:ea typeface="+mn-ea"/>
                <a:cs typeface="+mn-cs"/>
              </a:rPr>
              <a:t> (2007). Class B gene expression and the modified ABC model in </a:t>
            </a:r>
            <a:r>
              <a:rPr lang="en-US" sz="1200" kern="1200" dirty="0" err="1">
                <a:solidFill>
                  <a:schemeClr val="tx1"/>
                </a:solidFill>
                <a:effectLst/>
                <a:latin typeface="+mn-lt"/>
                <a:ea typeface="+mn-ea"/>
                <a:cs typeface="+mn-cs"/>
              </a:rPr>
              <a:t>nongrass</a:t>
            </a:r>
            <a:r>
              <a:rPr lang="en-US" sz="1200" kern="1200" dirty="0">
                <a:solidFill>
                  <a:schemeClr val="tx1"/>
                </a:solidFill>
                <a:effectLst/>
                <a:latin typeface="+mn-lt"/>
                <a:ea typeface="+mn-ea"/>
                <a:cs typeface="+mn-cs"/>
              </a:rPr>
              <a:t> monocots. Sci. World J. </a:t>
            </a:r>
            <a:r>
              <a:rPr lang="en-US" sz="1200" b="1" kern="12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268–279,</a:t>
            </a:r>
            <a:r>
              <a:rPr lang="en-US" sz="1200" kern="1200" baseline="0" dirty="0">
                <a:solidFill>
                  <a:schemeClr val="tx1"/>
                </a:solidFill>
                <a:effectLst/>
                <a:latin typeface="+mn-lt"/>
                <a:ea typeface="+mn-ea"/>
                <a:cs typeface="+mn-cs"/>
              </a:rPr>
              <a:t> figure 5</a:t>
            </a: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5128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https://commons.wikimedia.org/wiki/File:Phalaenopsis_equestris_var._leucaspis.jpg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3419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1" kern="1200" dirty="0">
                <a:solidFill>
                  <a:schemeClr val="tx1"/>
                </a:solidFill>
                <a:effectLst/>
                <a:latin typeface="+mn-lt"/>
                <a:ea typeface="+mn-ea"/>
                <a:cs typeface="+mn-cs"/>
              </a:rPr>
              <a:t>Dubois, A., Raymond, O., </a:t>
            </a:r>
            <a:r>
              <a:rPr lang="en-US" sz="1200" b="1" kern="1200" dirty="0" err="1">
                <a:solidFill>
                  <a:schemeClr val="tx1"/>
                </a:solidFill>
                <a:effectLst/>
                <a:latin typeface="+mn-lt"/>
                <a:ea typeface="+mn-ea"/>
                <a:cs typeface="+mn-cs"/>
              </a:rPr>
              <a:t>Maene</a:t>
            </a:r>
            <a:r>
              <a:rPr lang="en-US" sz="1200" b="1" kern="1200" dirty="0">
                <a:solidFill>
                  <a:schemeClr val="tx1"/>
                </a:solidFill>
                <a:effectLst/>
                <a:latin typeface="+mn-lt"/>
                <a:ea typeface="+mn-ea"/>
                <a:cs typeface="+mn-cs"/>
              </a:rPr>
              <a:t>, M., </a:t>
            </a:r>
            <a:r>
              <a:rPr lang="en-US" sz="1200" b="1" kern="1200" dirty="0" err="1">
                <a:solidFill>
                  <a:schemeClr val="tx1"/>
                </a:solidFill>
                <a:effectLst/>
                <a:latin typeface="+mn-lt"/>
                <a:ea typeface="+mn-ea"/>
                <a:cs typeface="+mn-cs"/>
              </a:rPr>
              <a:t>Baudino</a:t>
            </a:r>
            <a:r>
              <a:rPr lang="en-US" sz="1200" b="1" kern="1200" dirty="0">
                <a:solidFill>
                  <a:schemeClr val="tx1"/>
                </a:solidFill>
                <a:effectLst/>
                <a:latin typeface="+mn-lt"/>
                <a:ea typeface="+mn-ea"/>
                <a:cs typeface="+mn-cs"/>
              </a:rPr>
              <a:t>, S., Langlade, N.B., </a:t>
            </a:r>
            <a:r>
              <a:rPr lang="en-US" sz="1200" b="1" kern="1200" dirty="0" err="1">
                <a:solidFill>
                  <a:schemeClr val="tx1"/>
                </a:solidFill>
                <a:effectLst/>
                <a:latin typeface="+mn-lt"/>
                <a:ea typeface="+mn-ea"/>
                <a:cs typeface="+mn-cs"/>
              </a:rPr>
              <a:t>Boltz</a:t>
            </a:r>
            <a:r>
              <a:rPr lang="en-US" sz="1200" b="1" kern="1200" dirty="0">
                <a:solidFill>
                  <a:schemeClr val="tx1"/>
                </a:solidFill>
                <a:effectLst/>
                <a:latin typeface="+mn-lt"/>
                <a:ea typeface="+mn-ea"/>
                <a:cs typeface="+mn-cs"/>
              </a:rPr>
              <a:t>, V., </a:t>
            </a:r>
            <a:r>
              <a:rPr lang="en-US" sz="1200" b="1" kern="1200" dirty="0" err="1">
                <a:solidFill>
                  <a:schemeClr val="tx1"/>
                </a:solidFill>
                <a:effectLst/>
                <a:latin typeface="+mn-lt"/>
                <a:ea typeface="+mn-ea"/>
                <a:cs typeface="+mn-cs"/>
              </a:rPr>
              <a:t>Vergne</a:t>
            </a:r>
            <a:r>
              <a:rPr lang="en-US" sz="1200" b="1" kern="1200" dirty="0">
                <a:solidFill>
                  <a:schemeClr val="tx1"/>
                </a:solidFill>
                <a:effectLst/>
                <a:latin typeface="+mn-lt"/>
                <a:ea typeface="+mn-ea"/>
                <a:cs typeface="+mn-cs"/>
              </a:rPr>
              <a:t>, P., and </a:t>
            </a:r>
            <a:r>
              <a:rPr lang="en-US" sz="1200" b="1" kern="1200" dirty="0" err="1">
                <a:solidFill>
                  <a:schemeClr val="tx1"/>
                </a:solidFill>
                <a:effectLst/>
                <a:latin typeface="+mn-lt"/>
                <a:ea typeface="+mn-ea"/>
                <a:cs typeface="+mn-cs"/>
              </a:rPr>
              <a:t>Bendahmane</a:t>
            </a:r>
            <a:r>
              <a:rPr lang="en-US" sz="1200" b="1" kern="120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 (2010). Tinkering with the C-function: A molecular frame for the selection of double flowers in cultivated roses. </a:t>
            </a:r>
            <a:r>
              <a:rPr lang="en-US" sz="1200" kern="1200" dirty="0" err="1">
                <a:solidFill>
                  <a:schemeClr val="tx1"/>
                </a:solidFill>
                <a:effectLst/>
                <a:latin typeface="+mn-lt"/>
                <a:ea typeface="+mn-ea"/>
                <a:cs typeface="+mn-cs"/>
              </a:rPr>
              <a:t>PLoS</a:t>
            </a:r>
            <a:r>
              <a:rPr lang="en-US" sz="1200" kern="1200" dirty="0">
                <a:solidFill>
                  <a:schemeClr val="tx1"/>
                </a:solidFill>
                <a:effectLst/>
                <a:latin typeface="+mn-lt"/>
                <a:ea typeface="+mn-ea"/>
                <a:cs typeface="+mn-cs"/>
              </a:rPr>
              <a:t> One </a:t>
            </a:r>
            <a:r>
              <a:rPr lang="en-US" sz="1200" b="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057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5A40-C936-4640-A124-4C834D7AC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561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1" kern="1200" dirty="0">
                <a:solidFill>
                  <a:schemeClr val="tx1"/>
                </a:solidFill>
                <a:effectLst/>
                <a:latin typeface="+mn-lt"/>
                <a:ea typeface="+mn-ea"/>
                <a:cs typeface="+mn-cs"/>
              </a:rPr>
              <a:t>Dubois, A., Raymond, O., </a:t>
            </a:r>
            <a:r>
              <a:rPr lang="en-US" sz="1200" b="1" kern="1200" dirty="0" err="1">
                <a:solidFill>
                  <a:schemeClr val="tx1"/>
                </a:solidFill>
                <a:effectLst/>
                <a:latin typeface="+mn-lt"/>
                <a:ea typeface="+mn-ea"/>
                <a:cs typeface="+mn-cs"/>
              </a:rPr>
              <a:t>Maene</a:t>
            </a:r>
            <a:r>
              <a:rPr lang="en-US" sz="1200" b="1" kern="1200" dirty="0">
                <a:solidFill>
                  <a:schemeClr val="tx1"/>
                </a:solidFill>
                <a:effectLst/>
                <a:latin typeface="+mn-lt"/>
                <a:ea typeface="+mn-ea"/>
                <a:cs typeface="+mn-cs"/>
              </a:rPr>
              <a:t>, M., </a:t>
            </a:r>
            <a:r>
              <a:rPr lang="en-US" sz="1200" b="1" kern="1200" dirty="0" err="1">
                <a:solidFill>
                  <a:schemeClr val="tx1"/>
                </a:solidFill>
                <a:effectLst/>
                <a:latin typeface="+mn-lt"/>
                <a:ea typeface="+mn-ea"/>
                <a:cs typeface="+mn-cs"/>
              </a:rPr>
              <a:t>Baudino</a:t>
            </a:r>
            <a:r>
              <a:rPr lang="en-US" sz="1200" b="1" kern="1200" dirty="0">
                <a:solidFill>
                  <a:schemeClr val="tx1"/>
                </a:solidFill>
                <a:effectLst/>
                <a:latin typeface="+mn-lt"/>
                <a:ea typeface="+mn-ea"/>
                <a:cs typeface="+mn-cs"/>
              </a:rPr>
              <a:t>, S., Langlade, N.B., </a:t>
            </a:r>
            <a:r>
              <a:rPr lang="en-US" sz="1200" b="1" kern="1200" dirty="0" err="1">
                <a:solidFill>
                  <a:schemeClr val="tx1"/>
                </a:solidFill>
                <a:effectLst/>
                <a:latin typeface="+mn-lt"/>
                <a:ea typeface="+mn-ea"/>
                <a:cs typeface="+mn-cs"/>
              </a:rPr>
              <a:t>Boltz</a:t>
            </a:r>
            <a:r>
              <a:rPr lang="en-US" sz="1200" b="1" kern="1200" dirty="0">
                <a:solidFill>
                  <a:schemeClr val="tx1"/>
                </a:solidFill>
                <a:effectLst/>
                <a:latin typeface="+mn-lt"/>
                <a:ea typeface="+mn-ea"/>
                <a:cs typeface="+mn-cs"/>
              </a:rPr>
              <a:t>, V., </a:t>
            </a:r>
            <a:r>
              <a:rPr lang="en-US" sz="1200" b="1" kern="1200" dirty="0" err="1">
                <a:solidFill>
                  <a:schemeClr val="tx1"/>
                </a:solidFill>
                <a:effectLst/>
                <a:latin typeface="+mn-lt"/>
                <a:ea typeface="+mn-ea"/>
                <a:cs typeface="+mn-cs"/>
              </a:rPr>
              <a:t>Vergne</a:t>
            </a:r>
            <a:r>
              <a:rPr lang="en-US" sz="1200" b="1" kern="1200" dirty="0">
                <a:solidFill>
                  <a:schemeClr val="tx1"/>
                </a:solidFill>
                <a:effectLst/>
                <a:latin typeface="+mn-lt"/>
                <a:ea typeface="+mn-ea"/>
                <a:cs typeface="+mn-cs"/>
              </a:rPr>
              <a:t>, P., and </a:t>
            </a:r>
            <a:r>
              <a:rPr lang="en-US" sz="1200" b="1" kern="1200" dirty="0" err="1">
                <a:solidFill>
                  <a:schemeClr val="tx1"/>
                </a:solidFill>
                <a:effectLst/>
                <a:latin typeface="+mn-lt"/>
                <a:ea typeface="+mn-ea"/>
                <a:cs typeface="+mn-cs"/>
              </a:rPr>
              <a:t>Bendahmane</a:t>
            </a:r>
            <a:r>
              <a:rPr lang="en-US" sz="1200" b="1" kern="120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 (2010). Tinkering with the C-function: A molecular frame for the selection of double flowers in cultivated roses. </a:t>
            </a:r>
            <a:r>
              <a:rPr lang="en-US" sz="1200" kern="1200" dirty="0" err="1">
                <a:solidFill>
                  <a:schemeClr val="tx1"/>
                </a:solidFill>
                <a:effectLst/>
                <a:latin typeface="+mn-lt"/>
                <a:ea typeface="+mn-ea"/>
                <a:cs typeface="+mn-cs"/>
              </a:rPr>
              <a:t>PLoS</a:t>
            </a:r>
            <a:r>
              <a:rPr lang="en-US" sz="1200" kern="1200" dirty="0">
                <a:solidFill>
                  <a:schemeClr val="tx1"/>
                </a:solidFill>
                <a:effectLst/>
                <a:latin typeface="+mn-lt"/>
                <a:ea typeface="+mn-ea"/>
                <a:cs typeface="+mn-cs"/>
              </a:rPr>
              <a:t> One </a:t>
            </a:r>
            <a:r>
              <a:rPr lang="en-US" sz="1200" b="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202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1" kern="1200" dirty="0" err="1">
                <a:solidFill>
                  <a:schemeClr val="tx1"/>
                </a:solidFill>
                <a:effectLst/>
                <a:latin typeface="+mn-lt"/>
                <a:ea typeface="+mn-ea"/>
                <a:cs typeface="+mn-cs"/>
              </a:rPr>
              <a:t>Yockteng</a:t>
            </a:r>
            <a:r>
              <a:rPr lang="en-US" sz="1200" b="1" kern="1200" dirty="0">
                <a:solidFill>
                  <a:schemeClr val="tx1"/>
                </a:solidFill>
                <a:effectLst/>
                <a:latin typeface="+mn-lt"/>
                <a:ea typeface="+mn-ea"/>
                <a:cs typeface="+mn-cs"/>
              </a:rPr>
              <a:t>, R., Almeida, A.M.R., Morioka, K., Alvarez-</a:t>
            </a:r>
            <a:r>
              <a:rPr lang="en-US" sz="1200" b="1" kern="1200" dirty="0" err="1">
                <a:solidFill>
                  <a:schemeClr val="tx1"/>
                </a:solidFill>
                <a:effectLst/>
                <a:latin typeface="+mn-lt"/>
                <a:ea typeface="+mn-ea"/>
                <a:cs typeface="+mn-cs"/>
              </a:rPr>
              <a:t>Buylla</a:t>
            </a:r>
            <a:r>
              <a:rPr lang="en-US" sz="1200" b="1" kern="1200" dirty="0">
                <a:solidFill>
                  <a:schemeClr val="tx1"/>
                </a:solidFill>
                <a:effectLst/>
                <a:latin typeface="+mn-lt"/>
                <a:ea typeface="+mn-ea"/>
                <a:cs typeface="+mn-cs"/>
              </a:rPr>
              <a:t>, E.R., and Specht, C.D.</a:t>
            </a:r>
            <a:r>
              <a:rPr lang="en-US" sz="1200" kern="1200" dirty="0">
                <a:solidFill>
                  <a:schemeClr val="tx1"/>
                </a:solidFill>
                <a:effectLst/>
                <a:latin typeface="+mn-lt"/>
                <a:ea typeface="+mn-ea"/>
                <a:cs typeface="+mn-cs"/>
              </a:rPr>
              <a:t> (2013). Molecular evolution and patterns of duplication in the SEP/AGL6-like lineage of the </a:t>
            </a:r>
            <a:r>
              <a:rPr lang="en-US" sz="1200" kern="1200" dirty="0" err="1">
                <a:solidFill>
                  <a:schemeClr val="tx1"/>
                </a:solidFill>
                <a:effectLst/>
                <a:latin typeface="+mn-lt"/>
                <a:ea typeface="+mn-ea"/>
                <a:cs typeface="+mn-cs"/>
              </a:rPr>
              <a:t>zingiberales</a:t>
            </a:r>
            <a:r>
              <a:rPr lang="en-US" sz="1200" kern="1200" dirty="0">
                <a:solidFill>
                  <a:schemeClr val="tx1"/>
                </a:solidFill>
                <a:effectLst/>
                <a:latin typeface="+mn-lt"/>
                <a:ea typeface="+mn-ea"/>
                <a:cs typeface="+mn-cs"/>
              </a:rPr>
              <a:t>: A proposed mechanism for floral diversification. Mol. Biol. </a:t>
            </a:r>
            <a:r>
              <a:rPr lang="en-US" sz="1200" kern="1200" dirty="0" err="1">
                <a:solidFill>
                  <a:schemeClr val="tx1"/>
                </a:solidFill>
                <a:effectLst/>
                <a:latin typeface="+mn-lt"/>
                <a:ea typeface="+mn-ea"/>
                <a:cs typeface="+mn-cs"/>
              </a:rPr>
              <a:t>Evol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30</a:t>
            </a:r>
            <a:r>
              <a:rPr lang="en-US" sz="1200" kern="1200" dirty="0">
                <a:solidFill>
                  <a:schemeClr val="tx1"/>
                </a:solidFill>
                <a:effectLst/>
                <a:latin typeface="+mn-lt"/>
                <a:ea typeface="+mn-ea"/>
                <a:cs typeface="+mn-cs"/>
              </a:rPr>
              <a:t>: 2401–2422.</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314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Gnetum</a:t>
            </a:r>
            <a:r>
              <a:rPr lang="en-US" dirty="0"/>
              <a:t> image credit </a:t>
            </a:r>
            <a:r>
              <a:rPr lang="en-US" dirty="0" err="1">
                <a:hlinkClick r:id="rId3" tooltip="User:BotBln"/>
              </a:rPr>
              <a:t>User:BotBln</a:t>
            </a:r>
            <a:r>
              <a:rPr lang="en-US" dirty="0"/>
              <a:t> {{GFDL}} https://commons.wikimedia.org/wiki/File:Gnetum_gnemon_BotGardBln1105C.JPG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716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1" dirty="0" err="1"/>
              <a:t>Ruelens</a:t>
            </a:r>
            <a:r>
              <a:rPr lang="en-US" sz="1200" b="1" dirty="0"/>
              <a:t>, P., Zhang, Z., van </a:t>
            </a:r>
            <a:r>
              <a:rPr lang="en-US" sz="1200" b="1" dirty="0" err="1"/>
              <a:t>Mourik</a:t>
            </a:r>
            <a:r>
              <a:rPr lang="en-US" sz="1200" b="1" dirty="0"/>
              <a:t>, H., </a:t>
            </a:r>
            <a:r>
              <a:rPr lang="en-US" sz="1200" b="1" dirty="0" err="1"/>
              <a:t>Maere</a:t>
            </a:r>
            <a:r>
              <a:rPr lang="en-US" sz="1200" b="1" dirty="0"/>
              <a:t>, S., Kaufmann, K., and </a:t>
            </a:r>
            <a:r>
              <a:rPr lang="en-US" sz="1200" b="1" dirty="0" err="1"/>
              <a:t>Geuten</a:t>
            </a:r>
            <a:r>
              <a:rPr lang="en-US" sz="1200" b="1" dirty="0"/>
              <a:t>, K.</a:t>
            </a:r>
            <a:r>
              <a:rPr lang="en-US" sz="1200" dirty="0"/>
              <a:t> (2017). The Origin of Floral Organ Identity Quartets. Plant Cell </a:t>
            </a:r>
            <a:r>
              <a:rPr lang="en-US" sz="1200" b="1" dirty="0"/>
              <a:t>29</a:t>
            </a:r>
            <a:r>
              <a:rPr lang="en-US" sz="1200" dirty="0"/>
              <a:t>: 229-242.</a:t>
            </a:r>
            <a:endParaRPr lang="en-US" sz="1200"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59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1485A40-C936-4640-A124-4C834D7AC8B0}" type="slidenum">
              <a:rPr lang="en-US" smtClean="0"/>
              <a:pPr/>
              <a:t>13</a:t>
            </a:fld>
            <a:endParaRPr lang="en-US"/>
          </a:p>
        </p:txBody>
      </p:sp>
    </p:spTree>
    <p:extLst>
      <p:ext uri="{BB962C8B-B14F-4D97-AF65-F5344CB8AC3E}">
        <p14:creationId xmlns:p14="http://schemas.microsoft.com/office/powerpoint/2010/main" val="85762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0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https://images.nigms.nih.gov/Pages/DetailPage.aspx?imageID2=2563 (left)</a:t>
            </a:r>
          </a:p>
          <a:p>
            <a:r>
              <a:rPr lang="en-US" dirty="0"/>
              <a:t>https://images.nigms.nih.gov/Pages/DetailPage.aspx?imageID2=2561 (right)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775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Polycomb</a:t>
            </a:r>
            <a:r>
              <a:rPr lang="en-US" dirty="0"/>
              <a:t> Response</a:t>
            </a:r>
            <a:r>
              <a:rPr lang="en-US" baseline="0" dirty="0"/>
              <a:t> Complexes (PRC) proteins are responsible for adding the repressive histone modifications, while chromatin remodeling factors such as Brahma and Spayed aid activation of flower development genes by removing these modifications.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074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Polycomb</a:t>
            </a:r>
            <a:r>
              <a:rPr lang="en-US" dirty="0"/>
              <a:t> Response</a:t>
            </a:r>
            <a:r>
              <a:rPr lang="en-US" baseline="0" dirty="0"/>
              <a:t> Complexes (PRC) proteins are responsible for adding the repressive histone modifications, while chromatin remodeling factors such as Brahma and Spayed aid activation of flower development genes by removing these modifications.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22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26DE29-1196-49B0-B96D-5BB58982C9F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83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957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19480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D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Click to edit Master text styles</a:t>
            </a:r>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01528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51865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Date Placeholder 6"/>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77689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Date Placeholder 2"/>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9987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45367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D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12021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D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Click to edit Master text styles</a:t>
            </a:r>
          </a:p>
        </p:txBody>
      </p:sp>
      <p:sp>
        <p:nvSpPr>
          <p:cNvPr id="5" name="Date Placeholder 4"/>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32301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49153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D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CB373E38-18DA-6041-BC72-F66C411D6798}" type="datetimeFigureOut">
              <a:rPr lang="en-US" smtClean="0">
                <a:solidFill>
                  <a:prstClr val="black">
                    <a:tint val="75000"/>
                  </a:prstClr>
                </a:solidFill>
              </a:rPr>
              <a:pPr/>
              <a:t>6/6/2022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6B142-C089-5640-BDEF-C1C4296B6D01}"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72903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44314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55274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34707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76559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26315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14143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4474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05159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41250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86974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88803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57145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477231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67471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81031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47821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88318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556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52707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66221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11142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1C3790A-B612-4188-95A6-D9D2761224D2}" type="datetimeFigureOut">
              <a:rPr lang="es-MX">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0BDFFEE5-0FB7-4280-9AEC-70A250C59866}" type="slidenum">
              <a:rPr lang="es-MX">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111449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05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678768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180123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95628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96B53-D5E3-477A-B654-38227ECB671B}" type="datetimeFigureOut">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2022/6/6</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D19C40-B9E9-40F4-9F90-14C686624633}" type="slidenum">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0413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131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27792168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4104241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58729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96B53-D5E3-477A-B654-38227ECB671B}" type="datetimeFigureOut">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2022/6/6</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D19C40-B9E9-40F4-9F90-14C686624633}" type="slidenum">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13314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369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174606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966659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02512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96B53-D5E3-477A-B654-38227ECB671B}" type="datetimeFigureOut">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2022/6/6</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D19C40-B9E9-40F4-9F90-14C686624633}" type="slidenum">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1373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3665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8310144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4379235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ctr"/>
          <a:lstStyle/>
          <a:p>
            <a:r>
              <a:rPr lang="en-US"/>
              <a:t>Click to edit Master title style</a:t>
            </a:r>
            <a:endParaRPr lang="en-GB"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503859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5096B53-D5E3-477A-B654-38227ECB671B}" type="datetimeFigureOut">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2022/6/6</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
        <p:nvSpPr>
          <p:cNvPr id="4" name="スライド番号プレースホルダー 3"/>
          <p:cNvSpPr>
            <a:spLocks noGrp="1"/>
          </p:cNvSpPr>
          <p:nvPr>
            <p:ph type="sldNum" sz="quarter" idx="12"/>
          </p:nvPr>
        </p:nvSpPr>
        <p:spPr>
          <a:xfrm>
            <a:off x="6553200" y="6356350"/>
            <a:ext cx="2133600" cy="365125"/>
          </a:xfrm>
          <a:prstGeom prst="rect">
            <a:avLst/>
          </a:prstGeom>
        </p:spPr>
        <p:txBody>
          <a:bodyPr/>
          <a:lstStyle>
            <a:lvl1pPr>
              <a:defRPr kumimoji="1">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ED19C40-B9E9-40F4-9F90-14C686624633}" type="slidenum">
              <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‹Nº›</a:t>
            </a:fld>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59994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2627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1279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0438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65261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1749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9219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0953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495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9994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3746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075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829E9A-8299-4A1D-ADC2-07BC0D533A10}"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886541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8246FE-BFC6-456C-BE56-C304113F7046}"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52839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FE0AFA-0A3F-4811-B38C-89A597A9EF6E}"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17760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2F40EC-7802-45FE-BAA0-7D98396294F6}"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51609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FB6800-A2C1-415C-B93C-8870A5858349}"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1207746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1237DD-B958-49C2-8712-7D68ACB0DE94}"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364845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66E017-03B9-4485-8551-976D22DEBFC1}"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599053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62C8DA-94EC-493D-9156-084EE20E6F22}"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080835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9D1669-2097-401D-A861-CA8CD2D58B22}"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335649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A9A6-EDAB-433B-B4A9-25FFB102B406}"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520177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CC5D93-2881-4C43-A190-DE083D888569}"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5244849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n-U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6138057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198026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94229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30D36FC0-B9F0-4DBF-9DA3-223D404783A2}" type="datetimeFigureOut">
              <a:rPr lang="en-US" smtClean="0"/>
              <a:pPr/>
              <a:t>6/6/2022</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62DA6F4B-A91E-4074-8586-E92D41087108}" type="slidenum">
              <a:rPr lang="en-US" smtClean="0"/>
              <a:pPr/>
              <a:t>‹Nº›</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32219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41008379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19360964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5263196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32253674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6929719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8953876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207528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7.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8.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36FC0-B9F0-4DBF-9DA3-223D404783A2}" type="datetimeFigureOut">
              <a:rPr lang="en-US" smtClean="0"/>
              <a:pPr/>
              <a:t>6/6/2022</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A6F4B-A91E-4074-8586-E92D41087108}"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s-MX"/>
              <a:t>Haga clic para modificar el estilo de título del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s-MX"/>
              <a:t>Haga clic para modificar el estilo de texto del patrón</a:t>
            </a:r>
          </a:p>
          <a:p>
            <a:pPr lvl="1"/>
            <a:r>
              <a:rPr lang="en-GB" altLang="es-MX"/>
              <a:t>Segundo nivel</a:t>
            </a:r>
          </a:p>
          <a:p>
            <a:pPr lvl="2"/>
            <a:r>
              <a:rPr lang="en-GB" altLang="es-MX"/>
              <a:t>Tercer nivel</a:t>
            </a:r>
          </a:p>
          <a:p>
            <a:pPr lvl="3"/>
            <a:r>
              <a:rPr lang="en-GB" altLang="es-MX"/>
              <a:t>Cuarto nivel</a:t>
            </a:r>
          </a:p>
          <a:p>
            <a:pPr lvl="4"/>
            <a:r>
              <a:rPr lang="en-GB" altLang="es-MX"/>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AR"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0D30FF-3862-48DD-8057-F779AE5CC215}" type="slidenum">
              <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‹Nº›</a:t>
            </a:fld>
            <a:endParaRPr kumimoji="0" lang="es-AR"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49500719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EC7F1C8-D677-4E03-BAA8-CC725D09B52E}" type="datetimeFigureOut">
              <a:rPr lang="en-US" smtClean="0">
                <a:solidFill>
                  <a:prstClr val="black">
                    <a:tint val="75000"/>
                  </a:prstClr>
                </a:solidFill>
              </a:rPr>
              <a:pPr defTabSz="685800"/>
              <a:t>6/6/2022</a:t>
            </a:fld>
            <a:endParaRPr lang="en-U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78AFB07-2F44-4C84-A114-6F0DB7857D0B}" type="slidenum">
              <a:rPr lang="en-US" smtClean="0">
                <a:solidFill>
                  <a:prstClr val="black">
                    <a:tint val="75000"/>
                  </a:prstClr>
                </a:solidFill>
              </a:rPr>
              <a:pPr defTabSz="685800"/>
              <a:t>‹Nº›</a:t>
            </a:fld>
            <a:endParaRPr lang="en-US">
              <a:solidFill>
                <a:prstClr val="black">
                  <a:tint val="75000"/>
                </a:prstClr>
              </a:solidFill>
            </a:endParaRPr>
          </a:p>
        </p:txBody>
      </p:sp>
    </p:spTree>
    <p:extLst>
      <p:ext uri="{BB962C8B-B14F-4D97-AF65-F5344CB8AC3E}">
        <p14:creationId xmlns:p14="http://schemas.microsoft.com/office/powerpoint/2010/main" val="40361095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B373E38-18DA-6041-BC72-F66C411D6798}" type="datetimeFigureOut">
              <a:rPr lang="en-US" smtClean="0">
                <a:solidFill>
                  <a:prstClr val="black">
                    <a:tint val="75000"/>
                  </a:prstClr>
                </a:solidFill>
              </a:rPr>
              <a:pPr defTabSz="457200"/>
              <a:t>6/6/2022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946B142-C089-5640-BDEF-C1C4296B6D01}" type="slidenum">
              <a:rPr lang="en-US" smtClean="0">
                <a:solidFill>
                  <a:prstClr val="black">
                    <a:tint val="75000"/>
                  </a:prstClr>
                </a:solidFill>
              </a:rPr>
              <a:pPr defTabSz="457200"/>
              <a:t>‹Nº›</a:t>
            </a:fld>
            <a:endParaRPr lang="en-US">
              <a:solidFill>
                <a:prstClr val="black">
                  <a:tint val="75000"/>
                </a:prstClr>
              </a:solidFill>
            </a:endParaRPr>
          </a:p>
        </p:txBody>
      </p:sp>
    </p:spTree>
    <p:extLst>
      <p:ext uri="{BB962C8B-B14F-4D97-AF65-F5344CB8AC3E}">
        <p14:creationId xmlns:p14="http://schemas.microsoft.com/office/powerpoint/2010/main" val="366005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3790A-B612-4188-95A6-D9D2761224D2}" type="datetimeFigureOut">
              <a:rPr lang="es-MX" smtClean="0">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FEE5-0FB7-4280-9AEC-70A250C5986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1226587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3790A-B612-4188-95A6-D9D2761224D2}" type="datetimeFigureOut">
              <a:rPr lang="es-MX" smtClean="0">
                <a:solidFill>
                  <a:prstClr val="black">
                    <a:tint val="75000"/>
                  </a:prstClr>
                </a:solidFill>
              </a:rPr>
              <a:pPr/>
              <a:t>06/06/2022</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FEE5-0FB7-4280-9AEC-70A250C5986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8336301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aching_bottom.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n-ea"/>
                <a:cs typeface="+mn-cs"/>
              </a:rPr>
              <a:t>©  2017 American Society of Plant Biologists</a:t>
            </a:r>
          </a:p>
        </p:txBody>
      </p:sp>
    </p:spTree>
    <p:extLst>
      <p:ext uri="{BB962C8B-B14F-4D97-AF65-F5344CB8AC3E}">
        <p14:creationId xmlns:p14="http://schemas.microsoft.com/office/powerpoint/2010/main" val="9204937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aching_bottom.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n-ea"/>
                <a:cs typeface="+mn-cs"/>
              </a:rPr>
              <a:t>©  2017 American Society of Plant Biologists</a:t>
            </a:r>
          </a:p>
        </p:txBody>
      </p:sp>
    </p:spTree>
    <p:extLst>
      <p:ext uri="{BB962C8B-B14F-4D97-AF65-F5344CB8AC3E}">
        <p14:creationId xmlns:p14="http://schemas.microsoft.com/office/powerpoint/2010/main" val="343931614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aching_bottom.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n-ea"/>
                <a:cs typeface="+mn-cs"/>
              </a:rPr>
              <a:t>©  2017 American Society of Plant Biologists</a:t>
            </a:r>
          </a:p>
        </p:txBody>
      </p:sp>
    </p:spTree>
    <p:extLst>
      <p:ext uri="{BB962C8B-B14F-4D97-AF65-F5344CB8AC3E}">
        <p14:creationId xmlns:p14="http://schemas.microsoft.com/office/powerpoint/2010/main" val="74914944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eaching_bottom.gif"/>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21388"/>
            <a:ext cx="91440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txBox="1">
            <a:spLocks/>
          </p:cNvSpPr>
          <p:nvPr userDrawn="1"/>
        </p:nvSpPr>
        <p:spPr bwMode="auto">
          <a:xfrm>
            <a:off x="6477000" y="6477000"/>
            <a:ext cx="2600325" cy="304800"/>
          </a:xfrm>
          <a:prstGeom prst="rect">
            <a:avLst/>
          </a:prstGeom>
          <a:solidFill>
            <a:srgbClr val="F7EDD4"/>
          </a:solid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50" b="0" i="0" u="none" strike="noStrike" kern="1200" cap="none" spc="0" normalizeH="0" baseline="0" noProof="0" dirty="0">
                <a:ln>
                  <a:noFill/>
                </a:ln>
                <a:solidFill>
                  <a:prstClr val="black"/>
                </a:solidFill>
                <a:effectLst/>
                <a:uLnTx/>
                <a:uFillTx/>
                <a:latin typeface="Calibri"/>
                <a:ea typeface="+mn-ea"/>
                <a:cs typeface="+mn-cs"/>
              </a:rPr>
              <a:t>©  2017 American Society of Plant Biologists</a:t>
            </a:r>
          </a:p>
        </p:txBody>
      </p:sp>
    </p:spTree>
    <p:extLst>
      <p:ext uri="{BB962C8B-B14F-4D97-AF65-F5344CB8AC3E}">
        <p14:creationId xmlns:p14="http://schemas.microsoft.com/office/powerpoint/2010/main" val="235979195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xStyles>
    <p:title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defRPr sz="24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D36FC0-B9F0-4DBF-9DA3-223D404783A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2DA6F4B-A91E-4074-8586-E92D4108710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49354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6.em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hyperlink" Target="http://journals.plos.org/plosone/article?id=10.1371/journal.pone.000928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30.png"/><Relationship Id="rId5" Type="http://schemas.openxmlformats.org/officeDocument/2006/relationships/hyperlink" Target="https://images.nigms.nih.gov/Pages/DetailPage.aspx?imageID2=2561" TargetMode="External"/><Relationship Id="rId4" Type="http://schemas.openxmlformats.org/officeDocument/2006/relationships/hyperlink" Target="https://images.nigms.nih.gov/Pages/DetailPage.aspx?imageID2=256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hyperlink" Target="http://www.sciencedirect.com/science/article/pii/S187493991630164X"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hyperlink" Target="http://www.sciencedirect.com/science/article/pii/S187493991630164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direct.com/science/article/pii/S187493991630164X"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8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69.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biology.ucsd.edu/others/yanofsky/_vti_bin/shtml.exe/flower/class_a_organ_identity_genes.htm/map" TargetMode="Externa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hyperlink" Target="http://www-biology.ucsd.edu/others/yanofsky/_vti_bin/shtml.exe/flower/class_b_organ_identity_genes.htm/map" TargetMode="External"/><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biology.ucsd.edu/others/yanofsky/_vti_bin/shtml.exe/flower/class_c_organ_identity_genes.htm/map" TargetMode="Externa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61.xml"/><Relationship Id="rId4" Type="http://schemas.openxmlformats.org/officeDocument/2006/relationships/hyperlink" Target="https://academic.oup.com/pcp/article-lookup/doi/10.1093/pcp/pcv037"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plantcell.org/content/7/11/1859" TargetMode="External"/><Relationship Id="rId7"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hyperlink" Target="http://dx.doi.org/10.1016/j.cub.2004.10.028"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7.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8" Type="http://schemas.openxmlformats.org/officeDocument/2006/relationships/hyperlink" Target="https://commons.wikimedia.org/wiki/File:Gnetum_gnemon_BotGardBln1105C.JPG" TargetMode="External"/><Relationship Id="rId13" Type="http://schemas.openxmlformats.org/officeDocument/2006/relationships/hyperlink" Target="https://commons.wikimedia.org/wiki/File:Nymphaea_alba_close_up.jpg" TargetMode="External"/><Relationship Id="rId3" Type="http://schemas.openxmlformats.org/officeDocument/2006/relationships/hyperlink" Target="https://www.ncbi.nlm.nih.gov/pubmed/10688133" TargetMode="External"/><Relationship Id="rId7" Type="http://schemas.openxmlformats.org/officeDocument/2006/relationships/image" Target="../media/image97.png"/><Relationship Id="rId12"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96.jpeg"/><Relationship Id="rId11" Type="http://schemas.openxmlformats.org/officeDocument/2006/relationships/image" Target="../media/image100.jpeg"/><Relationship Id="rId5" Type="http://schemas.openxmlformats.org/officeDocument/2006/relationships/hyperlink" Target="https://commons.wikimedia.org/wiki/File:Rice-flower,katori-city,japan.JPG" TargetMode="External"/><Relationship Id="rId10" Type="http://schemas.openxmlformats.org/officeDocument/2006/relationships/image" Target="../media/image99.jpeg"/><Relationship Id="rId4" Type="http://schemas.openxmlformats.org/officeDocument/2006/relationships/image" Target="../media/image95.jpeg"/><Relationship Id="rId9" Type="http://schemas.openxmlformats.org/officeDocument/2006/relationships/image" Target="../media/image98.jpeg"/></Relationships>
</file>

<file path=ppt/slides/_rels/slide73.xml.rels><?xml version="1.0" encoding="UTF-8" standalone="yes"?>
<Relationships xmlns="http://schemas.openxmlformats.org/package/2006/relationships"><Relationship Id="rId3" Type="http://schemas.openxmlformats.org/officeDocument/2006/relationships/hyperlink" Target="https://academic.oup.com/aob/article-lookup/doi/10.1093/aob/mcu066" TargetMode="External"/><Relationship Id="rId2" Type="http://schemas.openxmlformats.org/officeDocument/2006/relationships/hyperlink" Target="1150-1164" TargetMode="External"/><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3" Type="http://schemas.openxmlformats.org/officeDocument/2006/relationships/hyperlink" Target="1150-1164" TargetMode="External"/><Relationship Id="rId2" Type="http://schemas.openxmlformats.org/officeDocument/2006/relationships/notesSlide" Target="../notesSlides/notesSlide19.xml"/><Relationship Id="rId1" Type="http://schemas.openxmlformats.org/officeDocument/2006/relationships/slideLayout" Target="../slideLayouts/slideLayout51.xml"/><Relationship Id="rId4" Type="http://schemas.openxmlformats.org/officeDocument/2006/relationships/hyperlink" Target="https://link.springer.com/article/10.1023/A:1006332105728"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8" Type="http://schemas.openxmlformats.org/officeDocument/2006/relationships/hyperlink" Target="https://commons.wikimedia.org/wiki/File:Tomato_flower.JPG" TargetMode="External"/><Relationship Id="rId3" Type="http://schemas.openxmlformats.org/officeDocument/2006/relationships/image" Target="../media/image109.png"/><Relationship Id="rId7" Type="http://schemas.openxmlformats.org/officeDocument/2006/relationships/hyperlink" Target="https://www.nps.gov/wica/learn/nature/wildflowers-yellow-lady-slipper.htm" TargetMode="External"/><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hyperlink" Target="https://commons.wikimedia.org/wiki/File:Rice-flower,katori-city,japan.JPG" TargetMode="External"/><Relationship Id="rId5" Type="http://schemas.openxmlformats.org/officeDocument/2006/relationships/image" Target="../media/image111.jpeg"/><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56.xml"/><Relationship Id="rId6" Type="http://schemas.openxmlformats.org/officeDocument/2006/relationships/hyperlink" Target="http://rstb.royalsocietypublishing.org/content/369/1648/20130348" TargetMode="External"/><Relationship Id="rId5" Type="http://schemas.openxmlformats.org/officeDocument/2006/relationships/hyperlink" Target="http://www.mdpi.com/2079-7737/2/3/1150" TargetMode="External"/><Relationship Id="rId4" Type="http://schemas.openxmlformats.org/officeDocument/2006/relationships/hyperlink" Target="http://dev.biologists.org/content/129/10/2519.lon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58.xml"/><Relationship Id="rId4" Type="http://schemas.openxmlformats.org/officeDocument/2006/relationships/hyperlink" Target="http://www.journals.uchicago.edu/doi/10.1086/344694"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hyperlink" Target="https://commons.wikimedia.org/wiki/User:Sui-setz" TargetMode="External"/><Relationship Id="rId5" Type="http://schemas.openxmlformats.org/officeDocument/2006/relationships/image" Target="../media/image116.jpeg"/><Relationship Id="rId4" Type="http://schemas.openxmlformats.org/officeDocument/2006/relationships/image" Target="../media/image115.jpeg"/></Relationships>
</file>

<file path=ppt/slides/_rels/slide83.xml.rels><?xml version="1.0" encoding="UTF-8" standalone="yes"?>
<Relationships xmlns="http://schemas.openxmlformats.org/package/2006/relationships"><Relationship Id="rId8" Type="http://schemas.openxmlformats.org/officeDocument/2006/relationships/hyperlink" Target="http://www.journals.uchicago.edu/doi/10.1086/344694" TargetMode="External"/><Relationship Id="rId3" Type="http://schemas.openxmlformats.org/officeDocument/2006/relationships/image" Target="../media/image117.jpeg"/><Relationship Id="rId7" Type="http://schemas.openxmlformats.org/officeDocument/2006/relationships/hyperlink" Target="https://commons.wikimedia.org/w/index.php?curid=8107279" TargetMode="External"/><Relationship Id="rId2" Type="http://schemas.openxmlformats.org/officeDocument/2006/relationships/notesSlide" Target="../notesSlides/notesSlide24.xml"/><Relationship Id="rId1" Type="http://schemas.openxmlformats.org/officeDocument/2006/relationships/slideLayout" Target="../slideLayouts/slideLayout56.xml"/><Relationship Id="rId6" Type="http://schemas.openxmlformats.org/officeDocument/2006/relationships/hyperlink" Target="https://commons.wikimedia.org/w/index.php?curid=9516498"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s://link.springer.com/article/10.1023/A:1025070827979" TargetMode="External"/><Relationship Id="rId7"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image" Target="../media/image114.png"/><Relationship Id="rId5" Type="http://schemas.openxmlformats.org/officeDocument/2006/relationships/hyperlink" Target="http://www.journals.uchicago.edu/doi/10.1086/344694" TargetMode="External"/><Relationship Id="rId4" Type="http://schemas.openxmlformats.org/officeDocument/2006/relationships/hyperlink" Target="https://www.hindawi.com/journals/tswj/2007/108502/ab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56.xml"/><Relationship Id="rId4" Type="http://schemas.openxmlformats.org/officeDocument/2006/relationships/hyperlink" Target="https://link.springer.com/article/10.1023/A:1025070827979"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56.xml"/><Relationship Id="rId5" Type="http://schemas.openxmlformats.org/officeDocument/2006/relationships/image" Target="../media/image124.jpeg"/><Relationship Id="rId4" Type="http://schemas.openxmlformats.org/officeDocument/2006/relationships/hyperlink" Target="https://www.hindawi.com/journals/tswj/2007/108502/abs/"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sciencedirect.com/science/article/pii/S136013850800023X" TargetMode="External"/><Relationship Id="rId2" Type="http://schemas.openxmlformats.org/officeDocument/2006/relationships/notesSlide" Target="../notesSlides/notesSlide28.xml"/><Relationship Id="rId1" Type="http://schemas.openxmlformats.org/officeDocument/2006/relationships/slideLayout" Target="../slideLayouts/slideLayout56.xml"/><Relationship Id="rId5" Type="http://schemas.openxmlformats.org/officeDocument/2006/relationships/image" Target="../media/image125.png"/><Relationship Id="rId4" Type="http://schemas.openxmlformats.org/officeDocument/2006/relationships/hyperlink" Target="http://www.eurekaselect.com/74667/article"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journals.plos.org/plosone/article?id=10.1371/journal.pone.0009288" TargetMode="External"/><Relationship Id="rId2" Type="http://schemas.openxmlformats.org/officeDocument/2006/relationships/notesSlide" Target="../notesSlides/notesSlide29.xml"/><Relationship Id="rId1" Type="http://schemas.openxmlformats.org/officeDocument/2006/relationships/slideLayout" Target="../slideLayouts/slideLayout56.xml"/><Relationship Id="rId4" Type="http://schemas.openxmlformats.org/officeDocument/2006/relationships/image" Target="../media/image126.jpeg"/></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56.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hyperlink" Target="http://journals.plos.org/plosone/article?id=10.1371/journal.pone.000928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hyperlink" Target="https://academic.oup.com/mbe/article/30/11/2401/1258524"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hyperlink" Target="http://www.plantcell.org/content/early/2017/01/18/tpc.16.00366" TargetMode="External"/><Relationship Id="rId7" Type="http://schemas.openxmlformats.org/officeDocument/2006/relationships/image" Target="../media/image133.jpeg"/><Relationship Id="rId2" Type="http://schemas.openxmlformats.org/officeDocument/2006/relationships/notesSlide" Target="../notesSlides/notesSlide32.xml"/><Relationship Id="rId1" Type="http://schemas.openxmlformats.org/officeDocument/2006/relationships/slideLayout" Target="../slideLayouts/slideLayout56.xml"/><Relationship Id="rId6" Type="http://schemas.openxmlformats.org/officeDocument/2006/relationships/image" Target="../media/image132.jpeg"/><Relationship Id="rId5" Type="http://schemas.openxmlformats.org/officeDocument/2006/relationships/hyperlink" Target="https://commons.wikimedia.org/wiki/File:Gnetum_gnemon_BotGardBln1105C.JPG" TargetMode="External"/><Relationship Id="rId4" Type="http://schemas.openxmlformats.org/officeDocument/2006/relationships/image" Target="../media/image131.jpeg"/><Relationship Id="rId9" Type="http://schemas.openxmlformats.org/officeDocument/2006/relationships/image" Target="../media/image135.jpeg"/></Relationships>
</file>

<file path=ppt/slides/_rels/slide9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33.xml"/><Relationship Id="rId1" Type="http://schemas.openxmlformats.org/officeDocument/2006/relationships/slideLayout" Target="../slideLayouts/slideLayout56.xml"/><Relationship Id="rId6" Type="http://schemas.openxmlformats.org/officeDocument/2006/relationships/hyperlink" Target="http://www.plantcell.org/content/early/2017/01/18/tpc.16.00366" TargetMode="External"/><Relationship Id="rId5" Type="http://schemas.openxmlformats.org/officeDocument/2006/relationships/image" Target="../media/image138.jpeg"/><Relationship Id="rId4" Type="http://schemas.openxmlformats.org/officeDocument/2006/relationships/image" Target="../media/image1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CuadroTexto"/>
          <p:cNvSpPr txBox="1"/>
          <p:nvPr/>
        </p:nvSpPr>
        <p:spPr>
          <a:xfrm>
            <a:off x="1547664" y="2033265"/>
            <a:ext cx="5544616" cy="2308324"/>
          </a:xfrm>
          <a:prstGeom prst="rect">
            <a:avLst/>
          </a:prstGeom>
          <a:noFill/>
        </p:spPr>
        <p:txBody>
          <a:bodyPr wrap="square" rtlCol="0">
            <a:spAutoFit/>
          </a:bodyPr>
          <a:lstStyle/>
          <a:p>
            <a:pPr algn="ctr"/>
            <a:r>
              <a:rPr lang="es-MX" sz="4800" dirty="0">
                <a:solidFill>
                  <a:srgbClr val="FF0066"/>
                </a:solidFill>
              </a:rPr>
              <a:t>FLORACIÓN</a:t>
            </a:r>
          </a:p>
          <a:p>
            <a:pPr algn="ctr"/>
            <a:r>
              <a:rPr lang="es-MX" sz="4800" dirty="0">
                <a:solidFill>
                  <a:srgbClr val="FFC000"/>
                </a:solidFill>
              </a:rPr>
              <a:t>SENESCENCIA</a:t>
            </a:r>
          </a:p>
          <a:p>
            <a:pPr algn="ctr"/>
            <a:r>
              <a:rPr lang="es-MX" sz="4800" dirty="0"/>
              <a:t>MUERTE CELULAR </a:t>
            </a:r>
          </a:p>
        </p:txBody>
      </p:sp>
    </p:spTree>
    <p:extLst>
      <p:ext uri="{BB962C8B-B14F-4D97-AF65-F5344CB8AC3E}">
        <p14:creationId xmlns:p14="http://schemas.microsoft.com/office/powerpoint/2010/main" val="1117018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131838" y="188640"/>
            <a:ext cx="3397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FF0000"/>
                </a:solidFill>
                <a:effectLst/>
                <a:uLnTx/>
                <a:uFillTx/>
                <a:latin typeface="Calibri"/>
                <a:ea typeface="+mn-ea"/>
                <a:cs typeface="+mn-cs"/>
              </a:rPr>
              <a:t>Desarrollo floral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0" i="0" u="none" strike="noStrike" kern="1200" cap="none" spc="0" normalizeH="0" baseline="0" noProof="0" dirty="0">
                <a:ln>
                  <a:noFill/>
                </a:ln>
                <a:solidFill>
                  <a:srgbClr val="FF0000"/>
                </a:solidFill>
                <a:effectLst/>
                <a:uLnTx/>
                <a:uFillTx/>
                <a:latin typeface="Calibri"/>
                <a:ea typeface="+mn-ea"/>
                <a:cs typeface="+mn-cs"/>
              </a:rPr>
              <a:t> Modelo ABC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549016"/>
            <a:ext cx="8928993" cy="322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187624" y="5085184"/>
            <a:ext cx="68042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Cada verticilo esta determinado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por el solapamiento de campos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de desarrollo contiguo</a:t>
            </a:r>
          </a:p>
        </p:txBody>
      </p:sp>
    </p:spTree>
    <p:extLst>
      <p:ext uri="{BB962C8B-B14F-4D97-AF65-F5344CB8AC3E}">
        <p14:creationId xmlns:p14="http://schemas.microsoft.com/office/powerpoint/2010/main" val="34869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idx="4294967295"/>
          </p:nvPr>
        </p:nvSpPr>
        <p:spPr>
          <a:xfrm>
            <a:off x="323528" y="125413"/>
            <a:ext cx="8229600" cy="1143000"/>
          </a:xfrm>
        </p:spPr>
        <p:txBody>
          <a:bodyPr/>
          <a:lstStyle/>
          <a:p>
            <a:pPr eaLnBrk="1" hangingPunct="1"/>
            <a:r>
              <a:rPr lang="es-ES" dirty="0">
                <a:solidFill>
                  <a:srgbClr val="FF0000"/>
                </a:solidFill>
              </a:rPr>
              <a:t>Fases de la floración</a:t>
            </a:r>
          </a:p>
        </p:txBody>
      </p:sp>
      <p:sp>
        <p:nvSpPr>
          <p:cNvPr id="5" name="Rectangle 3"/>
          <p:cNvSpPr txBox="1">
            <a:spLocks noChangeArrowheads="1"/>
          </p:cNvSpPr>
          <p:nvPr/>
        </p:nvSpPr>
        <p:spPr>
          <a:xfrm>
            <a:off x="457200" y="1268413"/>
            <a:ext cx="8229600" cy="4857750"/>
          </a:xfrm>
          <a:prstGeom prst="rect">
            <a:avLst/>
          </a:prstGeom>
        </p:spPr>
        <p:txBody>
          <a:bodyPr vert="horz" lIns="91440" tIns="45720" rIns="91440" bIns="45720" rtlCol="0">
            <a:normAutofit/>
          </a:bodyPr>
          <a:lstStyle/>
          <a:p>
            <a:pPr marL="342900" lvl="0" indent="-342900" algn="just">
              <a:lnSpc>
                <a:spcPct val="90000"/>
              </a:lnSpc>
              <a:spcBef>
                <a:spcPct val="20000"/>
              </a:spcBef>
              <a:spcAft>
                <a:spcPct val="40000"/>
              </a:spcAf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1.-Inducción:</a:t>
            </a:r>
            <a:r>
              <a:rPr kumimoji="0" lang="es-ES" sz="2400" b="0" i="0" u="none" strike="noStrike" kern="1200" cap="none" spc="0" normalizeH="0" baseline="0" noProof="0" dirty="0">
                <a:ln>
                  <a:noFill/>
                </a:ln>
                <a:solidFill>
                  <a:schemeClr val="bg1"/>
                </a:solidFill>
                <a:effectLst/>
                <a:uLnTx/>
                <a:uFillTx/>
                <a:latin typeface="+mn-lt"/>
                <a:ea typeface="+mn-ea"/>
                <a:cs typeface="+mn-cs"/>
              </a:rPr>
              <a:t> </a:t>
            </a:r>
            <a:r>
              <a:rPr kumimoji="0" lang="es-ES" sz="2400" b="0" i="0" u="none" strike="noStrike" kern="1200" cap="none" spc="0" normalizeH="0" baseline="0" noProof="0" dirty="0">
                <a:ln>
                  <a:noFill/>
                </a:ln>
                <a:effectLst/>
                <a:uLnTx/>
                <a:uFillTx/>
                <a:latin typeface="+mn-lt"/>
                <a:ea typeface="+mn-ea"/>
                <a:cs typeface="+mn-cs"/>
              </a:rPr>
              <a:t>recepción del </a:t>
            </a:r>
            <a:r>
              <a:rPr lang="es-ES" sz="2400" dirty="0"/>
              <a:t>estimulo (mensajero químico) </a:t>
            </a:r>
            <a:r>
              <a:rPr kumimoji="0" lang="es-ES" sz="2400" b="0" i="0" u="none" strike="noStrike" kern="1200" cap="none" spc="0" normalizeH="0" baseline="0" noProof="0" dirty="0">
                <a:ln>
                  <a:noFill/>
                </a:ln>
                <a:effectLst/>
                <a:uLnTx/>
                <a:uFillTx/>
                <a:latin typeface="+mn-lt"/>
                <a:ea typeface="+mn-ea"/>
                <a:cs typeface="+mn-cs"/>
              </a:rPr>
              <a:t>que  induce  cambios en el programa de desarrollo de la planta </a:t>
            </a:r>
          </a:p>
          <a:p>
            <a:pPr marL="342900" lvl="0" indent="-342900" algn="just">
              <a:lnSpc>
                <a:spcPct val="90000"/>
              </a:lnSpc>
              <a:spcBef>
                <a:spcPct val="20000"/>
              </a:spcBef>
              <a:spcAft>
                <a:spcPct val="40000"/>
              </a:spcAf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2.- Evocación:</a:t>
            </a:r>
            <a:r>
              <a:rPr kumimoji="0" lang="es-ES" sz="2400" b="0" i="0" u="none" strike="noStrike" kern="1200" cap="none" spc="0" normalizeH="0" baseline="0" noProof="0" dirty="0">
                <a:ln>
                  <a:noFill/>
                </a:ln>
                <a:solidFill>
                  <a:schemeClr val="bg1"/>
                </a:solidFill>
                <a:effectLst/>
                <a:uLnTx/>
                <a:uFillTx/>
                <a:latin typeface="+mn-lt"/>
                <a:ea typeface="+mn-ea"/>
                <a:cs typeface="+mn-cs"/>
              </a:rPr>
              <a:t> </a:t>
            </a:r>
            <a:r>
              <a:rPr kumimoji="0" lang="es-ES" sz="2400" b="0" i="0" u="none" strike="noStrike" kern="1200" cap="none" spc="0" normalizeH="0" baseline="0" noProof="0" dirty="0">
                <a:ln>
                  <a:noFill/>
                </a:ln>
                <a:effectLst/>
                <a:uLnTx/>
                <a:uFillTx/>
                <a:latin typeface="+mn-lt"/>
                <a:ea typeface="+mn-ea"/>
                <a:cs typeface="+mn-cs"/>
              </a:rPr>
              <a:t>eventos </a:t>
            </a:r>
            <a:r>
              <a:rPr kumimoji="0" lang="es-ES" sz="2400" b="0" i="0" u="none" strike="noStrike" kern="1200" cap="none" spc="0" normalizeH="0" baseline="0" noProof="0" dirty="0" err="1">
                <a:ln>
                  <a:noFill/>
                </a:ln>
                <a:effectLst/>
                <a:uLnTx/>
                <a:uFillTx/>
                <a:latin typeface="+mn-lt"/>
                <a:ea typeface="+mn-ea"/>
                <a:cs typeface="+mn-cs"/>
              </a:rPr>
              <a:t>qu</a:t>
            </a:r>
            <a:r>
              <a:rPr lang="es-ES" sz="2400" dirty="0"/>
              <a:t>e conducen a la formación de </a:t>
            </a:r>
            <a:r>
              <a:rPr lang="es-ES" sz="2400" dirty="0" err="1"/>
              <a:t>primordios</a:t>
            </a:r>
            <a:r>
              <a:rPr lang="es-ES" sz="2400" dirty="0"/>
              <a:t> florales en los </a:t>
            </a:r>
            <a:r>
              <a:rPr kumimoji="0" lang="es-ES" sz="2400" b="0" i="0" u="none" strike="noStrike" kern="1200" cap="none" spc="0" normalizeH="0" baseline="0" noProof="0" dirty="0">
                <a:ln>
                  <a:noFill/>
                </a:ln>
                <a:effectLst/>
                <a:uLnTx/>
                <a:uFillTx/>
                <a:latin typeface="+mn-lt"/>
                <a:ea typeface="+mn-ea"/>
                <a:cs typeface="+mn-cs"/>
              </a:rPr>
              <a:t> meristemos</a:t>
            </a:r>
            <a:r>
              <a:rPr kumimoji="0" lang="es-ES" sz="2400" b="0" i="0" u="none" strike="noStrike" kern="1200" cap="none" spc="0" normalizeH="0" noProof="0" dirty="0">
                <a:ln>
                  <a:noFill/>
                </a:ln>
                <a:effectLst/>
                <a:uLnTx/>
                <a:uFillTx/>
                <a:latin typeface="+mn-lt"/>
                <a:ea typeface="+mn-ea"/>
                <a:cs typeface="+mn-cs"/>
              </a:rPr>
              <a:t> apicales.</a:t>
            </a:r>
            <a:endParaRPr kumimoji="0" lang="es-ES" sz="2400" b="0" i="0" u="none" strike="noStrike" kern="1200" cap="none" spc="0" normalizeH="0" baseline="0" noProof="0" dirty="0">
              <a:ln>
                <a:noFill/>
              </a:ln>
              <a:effectLst/>
              <a:uLnTx/>
              <a:uFillTx/>
              <a:latin typeface="+mn-lt"/>
              <a:ea typeface="+mn-ea"/>
              <a:cs typeface="+mn-cs"/>
            </a:endParaRPr>
          </a:p>
          <a:p>
            <a:pPr marL="342900" marR="0" lvl="0" indent="-342900" algn="just" defTabSz="914400" rtl="0" eaLnBrk="1" fontAlgn="auto" latinLnBrk="0" hangingPunct="1">
              <a:lnSpc>
                <a:spcPct val="90000"/>
              </a:lnSpc>
              <a:spcBef>
                <a:spcPct val="20000"/>
              </a:spcBef>
              <a:spcAft>
                <a:spcPct val="40000"/>
              </a:spcAft>
              <a:buClrTx/>
              <a:buSzTx/>
              <a:buFontTx/>
              <a:buNone/>
              <a:tabLs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3.- Iniciación: </a:t>
            </a:r>
            <a:r>
              <a:rPr kumimoji="0" lang="es-ES" sz="2400" b="0" i="0" u="none" strike="noStrike" kern="1200" cap="none" spc="0" normalizeH="0" baseline="0" noProof="0" dirty="0">
                <a:ln>
                  <a:noFill/>
                </a:ln>
                <a:effectLst/>
                <a:uLnTx/>
                <a:uFillTx/>
                <a:latin typeface="+mn-lt"/>
                <a:ea typeface="+mn-ea"/>
                <a:cs typeface="+mn-cs"/>
              </a:rPr>
              <a:t>primera evidencia morfológica</a:t>
            </a:r>
          </a:p>
          <a:p>
            <a:pPr marL="342900" marR="0" lvl="0" indent="-342900" algn="just" defTabSz="914400" rtl="0" eaLnBrk="1" fontAlgn="auto" latinLnBrk="0" hangingPunct="1">
              <a:lnSpc>
                <a:spcPct val="90000"/>
              </a:lnSpc>
              <a:spcBef>
                <a:spcPct val="20000"/>
              </a:spcBef>
              <a:spcAft>
                <a:spcPct val="40000"/>
              </a:spcAft>
              <a:buClrTx/>
              <a:buSzTx/>
              <a:buFontTx/>
              <a:buNone/>
              <a:tabLs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4.- Desarrollo: </a:t>
            </a:r>
            <a:r>
              <a:rPr kumimoji="0" lang="es-ES" sz="2400" b="0" i="0" u="none" strike="noStrike" kern="1200" cap="none" spc="0" normalizeH="0" baseline="0" noProof="0" dirty="0">
                <a:ln>
                  <a:noFill/>
                </a:ln>
                <a:effectLst/>
                <a:uLnTx/>
                <a:uFillTx/>
                <a:latin typeface="+mn-lt"/>
                <a:ea typeface="+mn-ea"/>
                <a:cs typeface="+mn-cs"/>
              </a:rPr>
              <a:t>formación de las partes florales</a:t>
            </a:r>
          </a:p>
          <a:p>
            <a:pPr marL="342900" marR="0" lvl="0" indent="-342900" algn="just" defTabSz="914400" rtl="0" eaLnBrk="1" fontAlgn="auto" latinLnBrk="0" hangingPunct="1">
              <a:lnSpc>
                <a:spcPct val="90000"/>
              </a:lnSpc>
              <a:spcBef>
                <a:spcPct val="20000"/>
              </a:spcBef>
              <a:spcAft>
                <a:spcPct val="40000"/>
              </a:spcAft>
              <a:buClrTx/>
              <a:buSzTx/>
              <a:buFontTx/>
              <a:buNone/>
              <a:tabLst/>
              <a:defRPr/>
            </a:pPr>
            <a:r>
              <a:rPr kumimoji="0" lang="es-ES" sz="2400" b="0" i="0" u="none" strike="noStrike" kern="1200" cap="none" spc="0" normalizeH="0" baseline="0" noProof="0" dirty="0">
                <a:ln>
                  <a:noFill/>
                </a:ln>
                <a:solidFill>
                  <a:srgbClr val="FF0000"/>
                </a:solidFill>
                <a:effectLst/>
                <a:uLnTx/>
                <a:uFillTx/>
                <a:latin typeface="+mn-lt"/>
                <a:ea typeface="+mn-ea"/>
                <a:cs typeface="+mn-cs"/>
              </a:rPr>
              <a:t>5.- Antesis:  </a:t>
            </a:r>
            <a:r>
              <a:rPr kumimoji="0" lang="es-ES" sz="2400" b="0" i="0" u="none" strike="noStrike" kern="1200" cap="none" spc="0" normalizeH="0" baseline="0" noProof="0" dirty="0">
                <a:ln>
                  <a:noFill/>
                </a:ln>
                <a:effectLst/>
                <a:uLnTx/>
                <a:uFillTx/>
                <a:latin typeface="+mn-lt"/>
                <a:ea typeface="+mn-ea"/>
                <a:cs typeface="+mn-cs"/>
              </a:rPr>
              <a:t>apertura de la flor completa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noFill/>
        </p:spPr>
        <p:txBody>
          <a:bodyPr/>
          <a:lstStyle/>
          <a:p>
            <a:fld id="{CA3472A9-E57B-4074-AFF7-D26401B1AB62}" type="slidenum">
              <a:rPr lang="ar-SA"/>
              <a:pPr/>
              <a:t>12</a:t>
            </a:fld>
            <a:endParaRPr lang="en-US"/>
          </a:p>
        </p:txBody>
      </p:sp>
      <p:sp>
        <p:nvSpPr>
          <p:cNvPr id="16" name="15 CuadroTexto"/>
          <p:cNvSpPr txBox="1"/>
          <p:nvPr/>
        </p:nvSpPr>
        <p:spPr>
          <a:xfrm>
            <a:off x="1098202" y="116632"/>
            <a:ext cx="6264696"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srgbClr val="FF0000"/>
                </a:solidFill>
                <a:effectLst/>
                <a:uLnTx/>
                <a:uFillTx/>
              </a:rPr>
              <a:t>Cambio de Fase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black"/>
              </a:solidFill>
              <a:effectLst/>
              <a:uLnTx/>
              <a:uFillTx/>
            </a:endParaRPr>
          </a:p>
        </p:txBody>
      </p:sp>
      <p:grpSp>
        <p:nvGrpSpPr>
          <p:cNvPr id="19" name="18 Grupo"/>
          <p:cNvGrpSpPr/>
          <p:nvPr/>
        </p:nvGrpSpPr>
        <p:grpSpPr>
          <a:xfrm>
            <a:off x="831504" y="874615"/>
            <a:ext cx="8283994" cy="5159040"/>
            <a:chOff x="831504" y="874615"/>
            <a:chExt cx="8283994" cy="5159040"/>
          </a:xfrm>
        </p:grpSpPr>
        <p:sp>
          <p:nvSpPr>
            <p:cNvPr id="7" name="Rectangle 9"/>
            <p:cNvSpPr>
              <a:spLocks noChangeArrowheads="1"/>
            </p:cNvSpPr>
            <p:nvPr/>
          </p:nvSpPr>
          <p:spPr bwMode="auto">
            <a:xfrm>
              <a:off x="4578808" y="879103"/>
              <a:ext cx="2400722" cy="461665"/>
            </a:xfrm>
            <a:prstGeom prst="rect">
              <a:avLst/>
            </a:prstGeom>
            <a:noFill/>
            <a:ln w="9525">
              <a:noFill/>
              <a:miter lim="800000"/>
              <a:headEnd/>
              <a:tailEnd/>
            </a:ln>
          </p:spPr>
          <p:txBody>
            <a:bodyPr wrap="none">
              <a:spAutoFit/>
            </a:bodyPr>
            <a:lstStyle/>
            <a:p>
              <a:r>
                <a:rPr lang="en-US" sz="2400" b="0" dirty="0" err="1"/>
                <a:t>Fase</a:t>
              </a:r>
              <a:r>
                <a:rPr lang="en-US" sz="2400" b="0" dirty="0"/>
                <a:t> </a:t>
              </a:r>
              <a:r>
                <a:rPr lang="es-AR" sz="2400" b="0" dirty="0"/>
                <a:t>reproductiva</a:t>
              </a:r>
            </a:p>
          </p:txBody>
        </p:sp>
        <p:sp>
          <p:nvSpPr>
            <p:cNvPr id="9" name="WordArt 14"/>
            <p:cNvSpPr>
              <a:spLocks noChangeArrowheads="1" noChangeShapeType="1" noTextEdit="1"/>
            </p:cNvSpPr>
            <p:nvPr/>
          </p:nvSpPr>
          <p:spPr bwMode="auto">
            <a:xfrm>
              <a:off x="3284712" y="1899805"/>
              <a:ext cx="838200" cy="1387475"/>
            </a:xfrm>
            <a:prstGeom prst="rect">
              <a:avLst/>
            </a:prstGeom>
          </p:spPr>
          <p:txBody>
            <a:bodyPr wrap="none" fromWordArt="1">
              <a:prstTxWarp prst="textPlain">
                <a:avLst>
                  <a:gd name="adj" fmla="val 50000"/>
                </a:avLst>
              </a:prstTxWarp>
            </a:bodyPr>
            <a:lstStyle/>
            <a:p>
              <a:pPr algn="ctr"/>
              <a:r>
                <a:rPr lang="en-US" sz="3600" kern="10" normalizeH="1" dirty="0">
                  <a:ln w="9525">
                    <a:solidFill>
                      <a:srgbClr val="FF0000"/>
                    </a:solidFill>
                    <a:round/>
                    <a:headEnd/>
                    <a:tailEnd/>
                  </a:ln>
                  <a:solidFill>
                    <a:srgbClr val="FF0000"/>
                  </a:solidFill>
                  <a:latin typeface="Arial Black"/>
                </a:rPr>
                <a:t>?</a:t>
              </a:r>
            </a:p>
          </p:txBody>
        </p:sp>
        <p:grpSp>
          <p:nvGrpSpPr>
            <p:cNvPr id="5" name="4 Grupo"/>
            <p:cNvGrpSpPr/>
            <p:nvPr/>
          </p:nvGrpSpPr>
          <p:grpSpPr>
            <a:xfrm>
              <a:off x="831504" y="874615"/>
              <a:ext cx="2114169" cy="3082590"/>
              <a:chOff x="831504" y="874615"/>
              <a:chExt cx="2114169" cy="3082590"/>
            </a:xfrm>
          </p:grpSpPr>
          <p:sp>
            <p:nvSpPr>
              <p:cNvPr id="6" name="Rectangle 8"/>
              <p:cNvSpPr>
                <a:spLocks noChangeArrowheads="1"/>
              </p:cNvSpPr>
              <p:nvPr/>
            </p:nvSpPr>
            <p:spPr bwMode="auto">
              <a:xfrm>
                <a:off x="831504" y="874615"/>
                <a:ext cx="2114169" cy="461665"/>
              </a:xfrm>
              <a:prstGeom prst="rect">
                <a:avLst/>
              </a:prstGeom>
              <a:noFill/>
              <a:ln w="9525">
                <a:noFill/>
                <a:miter lim="800000"/>
                <a:headEnd/>
                <a:tailEnd/>
              </a:ln>
            </p:spPr>
            <p:txBody>
              <a:bodyPr wrap="none">
                <a:spAutoFit/>
              </a:bodyPr>
              <a:lstStyle/>
              <a:p>
                <a:r>
                  <a:rPr lang="en-US" sz="2400" b="0" dirty="0" err="1"/>
                  <a:t>Fase</a:t>
                </a:r>
                <a:r>
                  <a:rPr lang="en-US" sz="2400" b="0" dirty="0"/>
                  <a:t> </a:t>
                </a:r>
                <a:r>
                  <a:rPr lang="es-AR" sz="2400" b="0" dirty="0"/>
                  <a:t>Vegetativa</a:t>
                </a:r>
              </a:p>
            </p:txBody>
          </p:sp>
          <p:pic>
            <p:nvPicPr>
              <p:cNvPr id="10" name="Picture 15"/>
              <p:cNvPicPr>
                <a:picLocks noChangeAspect="1" noChangeArrowheads="1"/>
              </p:cNvPicPr>
              <p:nvPr/>
            </p:nvPicPr>
            <p:blipFill>
              <a:blip r:embed="rId2"/>
              <a:srcRect t="39215" r="67451" b="26666"/>
              <a:stretch>
                <a:fillRect/>
              </a:stretch>
            </p:blipFill>
            <p:spPr bwMode="auto">
              <a:xfrm>
                <a:off x="940056" y="1968067"/>
                <a:ext cx="1897063" cy="1989138"/>
              </a:xfrm>
              <a:prstGeom prst="rect">
                <a:avLst/>
              </a:prstGeom>
              <a:noFill/>
              <a:ln w="9525">
                <a:noFill/>
                <a:miter lim="800000"/>
                <a:headEnd/>
                <a:tailEnd/>
              </a:ln>
            </p:spPr>
          </p:pic>
        </p:grpSp>
        <p:pic>
          <p:nvPicPr>
            <p:cNvPr id="11" name="Picture 16"/>
            <p:cNvPicPr>
              <a:picLocks noChangeAspect="1" noChangeArrowheads="1"/>
            </p:cNvPicPr>
            <p:nvPr/>
          </p:nvPicPr>
          <p:blipFill>
            <a:blip r:embed="rId2"/>
            <a:srcRect l="28235" r="28235"/>
            <a:stretch>
              <a:fillRect/>
            </a:stretch>
          </p:blipFill>
          <p:spPr bwMode="auto">
            <a:xfrm>
              <a:off x="4864517" y="1423555"/>
              <a:ext cx="2008188" cy="4610100"/>
            </a:xfrm>
            <a:prstGeom prst="rect">
              <a:avLst/>
            </a:prstGeom>
            <a:noFill/>
            <a:ln w="9525">
              <a:noFill/>
              <a:miter lim="800000"/>
              <a:headEnd/>
              <a:tailEnd/>
            </a:ln>
          </p:spPr>
        </p:pic>
        <p:sp>
          <p:nvSpPr>
            <p:cNvPr id="12" name="Rectangle 17"/>
            <p:cNvSpPr>
              <a:spLocks noChangeArrowheads="1"/>
            </p:cNvSpPr>
            <p:nvPr/>
          </p:nvSpPr>
          <p:spPr bwMode="auto">
            <a:xfrm>
              <a:off x="6866011" y="3500005"/>
              <a:ext cx="2249487" cy="457200"/>
            </a:xfrm>
            <a:prstGeom prst="rect">
              <a:avLst/>
            </a:prstGeom>
            <a:noFill/>
            <a:ln w="9525">
              <a:noFill/>
              <a:miter lim="800000"/>
              <a:headEnd/>
              <a:tailEnd/>
            </a:ln>
          </p:spPr>
          <p:txBody>
            <a:bodyPr>
              <a:spAutoFit/>
            </a:bodyPr>
            <a:lstStyle/>
            <a:p>
              <a:r>
                <a:rPr lang="en-US" sz="2400" b="0" dirty="0" err="1"/>
                <a:t>Inflorescencia</a:t>
              </a:r>
              <a:endParaRPr lang="en-US" sz="2400" b="0" dirty="0"/>
            </a:p>
          </p:txBody>
        </p:sp>
        <p:sp>
          <p:nvSpPr>
            <p:cNvPr id="13" name="AutoShape 21"/>
            <p:cNvSpPr>
              <a:spLocks/>
            </p:cNvSpPr>
            <p:nvPr/>
          </p:nvSpPr>
          <p:spPr bwMode="auto">
            <a:xfrm>
              <a:off x="6408912" y="1336280"/>
              <a:ext cx="381000" cy="3886200"/>
            </a:xfrm>
            <a:prstGeom prst="rightBrace">
              <a:avLst>
                <a:gd name="adj1" fmla="val 85000"/>
                <a:gd name="adj2" fmla="val 50000"/>
              </a:avLst>
            </a:prstGeom>
            <a:noFill/>
            <a:ln w="28575">
              <a:solidFill>
                <a:schemeClr val="bg1"/>
              </a:solidFill>
              <a:round/>
              <a:headEnd/>
              <a:tailEnd/>
            </a:ln>
          </p:spPr>
          <p:txBody>
            <a:bodyPr wrap="none" anchor="ctr"/>
            <a:lstStyle/>
            <a:p>
              <a:endParaRPr lang="en-US"/>
            </a:p>
          </p:txBody>
        </p:sp>
        <p:sp>
          <p:nvSpPr>
            <p:cNvPr id="15" name="Rectangle 25"/>
            <p:cNvSpPr>
              <a:spLocks noChangeArrowheads="1"/>
            </p:cNvSpPr>
            <p:nvPr/>
          </p:nvSpPr>
          <p:spPr bwMode="auto">
            <a:xfrm>
              <a:off x="7362898" y="1671205"/>
              <a:ext cx="1143000" cy="457200"/>
            </a:xfrm>
            <a:prstGeom prst="rect">
              <a:avLst/>
            </a:prstGeom>
            <a:noFill/>
            <a:ln w="9525">
              <a:noFill/>
              <a:miter lim="800000"/>
              <a:headEnd/>
              <a:tailEnd/>
            </a:ln>
          </p:spPr>
          <p:txBody>
            <a:bodyPr>
              <a:spAutoFit/>
            </a:bodyPr>
            <a:lstStyle/>
            <a:p>
              <a:r>
                <a:rPr lang="en-US" sz="2400" b="0" dirty="0" err="1"/>
                <a:t>Flor</a:t>
              </a:r>
              <a:endParaRPr lang="en-US" sz="2400" b="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712" y="3792080"/>
              <a:ext cx="10112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Line 24"/>
            <p:cNvSpPr>
              <a:spLocks noChangeShapeType="1"/>
            </p:cNvSpPr>
            <p:nvPr/>
          </p:nvSpPr>
          <p:spPr bwMode="auto">
            <a:xfrm flipH="1">
              <a:off x="6372298" y="1899805"/>
              <a:ext cx="1066800" cy="228600"/>
            </a:xfrm>
            <a:prstGeom prst="line">
              <a:avLst/>
            </a:prstGeom>
            <a:noFill/>
            <a:ln w="38100">
              <a:solidFill>
                <a:srgbClr val="FF0000"/>
              </a:solidFill>
              <a:round/>
              <a:headEnd/>
              <a:tailEnd type="triangle" w="med" len="me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5 Grupo"/>
          <p:cNvGrpSpPr/>
          <p:nvPr/>
        </p:nvGrpSpPr>
        <p:grpSpPr>
          <a:xfrm>
            <a:off x="-4687821" y="205949"/>
            <a:ext cx="13656849" cy="6548213"/>
            <a:chOff x="-4687821" y="205949"/>
            <a:chExt cx="13656849" cy="6548213"/>
          </a:xfrm>
        </p:grpSpPr>
        <p:sp>
          <p:nvSpPr>
            <p:cNvPr id="4" name="3 CuadroTexto"/>
            <p:cNvSpPr txBox="1"/>
            <p:nvPr/>
          </p:nvSpPr>
          <p:spPr>
            <a:xfrm>
              <a:off x="2108577" y="1437725"/>
              <a:ext cx="4893076" cy="861774"/>
            </a:xfrm>
            <a:prstGeom prst="rect">
              <a:avLst/>
            </a:prstGeom>
            <a:noFill/>
          </p:spPr>
          <p:txBody>
            <a:bodyPr wrap="square" rtlCol="0">
              <a:spAutoFit/>
            </a:bodyPr>
            <a:lstStyle/>
            <a:p>
              <a:pPr algn="ctr"/>
              <a:r>
                <a:rPr lang="es-MX" sz="3200" dirty="0">
                  <a:solidFill>
                    <a:srgbClr val="FF0000"/>
                  </a:solidFill>
                </a:rPr>
                <a:t>Cambio de Fase</a:t>
              </a:r>
            </a:p>
            <a:p>
              <a:endParaRPr lang="es-MX" dirty="0"/>
            </a:p>
          </p:txBody>
        </p:sp>
        <p:grpSp>
          <p:nvGrpSpPr>
            <p:cNvPr id="5" name="4 Grupo"/>
            <p:cNvGrpSpPr/>
            <p:nvPr/>
          </p:nvGrpSpPr>
          <p:grpSpPr>
            <a:xfrm>
              <a:off x="-4687821" y="205949"/>
              <a:ext cx="13656849" cy="6548213"/>
              <a:chOff x="-4717032" y="253008"/>
              <a:chExt cx="13656849" cy="6548213"/>
            </a:xfrm>
          </p:grpSpPr>
          <p:sp>
            <p:nvSpPr>
              <p:cNvPr id="8" name="Text Box 21"/>
              <p:cNvSpPr txBox="1">
                <a:spLocks noChangeArrowheads="1"/>
              </p:cNvSpPr>
              <p:nvPr/>
            </p:nvSpPr>
            <p:spPr bwMode="auto">
              <a:xfrm>
                <a:off x="956754" y="253008"/>
                <a:ext cx="137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Meristema</a:t>
                </a:r>
                <a:r>
                  <a:rPr kumimoji="0" lang="en-US" sz="1800" b="1" i="0" u="none" strike="noStrike" kern="0" cap="none" spc="0" normalizeH="0" baseline="0" noProof="0" dirty="0">
                    <a:ln>
                      <a:noFill/>
                    </a:ln>
                    <a:solidFill>
                      <a:prstClr val="black"/>
                    </a:solidFill>
                    <a:effectLst/>
                    <a:uLnTx/>
                    <a:uFillTx/>
                  </a:rPr>
                  <a: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vegetativo</a:t>
                </a:r>
                <a:endParaRPr kumimoji="0" lang="es-ES" sz="1800" b="1" i="0" u="none" strike="noStrike" kern="0" cap="none" spc="0" normalizeH="0" baseline="0" noProof="0" dirty="0">
                  <a:ln>
                    <a:noFill/>
                  </a:ln>
                  <a:solidFill>
                    <a:prstClr val="black"/>
                  </a:solidFill>
                  <a:effectLst/>
                  <a:uLnTx/>
                  <a:uFillTx/>
                </a:endParaRPr>
              </a:p>
            </p:txBody>
          </p:sp>
          <p:sp>
            <p:nvSpPr>
              <p:cNvPr id="9" name="Text Box 22"/>
              <p:cNvSpPr txBox="1">
                <a:spLocks noChangeArrowheads="1"/>
              </p:cNvSpPr>
              <p:nvPr/>
            </p:nvSpPr>
            <p:spPr bwMode="auto">
              <a:xfrm>
                <a:off x="6519242" y="272480"/>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Meristema</a:t>
                </a:r>
                <a:r>
                  <a:rPr kumimoji="0" lang="en-US" sz="1800" b="1" i="0" u="none" strike="noStrike" kern="0" cap="none" spc="0" normalizeH="0" baseline="0" noProof="0" dirty="0">
                    <a:ln>
                      <a:noFill/>
                    </a:ln>
                    <a:solidFill>
                      <a:prstClr val="black"/>
                    </a:solidFill>
                    <a:effectLst/>
                    <a:uLnTx/>
                    <a:uFillTx/>
                  </a:rPr>
                  <a: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reproductivo</a:t>
                </a:r>
                <a:endParaRPr kumimoji="0" lang="es-ES" sz="1800" b="1" i="0" u="none" strike="noStrike" kern="0" cap="none" spc="0" normalizeH="0" baseline="0" noProof="0" dirty="0">
                  <a:ln>
                    <a:noFill/>
                  </a:ln>
                  <a:solidFill>
                    <a:prstClr val="black"/>
                  </a:solidFill>
                  <a:effectLst/>
                  <a:uLnTx/>
                  <a:uFillTx/>
                </a:endParaRPr>
              </a:p>
            </p:txBody>
          </p:sp>
          <p:sp>
            <p:nvSpPr>
              <p:cNvPr id="11" name="10 Flecha derecha"/>
              <p:cNvSpPr/>
              <p:nvPr/>
            </p:nvSpPr>
            <p:spPr>
              <a:xfrm>
                <a:off x="4224739" y="29609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83" y="1012123"/>
                <a:ext cx="2861418" cy="243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857" y="913830"/>
                <a:ext cx="2616591"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descr="pp4e-fig-25-33-2"/>
              <p:cNvPicPr>
                <a:picLocks noChangeAspect="1" noChangeArrowheads="1"/>
              </p:cNvPicPr>
              <p:nvPr/>
            </p:nvPicPr>
            <p:blipFill>
              <a:blip r:embed="rId5"/>
              <a:srcRect l="15482" t="1588" r="15742" b="19028"/>
              <a:stretch>
                <a:fillRect/>
              </a:stretch>
            </p:blipFill>
            <p:spPr bwMode="auto">
              <a:xfrm>
                <a:off x="5063489" y="3445093"/>
                <a:ext cx="3876328" cy="3356128"/>
              </a:xfrm>
              <a:prstGeom prst="rect">
                <a:avLst/>
              </a:prstGeom>
              <a:noFill/>
              <a:ln w="9525">
                <a:noFill/>
                <a:miter lim="800000"/>
                <a:headEnd/>
                <a:tailEnd/>
              </a:ln>
            </p:spPr>
          </p:pic>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7032" y="3978606"/>
                <a:ext cx="8672218" cy="275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94633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33464" y="13113"/>
            <a:ext cx="4680520" cy="461665"/>
          </a:xfrm>
          <a:prstGeom prst="rect">
            <a:avLst/>
          </a:prstGeom>
          <a:noFill/>
        </p:spPr>
        <p:txBody>
          <a:bodyPr wrap="square" rtlCol="0">
            <a:spAutoFit/>
          </a:bodyPr>
          <a:lstStyle/>
          <a:p>
            <a:pPr algn="ctr"/>
            <a:r>
              <a:rPr lang="es-MX" sz="2400" dirty="0">
                <a:solidFill>
                  <a:srgbClr val="FF0000"/>
                </a:solidFill>
              </a:rPr>
              <a:t>Desarrollo  reproductivo</a:t>
            </a:r>
          </a:p>
        </p:txBody>
      </p:sp>
      <p:grpSp>
        <p:nvGrpSpPr>
          <p:cNvPr id="3" name="2 Grupo"/>
          <p:cNvGrpSpPr/>
          <p:nvPr/>
        </p:nvGrpSpPr>
        <p:grpSpPr>
          <a:xfrm>
            <a:off x="-30898" y="1196752"/>
            <a:ext cx="9168475" cy="4675551"/>
            <a:chOff x="-30898" y="476672"/>
            <a:chExt cx="9168475" cy="4675551"/>
          </a:xfrm>
        </p:grpSpPr>
        <p:grpSp>
          <p:nvGrpSpPr>
            <p:cNvPr id="2" name="1 Grupo"/>
            <p:cNvGrpSpPr/>
            <p:nvPr/>
          </p:nvGrpSpPr>
          <p:grpSpPr>
            <a:xfrm>
              <a:off x="534480" y="476672"/>
              <a:ext cx="8141976" cy="685223"/>
              <a:chOff x="534480" y="476672"/>
              <a:chExt cx="8141976" cy="685223"/>
            </a:xfrm>
          </p:grpSpPr>
          <p:sp>
            <p:nvSpPr>
              <p:cNvPr id="5" name="4 CuadroTexto"/>
              <p:cNvSpPr txBox="1"/>
              <p:nvPr/>
            </p:nvSpPr>
            <p:spPr>
              <a:xfrm>
                <a:off x="534480" y="476672"/>
                <a:ext cx="2232248" cy="646331"/>
              </a:xfrm>
              <a:prstGeom prst="rect">
                <a:avLst/>
              </a:prstGeom>
              <a:noFill/>
            </p:spPr>
            <p:txBody>
              <a:bodyPr wrap="square" rtlCol="0">
                <a:spAutoFit/>
              </a:bodyPr>
              <a:lstStyle/>
              <a:p>
                <a:pPr algn="ctr"/>
                <a:r>
                  <a:rPr lang="es-MX" dirty="0" err="1"/>
                  <a:t>Meristema</a:t>
                </a:r>
                <a:r>
                  <a:rPr lang="es-MX" dirty="0"/>
                  <a:t> Apical</a:t>
                </a:r>
              </a:p>
              <a:p>
                <a:pPr algn="ctr"/>
                <a:r>
                  <a:rPr lang="es-MX" b="1" i="1" dirty="0">
                    <a:solidFill>
                      <a:srgbClr val="F1221D"/>
                    </a:solidFill>
                  </a:rPr>
                  <a:t> Indeterminado</a:t>
                </a:r>
              </a:p>
            </p:txBody>
          </p:sp>
          <p:sp>
            <p:nvSpPr>
              <p:cNvPr id="8" name="7 CuadroTexto"/>
              <p:cNvSpPr txBox="1"/>
              <p:nvPr/>
            </p:nvSpPr>
            <p:spPr>
              <a:xfrm>
                <a:off x="2884680" y="490520"/>
                <a:ext cx="3466120" cy="646331"/>
              </a:xfrm>
              <a:prstGeom prst="rect">
                <a:avLst/>
              </a:prstGeom>
              <a:noFill/>
            </p:spPr>
            <p:txBody>
              <a:bodyPr wrap="square" rtlCol="0">
                <a:spAutoFit/>
              </a:bodyPr>
              <a:lstStyle/>
              <a:p>
                <a:pPr algn="ctr"/>
                <a:r>
                  <a:rPr lang="es-MX" dirty="0" err="1"/>
                  <a:t>Meristema</a:t>
                </a:r>
                <a:r>
                  <a:rPr lang="es-MX" dirty="0"/>
                  <a:t> de Inflorescencia</a:t>
                </a:r>
              </a:p>
              <a:p>
                <a:pPr algn="ctr"/>
                <a:r>
                  <a:rPr lang="es-MX" b="1" i="1" dirty="0">
                    <a:solidFill>
                      <a:srgbClr val="F1221D"/>
                    </a:solidFill>
                  </a:rPr>
                  <a:t>Indeterminado </a:t>
                </a:r>
              </a:p>
            </p:txBody>
          </p:sp>
          <p:sp>
            <p:nvSpPr>
              <p:cNvPr id="9" name="8 CuadroTexto"/>
              <p:cNvSpPr txBox="1"/>
              <p:nvPr/>
            </p:nvSpPr>
            <p:spPr>
              <a:xfrm>
                <a:off x="6732240" y="515564"/>
                <a:ext cx="1944216" cy="646331"/>
              </a:xfrm>
              <a:prstGeom prst="rect">
                <a:avLst/>
              </a:prstGeom>
              <a:noFill/>
            </p:spPr>
            <p:txBody>
              <a:bodyPr wrap="square" rtlCol="0">
                <a:spAutoFit/>
              </a:bodyPr>
              <a:lstStyle/>
              <a:p>
                <a:pPr algn="ctr"/>
                <a:r>
                  <a:rPr lang="es-MX" dirty="0" err="1"/>
                  <a:t>Meristema</a:t>
                </a:r>
                <a:r>
                  <a:rPr lang="es-MX" dirty="0"/>
                  <a:t> Floral</a:t>
                </a:r>
              </a:p>
              <a:p>
                <a:pPr algn="ctr"/>
                <a:r>
                  <a:rPr lang="es-MX" b="1" i="1" dirty="0">
                    <a:solidFill>
                      <a:srgbClr val="F1221D"/>
                    </a:solidFill>
                  </a:rPr>
                  <a:t>Determinado </a:t>
                </a:r>
                <a:r>
                  <a:rPr lang="es-MX" dirty="0"/>
                  <a:t> </a:t>
                </a: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1871" y="552817"/>
                <a:ext cx="50561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509" y="585931"/>
                <a:ext cx="506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5701" y="1412776"/>
              <a:ext cx="3821876" cy="286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8" y="1082336"/>
              <a:ext cx="5917636" cy="40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7507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03648" y="764704"/>
            <a:ext cx="6624736" cy="5715855"/>
          </a:xfrm>
          <a:prstGeom prst="rect">
            <a:avLst/>
          </a:prstGeom>
        </p:spPr>
      </p:pic>
      <p:sp>
        <p:nvSpPr>
          <p:cNvPr id="3" name="1 CuadroTexto"/>
          <p:cNvSpPr txBox="1"/>
          <p:nvPr/>
        </p:nvSpPr>
        <p:spPr>
          <a:xfrm>
            <a:off x="323528" y="260648"/>
            <a:ext cx="8352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0" cap="none" spc="0" normalizeH="0" baseline="0" noProof="0" dirty="0" err="1">
                <a:ln>
                  <a:noFill/>
                </a:ln>
                <a:solidFill>
                  <a:srgbClr val="FF0000"/>
                </a:solidFill>
                <a:effectLst/>
                <a:uLnTx/>
                <a:uFillTx/>
                <a:latin typeface="Calibri"/>
                <a:ea typeface="+mn-ea"/>
                <a:cs typeface="+mn-cs"/>
              </a:rPr>
              <a:t>microRNAs</a:t>
            </a:r>
            <a:r>
              <a:rPr kumimoji="0" lang="es-MX" sz="2400" b="0" i="0" u="none" strike="noStrike" kern="0" cap="none" spc="0" normalizeH="0" baseline="0" noProof="0" dirty="0">
                <a:ln>
                  <a:noFill/>
                </a:ln>
                <a:solidFill>
                  <a:srgbClr val="FF0000"/>
                </a:solidFill>
                <a:effectLst/>
                <a:uLnTx/>
                <a:uFillTx/>
                <a:latin typeface="Calibri"/>
                <a:ea typeface="+mn-ea"/>
                <a:cs typeface="+mn-cs"/>
              </a:rPr>
              <a:t> en la regulación del cambio de fase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18749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157962" y="2319501"/>
            <a:ext cx="5986038" cy="2163484"/>
            <a:chOff x="6363740" y="3139633"/>
            <a:chExt cx="5986038" cy="2163484"/>
          </a:xfrm>
        </p:grpSpPr>
        <p:grpSp>
          <p:nvGrpSpPr>
            <p:cNvPr id="12" name="Group 11"/>
            <p:cNvGrpSpPr/>
            <p:nvPr/>
          </p:nvGrpSpPr>
          <p:grpSpPr>
            <a:xfrm>
              <a:off x="6363740" y="3139633"/>
              <a:ext cx="5986038" cy="2163484"/>
              <a:chOff x="6363740" y="3139633"/>
              <a:chExt cx="5986038" cy="2163484"/>
            </a:xfrm>
          </p:grpSpPr>
          <p:grpSp>
            <p:nvGrpSpPr>
              <p:cNvPr id="10" name="Group 9"/>
              <p:cNvGrpSpPr/>
              <p:nvPr/>
            </p:nvGrpSpPr>
            <p:grpSpPr>
              <a:xfrm>
                <a:off x="6363740" y="3139633"/>
                <a:ext cx="5986038" cy="2163484"/>
                <a:chOff x="1600200" y="3099137"/>
                <a:chExt cx="5986038" cy="2163484"/>
              </a:xfrm>
            </p:grpSpPr>
            <p:grpSp>
              <p:nvGrpSpPr>
                <p:cNvPr id="9" name="Group 8"/>
                <p:cNvGrpSpPr/>
                <p:nvPr/>
              </p:nvGrpSpPr>
              <p:grpSpPr>
                <a:xfrm>
                  <a:off x="1600200" y="3099137"/>
                  <a:ext cx="5986038" cy="2163484"/>
                  <a:chOff x="1600200" y="3978652"/>
                  <a:chExt cx="5986038" cy="2163484"/>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0924"/>
                    <a:ext cx="5986038" cy="208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50333" y="3978652"/>
                    <a:ext cx="10432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Floral meristem</a:t>
                    </a:r>
                  </a:p>
                </p:txBody>
              </p:sp>
            </p:grpSp>
            <p:sp>
              <p:nvSpPr>
                <p:cNvPr id="4" name="Rectangle 3"/>
                <p:cNvSpPr/>
                <p:nvPr/>
              </p:nvSpPr>
              <p:spPr>
                <a:xfrm>
                  <a:off x="5943600" y="3181409"/>
                  <a:ext cx="1566438" cy="3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Rectangle 10"/>
              <p:cNvSpPr/>
              <p:nvPr/>
            </p:nvSpPr>
            <p:spPr>
              <a:xfrm>
                <a:off x="6513873" y="3999690"/>
                <a:ext cx="989703" cy="22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3" name="Straight Connector 12"/>
            <p:cNvCxnSpPr/>
            <p:nvPr/>
          </p:nvCxnSpPr>
          <p:spPr>
            <a:xfrm>
              <a:off x="7008724" y="3679449"/>
              <a:ext cx="0" cy="6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sz="2800" dirty="0"/>
              <a:t>Pools of stem cells receive signals that promote the development of specific tissues</a:t>
            </a:r>
          </a:p>
        </p:txBody>
      </p:sp>
      <p:sp>
        <p:nvSpPr>
          <p:cNvPr id="6" name="TextBox 5"/>
          <p:cNvSpPr txBox="1"/>
          <p:nvPr/>
        </p:nvSpPr>
        <p:spPr>
          <a:xfrm>
            <a:off x="0" y="1666372"/>
            <a:ext cx="3431689"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Plants produce new organs via meristems, pools of stem cells that can be activated to produce specific tissue types.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shoot apical meristem produces vegetative growth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inflorescence and floral meristems produce the reproductive structures that will ultimately become flowers.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These transitions are promoted by genes encoding transcription factors. </a:t>
            </a:r>
          </a:p>
        </p:txBody>
      </p:sp>
      <p:sp>
        <p:nvSpPr>
          <p:cNvPr id="5" name="TextBox 4"/>
          <p:cNvSpPr txBox="1"/>
          <p:nvPr/>
        </p:nvSpPr>
        <p:spPr>
          <a:xfrm>
            <a:off x="3447075" y="6035040"/>
            <a:ext cx="5696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credit</a:t>
            </a: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Dubois, A., Raymond, O.,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Maene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Baudino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Langlade, N.B.,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Boltz</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Vergne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Bendahmane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(2010). Tinkering with the C-function: A molecular frame for the selection of double flowers in cultivated roses.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PLoS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5.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e9288</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CC-BY. </a:t>
            </a:r>
          </a:p>
        </p:txBody>
      </p:sp>
    </p:spTree>
    <p:extLst>
      <p:ext uri="{BB962C8B-B14F-4D97-AF65-F5344CB8AC3E}">
        <p14:creationId xmlns:p14="http://schemas.microsoft.com/office/powerpoint/2010/main" val="228866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775" y="6000751"/>
            <a:ext cx="8780808" cy="229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3200" dirty="0"/>
              <a:t>Chromatin packaging affects gene expression</a:t>
            </a:r>
          </a:p>
        </p:txBody>
      </p:sp>
      <p:pic>
        <p:nvPicPr>
          <p:cNvPr id="4098" name="Picture 2" descr="https://images.nigms.nih.gov/PublicAssets/2563/Epigenetic_Code_with_labels_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6750" y="1285876"/>
            <a:ext cx="3672840" cy="4591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78737" y="6126480"/>
            <a:ext cx="3065263" cy="21544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credits: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National Institute of General Medical Sciences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NIGMS</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4584700" y="1446213"/>
            <a:ext cx="41021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the cell, DNA is wrapped around groups of histone proteins.  These histones can be modified to change how tightly the DNA is packaged.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more tightly the DNA is packaged, the less the associated genes are available for the cell to transcribe.  This represents a form of epigenetic regulation.</a:t>
            </a:r>
          </a:p>
        </p:txBody>
      </p:sp>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4700" y="3824288"/>
            <a:ext cx="3355827" cy="2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3790950" y="5153025"/>
            <a:ext cx="466725" cy="247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57027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Epigenetic signals can repress flower development genes</a:t>
            </a:r>
          </a:p>
        </p:txBody>
      </p:sp>
      <p:sp>
        <p:nvSpPr>
          <p:cNvPr id="3" name="TextBox 2"/>
          <p:cNvSpPr txBox="1"/>
          <p:nvPr/>
        </p:nvSpPr>
        <p:spPr>
          <a:xfrm>
            <a:off x="4613275" y="1867150"/>
            <a:ext cx="407352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Genes that promote flower development are programmed to be off (not transcribed) until the right time for activation.  Much of this is controlled by epigenetic regulators which add modifications to the chromatin.</a:t>
            </a:r>
          </a:p>
        </p:txBody>
      </p:sp>
      <p:sp>
        <p:nvSpPr>
          <p:cNvPr id="9" name="TextBox 8"/>
          <p:cNvSpPr txBox="1"/>
          <p:nvPr/>
        </p:nvSpPr>
        <p:spPr>
          <a:xfrm>
            <a:off x="992187" y="2981575"/>
            <a:ext cx="289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Vegetative development</a:t>
            </a:r>
          </a:p>
        </p:txBody>
      </p:sp>
      <p:sp>
        <p:nvSpPr>
          <p:cNvPr id="10" name="Down Arrow 9"/>
          <p:cNvSpPr/>
          <p:nvPr/>
        </p:nvSpPr>
        <p:spPr>
          <a:xfrm>
            <a:off x="2249487" y="3629025"/>
            <a:ext cx="381000" cy="657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 y="4427538"/>
            <a:ext cx="39560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49337" y="5004316"/>
            <a:ext cx="2781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Reproductive development</a:t>
            </a:r>
          </a:p>
        </p:txBody>
      </p:sp>
      <p:grpSp>
        <p:nvGrpSpPr>
          <p:cNvPr id="5" name="Group 4"/>
          <p:cNvGrpSpPr/>
          <p:nvPr/>
        </p:nvGrpSpPr>
        <p:grpSpPr>
          <a:xfrm>
            <a:off x="390525" y="1743325"/>
            <a:ext cx="3952875" cy="1238250"/>
            <a:chOff x="390525" y="1152525"/>
            <a:chExt cx="3952875" cy="1238250"/>
          </a:xfrm>
        </p:grpSpPr>
        <p:sp>
          <p:nvSpPr>
            <p:cNvPr id="4" name="Rectangle 3"/>
            <p:cNvSpPr/>
            <p:nvPr/>
          </p:nvSpPr>
          <p:spPr>
            <a:xfrm>
              <a:off x="992187" y="1857375"/>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Flower development gene</a:t>
              </a:r>
            </a:p>
          </p:txBody>
        </p:sp>
        <p:cxnSp>
          <p:nvCxnSpPr>
            <p:cNvPr id="6" name="Straight Connector 5"/>
            <p:cNvCxnSpPr>
              <a:stCxn id="4" idx="1"/>
            </p:cNvCxnSpPr>
            <p:nvPr/>
          </p:nvCxnSpPr>
          <p:spPr>
            <a:xfrm flipH="1">
              <a:off x="390525" y="2124075"/>
              <a:ext cx="601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3"/>
            </p:cNvCxnSpPr>
            <p:nvPr/>
          </p:nvCxnSpPr>
          <p:spPr>
            <a:xfrm>
              <a:off x="3887787" y="2124075"/>
              <a:ext cx="455613"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14" name="Straight Connector 13"/>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685923" y="1152525"/>
              <a:ext cx="495299" cy="704850"/>
              <a:chOff x="895350" y="1152525"/>
              <a:chExt cx="495299" cy="704850"/>
            </a:xfrm>
          </p:grpSpPr>
          <p:sp>
            <p:nvSpPr>
              <p:cNvPr id="20" name="Oval 19"/>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21" name="Straight Connector 20"/>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439987" y="1152525"/>
              <a:ext cx="495299" cy="704850"/>
              <a:chOff x="895350" y="1152525"/>
              <a:chExt cx="495299" cy="704850"/>
            </a:xfrm>
          </p:grpSpPr>
          <p:sp>
            <p:nvSpPr>
              <p:cNvPr id="23" name="Oval 22"/>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24" name="Straight Connector 23"/>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6" name="TextBox 25"/>
          <p:cNvSpPr txBox="1"/>
          <p:nvPr/>
        </p:nvSpPr>
        <p:spPr>
          <a:xfrm>
            <a:off x="461962" y="6126480"/>
            <a:ext cx="86820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Wils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 and Kaufmann, K. (2017). Gene-regulatory networks controlling inflorescence and flower development in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Arabidopsis thaliana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Biochim</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Biophys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Gene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Regul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Mech. 1860: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95–105</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5" name="TextBox 24"/>
          <p:cNvSpPr txBox="1"/>
          <p:nvPr/>
        </p:nvSpPr>
        <p:spPr>
          <a:xfrm>
            <a:off x="4613274" y="4242316"/>
            <a:ext cx="407352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the appropriate time, those chromatin modifications are removed to allow the genes to be turned on.</a:t>
            </a:r>
          </a:p>
        </p:txBody>
      </p:sp>
    </p:spTree>
    <p:extLst>
      <p:ext uri="{BB962C8B-B14F-4D97-AF65-F5344CB8AC3E}">
        <p14:creationId xmlns:p14="http://schemas.microsoft.com/office/powerpoint/2010/main" val="1299354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Epigenetic signals can repress flower development genes</a:t>
            </a:r>
          </a:p>
        </p:txBody>
      </p:sp>
      <p:sp>
        <p:nvSpPr>
          <p:cNvPr id="3" name="TextBox 2"/>
          <p:cNvSpPr txBox="1"/>
          <p:nvPr/>
        </p:nvSpPr>
        <p:spPr>
          <a:xfrm>
            <a:off x="992187" y="2981575"/>
            <a:ext cx="2895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Vegetative development</a:t>
            </a:r>
          </a:p>
        </p:txBody>
      </p:sp>
      <p:sp>
        <p:nvSpPr>
          <p:cNvPr id="4" name="Down Arrow 3"/>
          <p:cNvSpPr/>
          <p:nvPr/>
        </p:nvSpPr>
        <p:spPr>
          <a:xfrm>
            <a:off x="2249487" y="3629025"/>
            <a:ext cx="381000" cy="657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 y="4427538"/>
            <a:ext cx="3956050"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49337" y="5004316"/>
            <a:ext cx="2781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Reproductive development</a:t>
            </a:r>
          </a:p>
        </p:txBody>
      </p:sp>
      <p:grpSp>
        <p:nvGrpSpPr>
          <p:cNvPr id="7" name="Group 6"/>
          <p:cNvGrpSpPr/>
          <p:nvPr/>
        </p:nvGrpSpPr>
        <p:grpSpPr>
          <a:xfrm>
            <a:off x="390525" y="1743325"/>
            <a:ext cx="3952875" cy="1238250"/>
            <a:chOff x="390525" y="1152525"/>
            <a:chExt cx="3952875" cy="1238250"/>
          </a:xfrm>
        </p:grpSpPr>
        <p:sp>
          <p:nvSpPr>
            <p:cNvPr id="8" name="Rectangle 7"/>
            <p:cNvSpPr/>
            <p:nvPr/>
          </p:nvSpPr>
          <p:spPr>
            <a:xfrm>
              <a:off x="992187" y="1857375"/>
              <a:ext cx="2895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Flower development gene</a:t>
              </a:r>
            </a:p>
          </p:txBody>
        </p:sp>
        <p:cxnSp>
          <p:nvCxnSpPr>
            <p:cNvPr id="9" name="Straight Connector 8"/>
            <p:cNvCxnSpPr>
              <a:stCxn id="8" idx="1"/>
            </p:cNvCxnSpPr>
            <p:nvPr/>
          </p:nvCxnSpPr>
          <p:spPr>
            <a:xfrm flipH="1">
              <a:off x="390525" y="2124075"/>
              <a:ext cx="601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p:cNvCxnSpPr>
            <p:nvPr/>
          </p:nvCxnSpPr>
          <p:spPr>
            <a:xfrm>
              <a:off x="3887787" y="2124075"/>
              <a:ext cx="4556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12" name="Straight Connector 11"/>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685923" y="1152525"/>
              <a:ext cx="495299" cy="704850"/>
              <a:chOff x="895350" y="1152525"/>
              <a:chExt cx="495299" cy="704850"/>
            </a:xfrm>
          </p:grpSpPr>
          <p:sp>
            <p:nvSpPr>
              <p:cNvPr id="17" name="Oval 16"/>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18" name="Straight Connector 17"/>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439987" y="1152525"/>
              <a:ext cx="495299" cy="704850"/>
              <a:chOff x="895350" y="1152525"/>
              <a:chExt cx="495299" cy="704850"/>
            </a:xfrm>
          </p:grpSpPr>
          <p:sp>
            <p:nvSpPr>
              <p:cNvPr id="15" name="Oval 14"/>
              <p:cNvSpPr/>
              <p:nvPr/>
            </p:nvSpPr>
            <p:spPr>
              <a:xfrm>
                <a:off x="895350" y="1152525"/>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16" name="Straight Connector 15"/>
              <p:cNvCxnSpPr/>
              <p:nvPr/>
            </p:nvCxnSpPr>
            <p:spPr>
              <a:xfrm>
                <a:off x="1142999" y="1417638"/>
                <a:ext cx="161926" cy="43973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9" name="Oval 18"/>
          <p:cNvSpPr/>
          <p:nvPr/>
        </p:nvSpPr>
        <p:spPr>
          <a:xfrm>
            <a:off x="171450" y="1095375"/>
            <a:ext cx="820737" cy="4476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PRC</a:t>
            </a:r>
          </a:p>
        </p:txBody>
      </p:sp>
      <p:sp>
        <p:nvSpPr>
          <p:cNvPr id="20" name="Right Arrow 19"/>
          <p:cNvSpPr/>
          <p:nvPr/>
        </p:nvSpPr>
        <p:spPr>
          <a:xfrm rot="2380763">
            <a:off x="461962" y="1638300"/>
            <a:ext cx="338138" cy="256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3420268" y="3840057"/>
            <a:ext cx="820737" cy="447675"/>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a:ea typeface="+mn-ea"/>
                <a:cs typeface="+mn-cs"/>
              </a:rPr>
              <a:t>TrxG</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p:cNvSpPr/>
          <p:nvPr/>
        </p:nvSpPr>
        <p:spPr>
          <a:xfrm>
            <a:off x="4641850" y="3707500"/>
            <a:ext cx="495299" cy="265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off</a:t>
            </a:r>
          </a:p>
        </p:txBody>
      </p:sp>
      <p:cxnSp>
        <p:nvCxnSpPr>
          <p:cNvPr id="23" name="Straight Arrow Connector 22"/>
          <p:cNvCxnSpPr/>
          <p:nvPr/>
        </p:nvCxnSpPr>
        <p:spPr>
          <a:xfrm flipV="1">
            <a:off x="4343400" y="3918400"/>
            <a:ext cx="171450" cy="542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13275" y="1867150"/>
            <a:ext cx="40735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Polycomb</a:t>
            </a:r>
            <a:r>
              <a:rPr kumimoji="0" lang="en-US" sz="1800" b="0" i="0" u="none" strike="noStrike" kern="1200" cap="none" spc="0" normalizeH="0" baseline="0" noProof="0" dirty="0">
                <a:ln>
                  <a:noFill/>
                </a:ln>
                <a:solidFill>
                  <a:prstClr val="black"/>
                </a:solidFill>
                <a:effectLst/>
                <a:uLnTx/>
                <a:uFillTx/>
                <a:latin typeface="Calibri"/>
                <a:ea typeface="+mn-ea"/>
                <a:cs typeface="+mn-cs"/>
              </a:rPr>
              <a:t> Repressive Complexes (PRC) are groups of proteins that add specific modifications to histones to keep target genes turned off.</a:t>
            </a:r>
          </a:p>
        </p:txBody>
      </p:sp>
      <p:sp>
        <p:nvSpPr>
          <p:cNvPr id="25" name="TextBox 24"/>
          <p:cNvSpPr txBox="1"/>
          <p:nvPr/>
        </p:nvSpPr>
        <p:spPr>
          <a:xfrm>
            <a:off x="4613274" y="4242316"/>
            <a:ext cx="40735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response to the appropriate signal,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trithorax</a:t>
            </a:r>
            <a:r>
              <a:rPr kumimoji="0" lang="en-US" sz="1800" b="0" i="0" u="none" strike="noStrike" kern="1200" cap="none" spc="0" normalizeH="0" baseline="0" noProof="0" dirty="0">
                <a:ln>
                  <a:noFill/>
                </a:ln>
                <a:solidFill>
                  <a:prstClr val="black"/>
                </a:solidFill>
                <a:effectLst/>
                <a:uLnTx/>
                <a:uFillTx/>
                <a:latin typeface="Calibri"/>
                <a:ea typeface="+mn-ea"/>
                <a:cs typeface="+mn-cs"/>
              </a:rPr>
              <a:t> group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TrxG</a:t>
            </a:r>
            <a:r>
              <a:rPr kumimoji="0" lang="en-US" sz="1800" b="0" i="0" u="none" strike="noStrike" kern="1200" cap="none" spc="0" normalizeH="0" baseline="0" noProof="0" dirty="0">
                <a:ln>
                  <a:noFill/>
                </a:ln>
                <a:solidFill>
                  <a:prstClr val="black"/>
                </a:solidFill>
                <a:effectLst/>
                <a:uLnTx/>
                <a:uFillTx/>
                <a:latin typeface="Calibri"/>
                <a:ea typeface="+mn-ea"/>
                <a:cs typeface="+mn-cs"/>
              </a:rPr>
              <a:t>) proteins remove these repressive marks to help activate target genes.</a:t>
            </a:r>
          </a:p>
        </p:txBody>
      </p:sp>
      <p:sp>
        <p:nvSpPr>
          <p:cNvPr id="27" name="TextBox 26"/>
          <p:cNvSpPr txBox="1"/>
          <p:nvPr/>
        </p:nvSpPr>
        <p:spPr>
          <a:xfrm>
            <a:off x="461962" y="6126480"/>
            <a:ext cx="86820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Wils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 and Kaufmann, K. (2017). Gene-regulatory networks controlling inflorescence and flower development in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Arabidopsis thaliana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Biochim</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Biophys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Gene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Regul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Mech. 1860: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95–105</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9692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18" y="548680"/>
            <a:ext cx="7583514" cy="568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632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When it is time to flower, internal and external cues activate cells through gene activation</a:t>
            </a:r>
          </a:p>
        </p:txBody>
      </p:sp>
      <p:sp>
        <p:nvSpPr>
          <p:cNvPr id="3" name="TextBox 2"/>
          <p:cNvSpPr txBox="1"/>
          <p:nvPr/>
        </p:nvSpPr>
        <p:spPr>
          <a:xfrm>
            <a:off x="277792" y="4588575"/>
            <a:ext cx="8576841"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 </a:t>
            </a:r>
            <a:r>
              <a:rPr kumimoji="0" lang="en-US" sz="1800" b="0" i="0" u="none" strike="noStrike" kern="1200" cap="none" spc="0" normalizeH="0" baseline="0" noProof="0" dirty="0">
                <a:ln>
                  <a:noFill/>
                </a:ln>
                <a:solidFill>
                  <a:prstClr val="black"/>
                </a:solidFill>
                <a:effectLst/>
                <a:uLnTx/>
                <a:uFillTx/>
                <a:latin typeface="Calibri"/>
                <a:ea typeface="+mn-ea"/>
                <a:cs typeface="+mn-cs"/>
              </a:rPr>
              <a:t>The transition from vegetative to reproductive growth is signaled by environment, hormones and the FT and FD proteins, which are transcription factors that activate SOC1 to promote reproductive development.  [Note that FT (also called florigen) is a mobile protein that travels from the leaf to the apical meristem.]</a:t>
            </a:r>
          </a:p>
        </p:txBody>
      </p:sp>
      <p:sp>
        <p:nvSpPr>
          <p:cNvPr id="14" name="TextBox 13"/>
          <p:cNvSpPr txBox="1"/>
          <p:nvPr/>
        </p:nvSpPr>
        <p:spPr>
          <a:xfrm>
            <a:off x="-26240" y="2209042"/>
            <a:ext cx="1634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Environmental cues</a:t>
            </a:r>
          </a:p>
        </p:txBody>
      </p:sp>
      <p:sp>
        <p:nvSpPr>
          <p:cNvPr id="15" name="TextBox 14"/>
          <p:cNvSpPr txBox="1"/>
          <p:nvPr/>
        </p:nvSpPr>
        <p:spPr>
          <a:xfrm>
            <a:off x="1036637" y="1888093"/>
            <a:ext cx="17049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Hormones</a:t>
            </a:r>
          </a:p>
        </p:txBody>
      </p:sp>
      <p:sp>
        <p:nvSpPr>
          <p:cNvPr id="16" name="TextBox 15"/>
          <p:cNvSpPr txBox="1"/>
          <p:nvPr/>
        </p:nvSpPr>
        <p:spPr>
          <a:xfrm>
            <a:off x="2741612" y="2209042"/>
            <a:ext cx="11975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FT and FD proteins</a:t>
            </a:r>
          </a:p>
        </p:txBody>
      </p:sp>
      <p:sp>
        <p:nvSpPr>
          <p:cNvPr id="17" name="Right Arrow 16"/>
          <p:cNvSpPr/>
          <p:nvPr/>
        </p:nvSpPr>
        <p:spPr>
          <a:xfrm rot="2096472">
            <a:off x="810418" y="2906253"/>
            <a:ext cx="795337"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p:cNvSpPr/>
          <p:nvPr/>
        </p:nvSpPr>
        <p:spPr>
          <a:xfrm rot="19503528" flipH="1">
            <a:off x="2172732" y="2892014"/>
            <a:ext cx="795337"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Down Arrow 18"/>
          <p:cNvSpPr/>
          <p:nvPr/>
        </p:nvSpPr>
        <p:spPr>
          <a:xfrm>
            <a:off x="1698625" y="2321487"/>
            <a:ext cx="380999" cy="6105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ight Arrow 22"/>
          <p:cNvSpPr/>
          <p:nvPr/>
        </p:nvSpPr>
        <p:spPr>
          <a:xfrm>
            <a:off x="3652576" y="3556990"/>
            <a:ext cx="1131087" cy="47505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5" name="Group 34"/>
          <p:cNvGrpSpPr/>
          <p:nvPr/>
        </p:nvGrpSpPr>
        <p:grpSpPr>
          <a:xfrm>
            <a:off x="1192954" y="3378671"/>
            <a:ext cx="1254922" cy="953387"/>
            <a:chOff x="3823520" y="4370006"/>
            <a:chExt cx="1254922" cy="953387"/>
          </a:xfrm>
        </p:grpSpPr>
        <p:sp>
          <p:nvSpPr>
            <p:cNvPr id="37" name="Oval 36"/>
            <p:cNvSpPr/>
            <p:nvPr/>
          </p:nvSpPr>
          <p:spPr>
            <a:xfrm rot="2592895" flipH="1">
              <a:off x="4457396" y="4922297"/>
              <a:ext cx="579668" cy="27715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rot="3051125">
              <a:off x="4145857" y="4487783"/>
              <a:ext cx="458799" cy="2232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rot="19586819">
              <a:off x="4505651" y="4456735"/>
              <a:ext cx="572791" cy="2712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p:cNvSpPr/>
            <p:nvPr/>
          </p:nvSpPr>
          <p:spPr>
            <a:xfrm rot="359902">
              <a:off x="3823520" y="4611497"/>
              <a:ext cx="638175" cy="2952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p:cNvSpPr/>
            <p:nvPr/>
          </p:nvSpPr>
          <p:spPr>
            <a:xfrm rot="260343" flipH="1">
              <a:off x="4513448" y="4671970"/>
              <a:ext cx="447944" cy="2585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p:cNvSpPr/>
            <p:nvPr/>
          </p:nvSpPr>
          <p:spPr>
            <a:xfrm rot="18141962">
              <a:off x="4084231" y="4928268"/>
              <a:ext cx="532784" cy="25746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a:off x="6345268" y="1855116"/>
            <a:ext cx="1254922" cy="2476942"/>
            <a:chOff x="6515245" y="2788445"/>
            <a:chExt cx="1254922" cy="2476942"/>
          </a:xfrm>
        </p:grpSpPr>
        <p:cxnSp>
          <p:nvCxnSpPr>
            <p:cNvPr id="51" name="Straight Connector 50"/>
            <p:cNvCxnSpPr/>
            <p:nvPr/>
          </p:nvCxnSpPr>
          <p:spPr>
            <a:xfrm flipV="1">
              <a:off x="7198659" y="3009900"/>
              <a:ext cx="38101" cy="177879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7084359" y="2788445"/>
              <a:ext cx="304800" cy="214310"/>
              <a:chOff x="7084359" y="2788445"/>
              <a:chExt cx="304800" cy="214310"/>
            </a:xfrm>
          </p:grpSpPr>
          <p:sp>
            <p:nvSpPr>
              <p:cNvPr id="60" name="Oval 59"/>
              <p:cNvSpPr/>
              <p:nvPr/>
            </p:nvSpPr>
            <p:spPr>
              <a:xfrm>
                <a:off x="7189134" y="2936080"/>
                <a:ext cx="104775" cy="666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p:cNvSpPr/>
              <p:nvPr/>
            </p:nvSpPr>
            <p:spPr>
              <a:xfrm>
                <a:off x="7284384" y="2855120"/>
                <a:ext cx="104775" cy="666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Oval 61"/>
              <p:cNvSpPr/>
              <p:nvPr/>
            </p:nvSpPr>
            <p:spPr>
              <a:xfrm>
                <a:off x="7189134" y="2788445"/>
                <a:ext cx="104775" cy="666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p:cNvSpPr/>
              <p:nvPr/>
            </p:nvSpPr>
            <p:spPr>
              <a:xfrm>
                <a:off x="7084359" y="2859882"/>
                <a:ext cx="104775" cy="6667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Oval 63"/>
              <p:cNvSpPr/>
              <p:nvPr/>
            </p:nvSpPr>
            <p:spPr>
              <a:xfrm>
                <a:off x="7189135" y="2855120"/>
                <a:ext cx="95250" cy="66675"/>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p:cNvGrpSpPr/>
            <p:nvPr/>
          </p:nvGrpSpPr>
          <p:grpSpPr>
            <a:xfrm>
              <a:off x="6515245" y="4312000"/>
              <a:ext cx="1254922" cy="953387"/>
              <a:chOff x="3823520" y="4370006"/>
              <a:chExt cx="1254922" cy="953387"/>
            </a:xfrm>
          </p:grpSpPr>
          <p:sp>
            <p:nvSpPr>
              <p:cNvPr id="54" name="Oval 53"/>
              <p:cNvSpPr/>
              <p:nvPr/>
            </p:nvSpPr>
            <p:spPr>
              <a:xfrm rot="2592895" flipH="1">
                <a:off x="4457396" y="4922297"/>
                <a:ext cx="579668" cy="27715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rot="3051125">
                <a:off x="4145857" y="4487783"/>
                <a:ext cx="458799" cy="22324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p:cNvSpPr/>
              <p:nvPr/>
            </p:nvSpPr>
            <p:spPr>
              <a:xfrm rot="19586819">
                <a:off x="4505651" y="4456735"/>
                <a:ext cx="572791" cy="27128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p:cNvSpPr/>
              <p:nvPr/>
            </p:nvSpPr>
            <p:spPr>
              <a:xfrm rot="359902">
                <a:off x="3823520" y="4611497"/>
                <a:ext cx="638175" cy="29527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Oval 57"/>
              <p:cNvSpPr/>
              <p:nvPr/>
            </p:nvSpPr>
            <p:spPr>
              <a:xfrm rot="260343" flipH="1">
                <a:off x="4513448" y="4671970"/>
                <a:ext cx="447944" cy="2585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Oval 58"/>
              <p:cNvSpPr/>
              <p:nvPr/>
            </p:nvSpPr>
            <p:spPr>
              <a:xfrm rot="18141962">
                <a:off x="4084231" y="4928268"/>
                <a:ext cx="532784" cy="25746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65" name="TextBox 64"/>
          <p:cNvSpPr txBox="1"/>
          <p:nvPr/>
        </p:nvSpPr>
        <p:spPr>
          <a:xfrm>
            <a:off x="461962" y="6126480"/>
            <a:ext cx="868203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Wils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 and Kaufmann, K. (2017). Gene-regulatory networks controlling inflorescence and flower development in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Arabidopsis thaliana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Biochim</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Biophys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Gene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Regul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Mech. 1860: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95–105</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85727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Before the plant is ready to flower, floral development genes are kept in check</a:t>
            </a:r>
          </a:p>
        </p:txBody>
      </p:sp>
      <p:sp>
        <p:nvSpPr>
          <p:cNvPr id="3" name="TextBox 2"/>
          <p:cNvSpPr txBox="1"/>
          <p:nvPr/>
        </p:nvSpPr>
        <p:spPr>
          <a:xfrm>
            <a:off x="4613275" y="1695450"/>
            <a:ext cx="4073525"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It’s critical that plants turn on floral development genes at the right time to initiate flower formation.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It is also critical that plants NOT turn on those genes before the plant is ready to flower.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If a plant flowers at the wrong time, it may lack the appropriate environmental conditions for successful pollination and seed development.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best, that results in a waste of energy; at worst, that results in no formation of the next generation.</a:t>
            </a:r>
          </a:p>
        </p:txBody>
      </p:sp>
      <p:sp>
        <p:nvSpPr>
          <p:cNvPr id="5" name="Oval 4"/>
          <p:cNvSpPr/>
          <p:nvPr/>
        </p:nvSpPr>
        <p:spPr>
          <a:xfrm>
            <a:off x="1876425" y="2308646"/>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1876425" y="3808006"/>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rot="5400000">
            <a:off x="2625090" y="3059341"/>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rot="5400000">
            <a:off x="1127760" y="3059341"/>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1830705" y="3213646"/>
            <a:ext cx="548640" cy="548640"/>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rot="2700000">
            <a:off x="2402695" y="2535830"/>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rot="2700000">
            <a:off x="1343589" y="3583023"/>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rot="18900000" flipH="1">
            <a:off x="2402695" y="3583023"/>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rot="18900000" flipH="1">
            <a:off x="1343589" y="2535830"/>
            <a:ext cx="457200" cy="857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quot;No&quot; Symbol 3"/>
          <p:cNvSpPr/>
          <p:nvPr/>
        </p:nvSpPr>
        <p:spPr>
          <a:xfrm>
            <a:off x="285750" y="1792516"/>
            <a:ext cx="3638550" cy="3390900"/>
          </a:xfrm>
          <a:prstGeom prst="noSmoking">
            <a:avLst>
              <a:gd name="adj" fmla="val 115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723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1412776"/>
            <a:ext cx="78488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Evocación floral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3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641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31303" y="333137"/>
            <a:ext cx="7848872" cy="71404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36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ctr"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Desarrollo</a:t>
            </a:r>
          </a:p>
          <a:p>
            <a:pPr marL="457200" marR="0" lvl="0" indent="-457200" algn="ctr"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endParaRPr kumimoji="0" lang="es-MX" sz="3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ctr"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Respuesta estacional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Fotoperiodismo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(largo de día-noche)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Vernalización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(período de frío)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Otras señales ambientales</a:t>
            </a:r>
          </a:p>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Calidad de luz</a:t>
            </a:r>
          </a:p>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Estrés </a:t>
            </a:r>
          </a:p>
          <a:p>
            <a:pPr marL="0" marR="0" lvl="0" indent="0" algn="ctr" defTabSz="914400" rtl="0" eaLnBrk="1" fontAlgn="auto" latinLnBrk="0" hangingPunct="1">
              <a:lnSpc>
                <a:spcPct val="100000"/>
              </a:lnSpc>
              <a:spcBef>
                <a:spcPts val="0"/>
              </a:spcBef>
              <a:spcAft>
                <a:spcPts val="0"/>
              </a:spcAft>
              <a:buClr>
                <a:srgbClr val="FF0000"/>
              </a:buClr>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Temperatura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Nutrientes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604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22851" y="535613"/>
            <a:ext cx="7848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black"/>
                </a:solidFill>
                <a:effectLst/>
                <a:uLnTx/>
                <a:uFillTx/>
                <a:latin typeface="Calibri"/>
                <a:ea typeface="+mn-ea"/>
                <a:cs typeface="+mn-cs"/>
              </a:rPr>
              <a:t>Regulación de la Floración</a:t>
            </a: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2 CuadroTexto"/>
          <p:cNvSpPr txBox="1"/>
          <p:nvPr/>
        </p:nvSpPr>
        <p:spPr>
          <a:xfrm>
            <a:off x="742998" y="1412776"/>
            <a:ext cx="8005465" cy="3416320"/>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Plantas que florecen  solo  en respuestas a factores de desarrollo: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Calibri"/>
                <a:ea typeface="+mn-ea"/>
                <a:cs typeface="+mn-cs"/>
              </a:rPr>
              <a:t>regulación autónoma.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Plantas que tiene una necesidad absoluta de señales ambientales para florecer: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Calibri"/>
                <a:ea typeface="+mn-ea"/>
                <a:cs typeface="+mn-cs"/>
              </a:rPr>
              <a:t>Respuesta cualitativa o obligada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Plantas  en que las señales ambientales promueven la floración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Calibri"/>
                <a:ea typeface="+mn-ea"/>
                <a:cs typeface="+mn-cs"/>
              </a:rPr>
              <a:t>Respuesta cuantitativa o </a:t>
            </a:r>
            <a:r>
              <a:rPr kumimoji="0" lang="es-MX" sz="1800" b="1" i="0" u="none" strike="noStrike" kern="1200" cap="none" spc="0" normalizeH="0" baseline="0" noProof="0" dirty="0" err="1">
                <a:ln>
                  <a:noFill/>
                </a:ln>
                <a:solidFill>
                  <a:srgbClr val="FF0000"/>
                </a:solidFill>
                <a:effectLst/>
                <a:uLnTx/>
                <a:uFillTx/>
                <a:latin typeface="Calibri"/>
                <a:ea typeface="+mn-ea"/>
                <a:cs typeface="+mn-cs"/>
              </a:rPr>
              <a:t>falcultativa</a:t>
            </a:r>
            <a:endParaRPr kumimoji="0" lang="es-MX"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6524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competencia y determinación dos etapas en la evocación floral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2132856"/>
            <a:ext cx="849694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654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666023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Desarrollo: juvenil a madura cambio de fase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1" y="1336534"/>
            <a:ext cx="3157133" cy="454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36534"/>
            <a:ext cx="5384448" cy="410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444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Desarrollo: por numero de nudos y hojas</a:t>
            </a:r>
          </a:p>
          <a:p>
            <a:pPr marL="1371600" marR="0" lvl="2"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Regulación autónoma</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057" y="1556792"/>
            <a:ext cx="8179883"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73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4371711" y="6075385"/>
            <a:ext cx="2879725" cy="496887"/>
          </a:xfrm>
          <a:prstGeom prst="rect">
            <a:avLst/>
          </a:prstGeom>
          <a:solidFill>
            <a:schemeClr val="accent2"/>
          </a:solid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black"/>
                </a:solidFill>
                <a:effectLst/>
                <a:uLnTx/>
                <a:uFillTx/>
                <a:latin typeface="Arial" pitchFamily="34" charset="0"/>
                <a:ea typeface="+mn-ea"/>
                <a:cs typeface="+mn-cs"/>
              </a:rPr>
              <a:t>Floración</a:t>
            </a:r>
            <a:endParaRPr kumimoji="0" lang="en-GB" sz="20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4" name="Text Box 8"/>
          <p:cNvSpPr txBox="1">
            <a:spLocks noChangeArrowheads="1"/>
          </p:cNvSpPr>
          <p:nvPr/>
        </p:nvSpPr>
        <p:spPr bwMode="auto">
          <a:xfrm>
            <a:off x="5890944" y="4071942"/>
            <a:ext cx="2857520" cy="725210"/>
          </a:xfrm>
          <a:prstGeom prst="rect">
            <a:avLst/>
          </a:prstGeom>
          <a:solidFill>
            <a:srgbClr val="FFC000"/>
          </a:soli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itchFamily="34" charset="0"/>
                <a:ea typeface="+mn-ea"/>
                <a:cs typeface="+mn-cs"/>
              </a:rPr>
              <a:t>“</a:t>
            </a:r>
            <a:r>
              <a:rPr kumimoji="0" lang="en-GB" sz="2000" b="1" i="0" u="none" strike="noStrike" kern="1200" cap="none" spc="0" normalizeH="0" baseline="0" noProof="0" dirty="0" err="1">
                <a:ln>
                  <a:noFill/>
                </a:ln>
                <a:solidFill>
                  <a:prstClr val="black"/>
                </a:solidFill>
                <a:effectLst/>
                <a:uLnTx/>
                <a:uFillTx/>
                <a:latin typeface="Arial" pitchFamily="34" charset="0"/>
                <a:ea typeface="+mn-ea"/>
                <a:cs typeface="+mn-cs"/>
              </a:rPr>
              <a:t>Florigeno</a:t>
            </a:r>
            <a:r>
              <a:rPr kumimoji="0" lang="fr-FR" sz="2000" b="1" i="0" u="none" strike="noStrike" kern="1200" cap="none" spc="0" normalizeH="0" baseline="0" noProof="0" dirty="0">
                <a:ln>
                  <a:noFill/>
                </a:ln>
                <a:solidFill>
                  <a:prstClr val="black"/>
                </a:solidFill>
                <a:effectLst/>
                <a:uLnTx/>
                <a:uFillTx/>
                <a:latin typeface="Arial" pitchFamily="34" charset="0"/>
                <a:ea typeface="+mn-ea"/>
                <a:cs typeface="+mn-cs"/>
              </a:rPr>
              <a:t>”</a:t>
            </a:r>
            <a:r>
              <a:rPr kumimoji="0" lang="en-GB" sz="2000" b="1" i="0" u="none" strike="noStrike" kern="1200" cap="none" spc="0" normalizeH="0" baseline="0" noProof="0" dirty="0">
                <a:ln>
                  <a:noFill/>
                </a:ln>
                <a:solidFill>
                  <a:prstClr val="black"/>
                </a:solidFill>
                <a:effectLst/>
                <a:uLnTx/>
                <a:uFillTx/>
                <a:latin typeface="Arial" pitchFamily="34" charset="0"/>
                <a:ea typeface="+mn-ea"/>
                <a:cs typeface="+mn-cs"/>
              </a:rPr>
              <a:t>  se </a:t>
            </a:r>
            <a:r>
              <a:rPr kumimoji="0" lang="en-GB" sz="2000" b="1" i="0" u="none" strike="noStrike" kern="1200" cap="none" spc="0" normalizeH="0" baseline="0" noProof="0" dirty="0" err="1">
                <a:ln>
                  <a:noFill/>
                </a:ln>
                <a:solidFill>
                  <a:prstClr val="black"/>
                </a:solidFill>
                <a:effectLst/>
                <a:uLnTx/>
                <a:uFillTx/>
                <a:latin typeface="Arial" pitchFamily="34" charset="0"/>
                <a:ea typeface="+mn-ea"/>
                <a:cs typeface="+mn-cs"/>
              </a:rPr>
              <a:t>tranporta</a:t>
            </a:r>
            <a:r>
              <a:rPr kumimoji="0" lang="en-GB" sz="20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Arial" pitchFamily="34" charset="0"/>
                <a:ea typeface="+mn-ea"/>
                <a:cs typeface="+mn-cs"/>
              </a:rPr>
              <a:t>por</a:t>
            </a:r>
            <a:r>
              <a:rPr kumimoji="0" lang="en-GB" sz="20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Arial" pitchFamily="34" charset="0"/>
                <a:ea typeface="+mn-ea"/>
                <a:cs typeface="+mn-cs"/>
              </a:rPr>
              <a:t>floema</a:t>
            </a:r>
            <a:endParaRPr kumimoji="0" lang="en-GB" sz="20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5" name="Text Box 9"/>
          <p:cNvSpPr txBox="1">
            <a:spLocks noChangeArrowheads="1"/>
          </p:cNvSpPr>
          <p:nvPr/>
        </p:nvSpPr>
        <p:spPr bwMode="auto">
          <a:xfrm>
            <a:off x="4352661" y="4960960"/>
            <a:ext cx="2894012" cy="514350"/>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black"/>
                </a:solidFill>
                <a:effectLst/>
                <a:uLnTx/>
                <a:uFillTx/>
                <a:latin typeface="Arial" pitchFamily="34" charset="0"/>
                <a:ea typeface="+mn-ea"/>
                <a:cs typeface="+mn-cs"/>
              </a:rPr>
              <a:t>Primordios</a:t>
            </a:r>
            <a:r>
              <a:rPr kumimoji="0" lang="fr-FR" sz="2000" b="1" i="0" u="none" strike="noStrike" kern="1200" cap="none" spc="0" normalizeH="0" baseline="0" noProof="0" dirty="0">
                <a:ln>
                  <a:noFill/>
                </a:ln>
                <a:solidFill>
                  <a:prstClr val="black"/>
                </a:solidFill>
                <a:effectLst/>
                <a:uLnTx/>
                <a:uFillTx/>
                <a:latin typeface="Arial" pitchFamily="34" charset="0"/>
                <a:ea typeface="+mn-ea"/>
                <a:cs typeface="+mn-cs"/>
              </a:rPr>
              <a:t> florales</a:t>
            </a:r>
            <a:endParaRPr kumimoji="0" lang="en-GB" sz="20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 name="Text Box 10"/>
          <p:cNvSpPr txBox="1">
            <a:spLocks noChangeArrowheads="1"/>
          </p:cNvSpPr>
          <p:nvPr/>
        </p:nvSpPr>
        <p:spPr bwMode="auto">
          <a:xfrm>
            <a:off x="4268531" y="2549525"/>
            <a:ext cx="3336925" cy="1093789"/>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black"/>
                </a:solidFill>
                <a:effectLst/>
                <a:uLnTx/>
                <a:uFillTx/>
                <a:latin typeface="Arial" pitchFamily="34" charset="0"/>
                <a:ea typeface="+mn-ea"/>
                <a:cs typeface="+mn-cs"/>
              </a:rPr>
              <a:t>Mecanismo</a:t>
            </a:r>
            <a:r>
              <a:rPr kumimoji="0" lang="fr-FR" sz="2000" b="1" i="0" u="none" strike="noStrike" kern="1200" cap="none" spc="0" normalizeH="0" baseline="0" noProof="0" dirty="0">
                <a:ln>
                  <a:noFill/>
                </a:ln>
                <a:solidFill>
                  <a:prstClr val="black"/>
                </a:solidFill>
                <a:effectLst/>
                <a:uLnTx/>
                <a:uFillTx/>
                <a:latin typeface="Arial" pitchFamily="34" charset="0"/>
                <a:ea typeface="+mn-ea"/>
                <a:cs typeface="+mn-cs"/>
              </a:rPr>
              <a:t> de </a:t>
            </a:r>
            <a:r>
              <a:rPr kumimoji="0" lang="fr-FR" sz="2000" b="1" i="0" u="none" strike="noStrike" kern="1200" cap="none" spc="0" normalizeH="0" baseline="0" noProof="0" dirty="0" err="1">
                <a:ln>
                  <a:noFill/>
                </a:ln>
                <a:solidFill>
                  <a:prstClr val="black"/>
                </a:solidFill>
                <a:effectLst/>
                <a:uLnTx/>
                <a:uFillTx/>
                <a:latin typeface="Arial" pitchFamily="34" charset="0"/>
                <a:ea typeface="+mn-ea"/>
                <a:cs typeface="+mn-cs"/>
              </a:rPr>
              <a:t>fotoperiodicidad</a:t>
            </a:r>
            <a:r>
              <a:rPr kumimoji="0" lang="fr-FR" sz="2000" b="1" i="0" u="none" strike="noStrike" kern="1200" cap="none" spc="0" normalizeH="0" baseline="0" noProof="0" dirty="0">
                <a:ln>
                  <a:noFill/>
                </a:ln>
                <a:solidFill>
                  <a:prstClr val="black"/>
                </a:solidFill>
                <a:effectLst/>
                <a:uLnTx/>
                <a:uFillTx/>
                <a:latin typeface="Arial" pitchFamily="34" charset="0"/>
                <a:ea typeface="+mn-ea"/>
                <a:cs typeface="+mn-cs"/>
              </a:rPr>
              <a:t> en las </a:t>
            </a:r>
            <a:r>
              <a:rPr kumimoji="0" lang="fr-FR" sz="2000" b="1" i="0" u="none" strike="noStrike" kern="1200" cap="none" spc="0" normalizeH="0" baseline="0" noProof="0" dirty="0" err="1">
                <a:ln>
                  <a:noFill/>
                </a:ln>
                <a:solidFill>
                  <a:prstClr val="black"/>
                </a:solidFill>
                <a:effectLst/>
                <a:uLnTx/>
                <a:uFillTx/>
                <a:latin typeface="Arial" pitchFamily="34" charset="0"/>
                <a:ea typeface="+mn-ea"/>
                <a:cs typeface="+mn-cs"/>
              </a:rPr>
              <a:t>hojas</a:t>
            </a:r>
            <a:endParaRPr kumimoji="0" lang="en-GB" sz="20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 name="Text Box 11"/>
          <p:cNvSpPr txBox="1">
            <a:spLocks noChangeArrowheads="1"/>
          </p:cNvSpPr>
          <p:nvPr/>
        </p:nvSpPr>
        <p:spPr bwMode="auto">
          <a:xfrm>
            <a:off x="4417752" y="1369923"/>
            <a:ext cx="3038481" cy="714380"/>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993300"/>
                </a:solidFill>
                <a:effectLst/>
                <a:uLnTx/>
                <a:uFillTx/>
                <a:latin typeface="Arial" pitchFamily="34" charset="0"/>
                <a:ea typeface="+mn-ea"/>
                <a:cs typeface="+mn-cs"/>
              </a:rPr>
              <a:t>Cambio</a:t>
            </a:r>
            <a:r>
              <a:rPr kumimoji="0" lang="fr-FR" sz="2000" b="1" i="0" u="none" strike="noStrike" kern="1200" cap="none" spc="0" normalizeH="0" baseline="0" noProof="0" dirty="0">
                <a:ln>
                  <a:noFill/>
                </a:ln>
                <a:solidFill>
                  <a:srgbClr val="993300"/>
                </a:solidFill>
                <a:effectLst/>
                <a:uLnTx/>
                <a:uFillTx/>
                <a:latin typeface="Arial" pitchFamily="34" charset="0"/>
                <a:ea typeface="+mn-ea"/>
                <a:cs typeface="+mn-cs"/>
              </a:rPr>
              <a:t> en la </a:t>
            </a:r>
            <a:r>
              <a:rPr kumimoji="0" lang="fr-FR" sz="2000" b="1" i="0" u="none" strike="noStrike" kern="1200" cap="none" spc="0" normalizeH="0" baseline="0" noProof="0" dirty="0" err="1">
                <a:ln>
                  <a:noFill/>
                </a:ln>
                <a:solidFill>
                  <a:srgbClr val="993300"/>
                </a:solidFill>
                <a:effectLst/>
                <a:uLnTx/>
                <a:uFillTx/>
                <a:latin typeface="Arial" pitchFamily="34" charset="0"/>
                <a:ea typeface="+mn-ea"/>
                <a:cs typeface="+mn-cs"/>
              </a:rPr>
              <a:t>longitud</a:t>
            </a:r>
            <a:r>
              <a:rPr kumimoji="0" lang="fr-FR" sz="2000" b="1" i="0" u="none" strike="noStrike" kern="1200" cap="none" spc="0" normalizeH="0" baseline="0" noProof="0" dirty="0">
                <a:ln>
                  <a:noFill/>
                </a:ln>
                <a:solidFill>
                  <a:srgbClr val="993300"/>
                </a:solidFill>
                <a:effectLst/>
                <a:uLnTx/>
                <a:uFillTx/>
                <a:latin typeface="Arial" pitchFamily="34" charset="0"/>
                <a:ea typeface="+mn-ea"/>
                <a:cs typeface="+mn-cs"/>
              </a:rPr>
              <a:t> </a:t>
            </a:r>
            <a:r>
              <a:rPr kumimoji="0" lang="fr-FR" sz="2000" b="1" i="0" u="none" strike="noStrike" kern="1200" cap="none" spc="0" normalizeH="0" baseline="0" noProof="0" dirty="0" err="1">
                <a:ln>
                  <a:noFill/>
                </a:ln>
                <a:solidFill>
                  <a:srgbClr val="993300"/>
                </a:solidFill>
                <a:effectLst/>
                <a:uLnTx/>
                <a:uFillTx/>
                <a:latin typeface="Arial" pitchFamily="34" charset="0"/>
                <a:ea typeface="+mn-ea"/>
                <a:cs typeface="+mn-cs"/>
              </a:rPr>
              <a:t>del</a:t>
            </a:r>
            <a:r>
              <a:rPr kumimoji="0" lang="fr-FR" sz="2000" b="1" i="0" u="none" strike="noStrike" kern="1200" cap="none" spc="0" normalizeH="0" baseline="0" noProof="0" dirty="0">
                <a:ln>
                  <a:noFill/>
                </a:ln>
                <a:solidFill>
                  <a:srgbClr val="993300"/>
                </a:solidFill>
                <a:effectLst/>
                <a:uLnTx/>
                <a:uFillTx/>
                <a:latin typeface="Arial" pitchFamily="34" charset="0"/>
                <a:ea typeface="+mn-ea"/>
                <a:cs typeface="+mn-cs"/>
              </a:rPr>
              <a:t> </a:t>
            </a:r>
            <a:r>
              <a:rPr kumimoji="0" lang="fr-FR" sz="2000" b="1" i="0" u="none" strike="noStrike" kern="1200" cap="none" spc="0" normalizeH="0" baseline="0" noProof="0" dirty="0" err="1">
                <a:ln>
                  <a:noFill/>
                </a:ln>
                <a:solidFill>
                  <a:srgbClr val="993300"/>
                </a:solidFill>
                <a:effectLst/>
                <a:uLnTx/>
                <a:uFillTx/>
                <a:latin typeface="Arial" pitchFamily="34" charset="0"/>
                <a:ea typeface="+mn-ea"/>
                <a:cs typeface="+mn-cs"/>
              </a:rPr>
              <a:t>día</a:t>
            </a:r>
            <a:r>
              <a:rPr kumimoji="0" lang="fr-FR" sz="2000" b="1" i="0" u="none" strike="noStrike" kern="1200" cap="none" spc="0" normalizeH="0" baseline="0" noProof="0" dirty="0">
                <a:ln>
                  <a:noFill/>
                </a:ln>
                <a:solidFill>
                  <a:srgbClr val="993300"/>
                </a:solidFill>
                <a:effectLst/>
                <a:uLnTx/>
                <a:uFillTx/>
                <a:latin typeface="Arial" pitchFamily="34" charset="0"/>
                <a:ea typeface="+mn-ea"/>
                <a:cs typeface="+mn-cs"/>
              </a:rPr>
              <a:t> </a:t>
            </a:r>
            <a:endParaRPr kumimoji="0" lang="en-GB" sz="20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Line 12"/>
          <p:cNvSpPr>
            <a:spLocks noChangeShapeType="1"/>
          </p:cNvSpPr>
          <p:nvPr/>
        </p:nvSpPr>
        <p:spPr bwMode="auto">
          <a:xfrm>
            <a:off x="5819511" y="2057400"/>
            <a:ext cx="0" cy="523875"/>
          </a:xfrm>
          <a:prstGeom prst="line">
            <a:avLst/>
          </a:prstGeom>
          <a:noFill/>
          <a:ln w="57150">
            <a:solidFill>
              <a:srgbClr val="00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ine 13"/>
          <p:cNvSpPr>
            <a:spLocks noChangeShapeType="1"/>
          </p:cNvSpPr>
          <p:nvPr/>
        </p:nvSpPr>
        <p:spPr bwMode="auto">
          <a:xfrm>
            <a:off x="5819511" y="3711586"/>
            <a:ext cx="0" cy="1289050"/>
          </a:xfrm>
          <a:prstGeom prst="line">
            <a:avLst/>
          </a:prstGeom>
          <a:noFill/>
          <a:ln w="57150">
            <a:solidFill>
              <a:srgbClr val="000000"/>
            </a:solidFill>
            <a:prstDash val="dash"/>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Line 14"/>
          <p:cNvSpPr>
            <a:spLocks noChangeShapeType="1"/>
          </p:cNvSpPr>
          <p:nvPr/>
        </p:nvSpPr>
        <p:spPr bwMode="auto">
          <a:xfrm>
            <a:off x="5814748" y="5391172"/>
            <a:ext cx="0" cy="731838"/>
          </a:xfrm>
          <a:prstGeom prst="line">
            <a:avLst/>
          </a:prstGeom>
          <a:noFill/>
          <a:ln w="57150">
            <a:solidFill>
              <a:srgbClr val="000000"/>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10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la hoja es el órgano donde se percibe los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estimulos</a:t>
            </a:r>
            <a:r>
              <a:rPr kumimoji="0" lang="es-MX" sz="2000" b="0" i="0" u="none" strike="noStrike" kern="1200" cap="none" spc="0" normalizeH="0" baseline="0" noProof="0" dirty="0">
                <a:ln>
                  <a:noFill/>
                </a:ln>
                <a:solidFill>
                  <a:prstClr val="black"/>
                </a:solidFill>
                <a:effectLst/>
                <a:uLnTx/>
                <a:uFillTx/>
                <a:latin typeface="Calibri"/>
                <a:ea typeface="+mn-ea"/>
                <a:cs typeface="+mn-cs"/>
              </a:rPr>
              <a:t> inductores de la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floracion</a:t>
            </a:r>
            <a:endParaRPr kumimoji="0" lang="es-MX"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8" y="1586705"/>
            <a:ext cx="2208800" cy="459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3945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la hoja es el órgano donde se percibe los estímulos inductores de la floración</a:t>
            </a:r>
          </a:p>
        </p:txBody>
      </p:sp>
      <p:pic>
        <p:nvPicPr>
          <p:cNvPr id="2" name="Imagen 1"/>
          <p:cNvPicPr>
            <a:picLocks noChangeAspect="1"/>
          </p:cNvPicPr>
          <p:nvPr/>
        </p:nvPicPr>
        <p:blipFill>
          <a:blip r:embed="rId2"/>
          <a:stretch>
            <a:fillRect/>
          </a:stretch>
        </p:blipFill>
        <p:spPr>
          <a:xfrm>
            <a:off x="179512" y="1200329"/>
            <a:ext cx="8361017" cy="5629612"/>
          </a:xfrm>
          <a:prstGeom prst="rect">
            <a:avLst/>
          </a:prstGeom>
        </p:spPr>
      </p:pic>
    </p:spTree>
    <p:extLst>
      <p:ext uri="{BB962C8B-B14F-4D97-AF65-F5344CB8AC3E}">
        <p14:creationId xmlns:p14="http://schemas.microsoft.com/office/powerpoint/2010/main" val="33530326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2395538"/>
            <a:ext cx="5483225"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4435" name="Group 24"/>
          <p:cNvGrpSpPr>
            <a:grpSpLocks/>
          </p:cNvGrpSpPr>
          <p:nvPr/>
        </p:nvGrpSpPr>
        <p:grpSpPr bwMode="auto">
          <a:xfrm>
            <a:off x="36513" y="-298450"/>
            <a:ext cx="6108700" cy="2590800"/>
            <a:chOff x="480" y="2256"/>
            <a:chExt cx="4896" cy="1872"/>
          </a:xfrm>
        </p:grpSpPr>
        <p:pic>
          <p:nvPicPr>
            <p:cNvPr id="27444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2" y="864"/>
              <a:ext cx="1632" cy="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3"/>
            <p:cNvSpPr>
              <a:spLocks noChangeArrowheads="1"/>
            </p:cNvSpPr>
            <p:nvPr/>
          </p:nvSpPr>
          <p:spPr bwMode="auto">
            <a:xfrm>
              <a:off x="1344" y="2256"/>
              <a:ext cx="1968" cy="720"/>
            </a:xfrm>
            <a:prstGeom prst="rect">
              <a:avLst/>
            </a:prstGeom>
            <a:solidFill>
              <a:sysClr val="window" lastClr="FFFFFF"/>
            </a:solidFill>
            <a:ln>
              <a:noFill/>
            </a:ln>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panose="020B0604020202020204" pitchFamily="34" charset="0"/>
              </a:endParaRPr>
            </a:p>
          </p:txBody>
        </p:sp>
      </p:grpSp>
      <p:pic>
        <p:nvPicPr>
          <p:cNvPr id="2744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106488"/>
            <a:ext cx="20907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6275" y="2971800"/>
            <a:ext cx="338296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4438" name="9 Grupo"/>
          <p:cNvGrpSpPr>
            <a:grpSpLocks/>
          </p:cNvGrpSpPr>
          <p:nvPr/>
        </p:nvGrpSpPr>
        <p:grpSpPr bwMode="auto">
          <a:xfrm>
            <a:off x="0" y="4557713"/>
            <a:ext cx="4392613" cy="2300287"/>
            <a:chOff x="790033" y="908720"/>
            <a:chExt cx="6021944" cy="3347709"/>
          </a:xfrm>
        </p:grpSpPr>
        <p:sp>
          <p:nvSpPr>
            <p:cNvPr id="11" name="Text Box 21"/>
            <p:cNvSpPr txBox="1">
              <a:spLocks noChangeArrowheads="1"/>
            </p:cNvSpPr>
            <p:nvPr/>
          </p:nvSpPr>
          <p:spPr bwMode="auto">
            <a:xfrm>
              <a:off x="1621396" y="911030"/>
              <a:ext cx="1377626" cy="639970"/>
            </a:xfrm>
            <a:prstGeom prst="rect">
              <a:avLst/>
            </a:prstGeom>
            <a:noFill/>
            <a:ln>
              <a:noFill/>
            </a:ln>
            <a:effectLs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Meristema</a:t>
              </a:r>
              <a:r>
                <a:rPr kumimoji="0" lang="en-US" sz="18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vegetativo</a:t>
              </a:r>
              <a:endParaRPr kumimoji="0" lang="es-ES" sz="18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2" name="Text Box 22"/>
            <p:cNvSpPr txBox="1">
              <a:spLocks noChangeArrowheads="1"/>
            </p:cNvSpPr>
            <p:nvPr/>
          </p:nvSpPr>
          <p:spPr bwMode="auto">
            <a:xfrm>
              <a:off x="4589929" y="908720"/>
              <a:ext cx="1580026" cy="642280"/>
            </a:xfrm>
            <a:prstGeom prst="rect">
              <a:avLst/>
            </a:prstGeom>
            <a:noFill/>
            <a:ln>
              <a:noFill/>
            </a:ln>
            <a:effectLs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Meristema</a:t>
              </a:r>
              <a:r>
                <a:rPr kumimoji="0" lang="en-US" sz="18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Calibri"/>
                  <a:ea typeface="+mn-ea"/>
                  <a:cs typeface="Arial" panose="020B0604020202020204" pitchFamily="34" charset="0"/>
                </a:rPr>
                <a:t>reproductivo</a:t>
              </a:r>
              <a:endParaRPr kumimoji="0" lang="es-ES" sz="1800" b="1" i="0" u="none" strike="noStrike" kern="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3" name="12 Flecha derecha"/>
            <p:cNvSpPr/>
            <p:nvPr/>
          </p:nvSpPr>
          <p:spPr>
            <a:xfrm>
              <a:off x="3412528" y="1109720"/>
              <a:ext cx="979355" cy="482866"/>
            </a:xfrm>
            <a:prstGeom prst="rightArrow">
              <a:avLst/>
            </a:prstGeom>
            <a:solidFill>
              <a:srgbClr val="4F81BD"/>
            </a:solidFill>
            <a:ln w="25400" cap="flat" cmpd="sng" algn="ctr">
              <a:solidFill>
                <a:srgbClr val="4F81BD">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27444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033" y="1792944"/>
              <a:ext cx="2861418" cy="243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4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5386" y="1808158"/>
              <a:ext cx="2616591" cy="2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4439" name="2 Rectángulo"/>
          <p:cNvSpPr>
            <a:spLocks noChangeArrowheads="1"/>
          </p:cNvSpPr>
          <p:nvPr/>
        </p:nvSpPr>
        <p:spPr bwMode="auto">
          <a:xfrm>
            <a:off x="5756275" y="5354638"/>
            <a:ext cx="3768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1800" b="0" i="1" u="none" strike="noStrike" kern="1200" cap="none" spc="0" normalizeH="0" baseline="0" noProof="0">
                <a:ln>
                  <a:noFill/>
                </a:ln>
                <a:solidFill>
                  <a:srgbClr val="00B0F0"/>
                </a:solidFill>
                <a:effectLst/>
                <a:uLnTx/>
                <a:uFillTx/>
                <a:latin typeface="Tahoma" panose="020B0604030504040204" pitchFamily="34" charset="0"/>
                <a:ea typeface="+mn-ea"/>
                <a:cs typeface="Arial" panose="020B0604020202020204" pitchFamily="34" charset="0"/>
              </a:rPr>
              <a:t>Crecimiento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1800" b="0" i="1" u="none" strike="noStrike" kern="1200" cap="none" spc="0" normalizeH="0" baseline="0" noProof="0">
                <a:ln>
                  <a:noFill/>
                </a:ln>
                <a:solidFill>
                  <a:srgbClr val="00B0F0"/>
                </a:solidFill>
                <a:effectLst/>
                <a:uLnTx/>
                <a:uFillTx/>
                <a:latin typeface="Tahoma" panose="020B0604030504040204" pitchFamily="34" charset="0"/>
                <a:ea typeface="+mn-ea"/>
                <a:cs typeface="Arial" panose="020B0604020202020204" pitchFamily="34" charset="0"/>
              </a:rPr>
              <a:t> reproductivo</a:t>
            </a:r>
          </a:p>
        </p:txBody>
      </p:sp>
      <p:pic>
        <p:nvPicPr>
          <p:cNvPr id="27444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5246688"/>
            <a:ext cx="19970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281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censado del lago del día estacional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369546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204864"/>
            <a:ext cx="4331548" cy="2336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758752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571472" y="1124744"/>
            <a:ext cx="8035251" cy="523220"/>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Clasificación en función del fotoperíodo</a:t>
            </a:r>
          </a:p>
        </p:txBody>
      </p:sp>
      <p:sp>
        <p:nvSpPr>
          <p:cNvPr id="11" name="Rectangle 2"/>
          <p:cNvSpPr txBox="1">
            <a:spLocks noChangeArrowheads="1"/>
          </p:cNvSpPr>
          <p:nvPr/>
        </p:nvSpPr>
        <p:spPr>
          <a:xfrm>
            <a:off x="395536" y="2000240"/>
            <a:ext cx="8424936" cy="3500462"/>
          </a:xfrm>
          <a:prstGeom prst="rect">
            <a:avLst/>
          </a:prstGeom>
          <a:ln>
            <a:solidFill>
              <a:schemeClr val="bg1"/>
            </a:solidFill>
          </a:ln>
        </p:spPr>
        <p:txBody>
          <a:body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s-ES" sz="20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Plantas de día corto (PDC)</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	</a:t>
            </a:r>
            <a:r>
              <a:rPr kumimoji="0" lang="es-ES" sz="2400" b="0" i="0" u="none" strike="noStrike" kern="1200" cap="none" spc="0" normalizeH="0" baseline="0" noProof="0" dirty="0">
                <a:ln>
                  <a:noFill/>
                </a:ln>
                <a:solidFill>
                  <a:prstClr val="black"/>
                </a:solidFill>
                <a:effectLst/>
                <a:uLnTx/>
                <a:uFillTx/>
                <a:latin typeface="Calibri"/>
                <a:ea typeface="+mn-ea"/>
                <a:cs typeface="+mn-cs"/>
              </a:rPr>
              <a:t>Crisantemos, lúpulo, cáñamo, cultivos de verano</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Plantas de día largo (PDL)</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	</a:t>
            </a:r>
            <a:r>
              <a:rPr kumimoji="0" lang="es-ES" sz="2400" b="0" i="0" u="none" strike="noStrike" kern="1200" cap="none" spc="0" normalizeH="0" baseline="0" noProof="0" dirty="0">
                <a:ln>
                  <a:noFill/>
                </a:ln>
                <a:solidFill>
                  <a:prstClr val="black"/>
                </a:solidFill>
                <a:effectLst/>
                <a:uLnTx/>
                <a:uFillTx/>
                <a:latin typeface="Calibri"/>
                <a:ea typeface="+mn-ea"/>
                <a:cs typeface="+mn-cs"/>
              </a:rPr>
              <a:t>Gladiolos, espinaca, lechuga, cultivos de invierno</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S" sz="2400" b="1" i="0" u="none" strike="noStrike" kern="1200" cap="none" spc="0" normalizeH="0" baseline="0" noProof="0" dirty="0">
                <a:ln>
                  <a:noFill/>
                </a:ln>
                <a:solidFill>
                  <a:prstClr val="black"/>
                </a:solidFill>
                <a:effectLst/>
                <a:uLnTx/>
                <a:uFillTx/>
                <a:latin typeface="Calibri"/>
                <a:ea typeface="+mn-ea"/>
                <a:cs typeface="+mn-cs"/>
              </a:rPr>
              <a:t>Plantas de día neutro (PDN)</a:t>
            </a:r>
          </a:p>
          <a:p>
            <a:pPr marL="742950" marR="0" lvl="1" indent="-285750" algn="just" defTabSz="914400" rtl="0" eaLnBrk="1" fontAlgn="auto" latinLnBrk="0" hangingPunct="1">
              <a:lnSpc>
                <a:spcPct val="100000"/>
              </a:lnSpc>
              <a:spcBef>
                <a:spcPct val="2000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a:ea typeface="+mn-ea"/>
                <a:cs typeface="+mn-cs"/>
              </a:rPr>
              <a:t>Pepino, girasol, maíz, arroz</a:t>
            </a:r>
          </a:p>
          <a:p>
            <a:pPr marL="1143000" marR="0" lvl="2" indent="-228600" algn="just" defTabSz="914400" rtl="0" eaLnBrk="1" fontAlgn="auto" latinLnBrk="0" hangingPunct="1">
              <a:lnSpc>
                <a:spcPct val="100000"/>
              </a:lnSpc>
              <a:spcBef>
                <a:spcPct val="2000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sp>
        <p:nvSpPr>
          <p:cNvPr id="5" name="4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censado del lago del día</a:t>
            </a:r>
          </a:p>
        </p:txBody>
      </p:sp>
    </p:spTree>
    <p:extLst>
      <p:ext uri="{BB962C8B-B14F-4D97-AF65-F5344CB8AC3E}">
        <p14:creationId xmlns:p14="http://schemas.microsoft.com/office/powerpoint/2010/main" val="3522945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censado del lago del día. Largo de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dia</a:t>
            </a:r>
            <a:r>
              <a:rPr kumimoji="0" lang="es-MX" sz="2000" b="0" i="0" u="none" strike="noStrike" kern="1200" cap="none" spc="0" normalizeH="0" baseline="0" noProof="0" dirty="0">
                <a:ln>
                  <a:noFill/>
                </a:ln>
                <a:solidFill>
                  <a:prstClr val="black"/>
                </a:solidFill>
                <a:effectLst/>
                <a:uLnTx/>
                <a:uFillTx/>
                <a:latin typeface="Calibri"/>
                <a:ea typeface="+mn-ea"/>
                <a:cs typeface="+mn-cs"/>
              </a:rPr>
              <a:t> crítico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78" y="1484784"/>
            <a:ext cx="819212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334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para censado del lago del día es crítica la duración  relativa de la noche. </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244804"/>
            <a:ext cx="5688632" cy="515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7045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participación del fitocromo</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6" y="903302"/>
            <a:ext cx="6336705" cy="5424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810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participación del fitocromo</a:t>
            </a:r>
          </a:p>
        </p:txBody>
      </p:sp>
      <p:pic>
        <p:nvPicPr>
          <p:cNvPr id="2" name="Imagen 1"/>
          <p:cNvPicPr>
            <a:picLocks noChangeAspect="1"/>
          </p:cNvPicPr>
          <p:nvPr/>
        </p:nvPicPr>
        <p:blipFill>
          <a:blip r:embed="rId2"/>
          <a:stretch>
            <a:fillRect/>
          </a:stretch>
        </p:blipFill>
        <p:spPr>
          <a:xfrm>
            <a:off x="2195736" y="1196751"/>
            <a:ext cx="5976664" cy="5477347"/>
          </a:xfrm>
          <a:prstGeom prst="rect">
            <a:avLst/>
          </a:prstGeom>
        </p:spPr>
      </p:pic>
    </p:spTree>
    <p:extLst>
      <p:ext uri="{BB962C8B-B14F-4D97-AF65-F5344CB8AC3E}">
        <p14:creationId xmlns:p14="http://schemas.microsoft.com/office/powerpoint/2010/main" val="712173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246" y="1772816"/>
            <a:ext cx="4472001" cy="4362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Desarrollo (número de hojas) y fotoperiodo</a:t>
            </a:r>
          </a:p>
          <a:p>
            <a:pPr marL="1371600" marR="0" lvl="2"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Regulación cualitativa y cuantitativa</a:t>
            </a:r>
          </a:p>
        </p:txBody>
      </p:sp>
    </p:spTree>
    <p:extLst>
      <p:ext uri="{BB962C8B-B14F-4D97-AF65-F5344CB8AC3E}">
        <p14:creationId xmlns:p14="http://schemas.microsoft.com/office/powerpoint/2010/main" val="878989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sensibilidad diferencial respecto del tiempo en  se quiebra la noche</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46921"/>
            <a:ext cx="7034371"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798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1200" cap="none" spc="0" normalizeH="0" baseline="0" noProof="0" dirty="0">
                <a:ln>
                  <a:noFill/>
                </a:ln>
                <a:solidFill>
                  <a:prstClr val="black"/>
                </a:solidFill>
                <a:effectLst/>
                <a:uLnTx/>
                <a:uFillTx/>
                <a:latin typeface="Calibri"/>
                <a:ea typeface="+mn-ea"/>
                <a:cs typeface="+mn-cs"/>
              </a:rPr>
              <a:t>Fotoperiodismo: respuesta rítmicas  de la sensibilidad a la interrupción de la noche</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6577950" cy="470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399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16632"/>
            <a:ext cx="4760139"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23528" y="332655"/>
            <a:ext cx="30963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a:ea typeface="+mn-ea"/>
                <a:cs typeface="+mn-cs"/>
              </a:rPr>
              <a:t>Ritmos Circadianos: oscilador molecular</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77" y="2896072"/>
            <a:ext cx="3777848" cy="233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540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215" y="71647"/>
            <a:ext cx="7344816"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redondeado"/>
          <p:cNvSpPr/>
          <p:nvPr/>
        </p:nvSpPr>
        <p:spPr>
          <a:xfrm>
            <a:off x="1115616" y="2564904"/>
            <a:ext cx="1584176" cy="30243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Tree>
    <p:extLst>
      <p:ext uri="{BB962C8B-B14F-4D97-AF65-F5344CB8AC3E}">
        <p14:creationId xmlns:p14="http://schemas.microsoft.com/office/powerpoint/2010/main" val="1837621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pPr marL="85725" marR="0" lvl="0" indent="-85725"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Lst>
              <a:defRPr/>
            </a:pPr>
            <a:r>
              <a:rPr kumimoji="0" lang="en-GB" altLang="es-MX" sz="900" b="0" i="0" u="none" strike="noStrike" kern="1200" cap="none" spc="0" normalizeH="0" baseline="0" noProof="0">
                <a:ln>
                  <a:noFill/>
                </a:ln>
                <a:solidFill>
                  <a:srgbClr val="000000"/>
                </a:solidFill>
                <a:effectLst/>
                <a:uLnTx/>
                <a:uFillTx/>
                <a:latin typeface="Arial" charset="0"/>
              </a:rPr>
              <a:t>©2004 by American Society of Plant Biologists</a:t>
            </a:r>
          </a:p>
        </p:txBody>
      </p:sp>
      <p:sp>
        <p:nvSpPr>
          <p:cNvPr id="2" name="1 CuadroTexto"/>
          <p:cNvSpPr txBox="1"/>
          <p:nvPr/>
        </p:nvSpPr>
        <p:spPr>
          <a:xfrm>
            <a:off x="683568" y="404664"/>
            <a:ext cx="7704856"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Modelo de coincidencia</a:t>
            </a:r>
            <a:r>
              <a:rPr kumimoji="0" lang="es-MX"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 Erwin </a:t>
            </a:r>
            <a:r>
              <a:rPr kumimoji="0" lang="es-MX" sz="1800" b="0" i="0" u="none" strike="noStrike" kern="1200" cap="none" spc="0" normalizeH="0" baseline="0" noProof="0" dirty="0" err="1">
                <a:ln>
                  <a:noFill/>
                </a:ln>
                <a:solidFill>
                  <a:prstClr val="black"/>
                </a:solidFill>
                <a:effectLst/>
                <a:uLnTx/>
                <a:uFillTx/>
                <a:latin typeface="Calibri"/>
                <a:ea typeface="+mn-ea"/>
                <a:cs typeface="+mn-cs"/>
              </a:rPr>
              <a:t>Bunning</a:t>
            </a:r>
            <a:r>
              <a:rPr kumimoji="0" lang="es-MX" sz="1800" b="0" i="0" u="none" strike="noStrike" kern="1200" cap="none" spc="0" normalizeH="0" baseline="0" noProof="0" dirty="0">
                <a:ln>
                  <a:noFill/>
                </a:ln>
                <a:solidFill>
                  <a:prstClr val="black"/>
                </a:solidFill>
                <a:effectLst/>
                <a:uLnTx/>
                <a:uFillTx/>
                <a:latin typeface="Calibri"/>
                <a:ea typeface="+mn-ea"/>
                <a:cs typeface="+mn-cs"/>
              </a:rPr>
              <a:t> 1936}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El oscilador circadiano controla la sensibilidad a la luz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a:ea typeface="+mn-ea"/>
                <a:cs typeface="+mn-cs"/>
              </a:rPr>
              <a:t>Coincidencia entre la expresión circadiana (</a:t>
            </a:r>
            <a:r>
              <a:rPr kumimoji="0" lang="es-MX" sz="1800" b="0" i="0" u="none" strike="noStrike" kern="1200" cap="none" spc="0" normalizeH="0" baseline="0" noProof="0" dirty="0" err="1">
                <a:ln>
                  <a:noFill/>
                </a:ln>
                <a:solidFill>
                  <a:prstClr val="black"/>
                </a:solidFill>
                <a:effectLst/>
                <a:uLnTx/>
                <a:uFillTx/>
                <a:latin typeface="Calibri"/>
                <a:ea typeface="+mn-ea"/>
                <a:cs typeface="+mn-cs"/>
              </a:rPr>
              <a:t>Constants</a:t>
            </a:r>
            <a:r>
              <a:rPr kumimoji="0" lang="es-MX" sz="1800" b="0" i="0" u="none" strike="noStrike" kern="1200" cap="none" spc="0" normalizeH="0" baseline="0" noProof="0" dirty="0">
                <a:ln>
                  <a:noFill/>
                </a:ln>
                <a:solidFill>
                  <a:prstClr val="black"/>
                </a:solidFill>
                <a:effectLst/>
                <a:uLnTx/>
                <a:uFillTx/>
                <a:latin typeface="Calibri"/>
                <a:ea typeface="+mn-ea"/>
                <a:cs typeface="+mn-cs"/>
              </a:rPr>
              <a:t>)  y luz</a:t>
            </a:r>
          </a:p>
        </p:txBody>
      </p:sp>
    </p:spTree>
    <p:extLst>
      <p:ext uri="{BB962C8B-B14F-4D97-AF65-F5344CB8AC3E}">
        <p14:creationId xmlns:p14="http://schemas.microsoft.com/office/powerpoint/2010/main" val="27954217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xfrm>
            <a:off x="6553200" y="6534150"/>
            <a:ext cx="2133600" cy="476250"/>
          </a:xfr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E637E-DBD7-4655-8912-5B34FC24979E}"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7" name="16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0" cap="none" spc="0" normalizeH="0" baseline="0" noProof="0" dirty="0">
                <a:ln>
                  <a:noFill/>
                </a:ln>
                <a:solidFill>
                  <a:prstClr val="black"/>
                </a:solidFill>
                <a:effectLst/>
                <a:uLnTx/>
                <a:uFillTx/>
                <a:latin typeface="Calibri"/>
                <a:ea typeface="+mn-ea"/>
                <a:cs typeface="+mn-cs"/>
              </a:rPr>
              <a:t>Fotoperiodismo: </a:t>
            </a:r>
            <a:r>
              <a:rPr kumimoji="0" lang="es-MX" sz="2000" b="0" i="0" u="none" strike="noStrike" kern="0" cap="none" spc="0" normalizeH="0" baseline="0" noProof="0" dirty="0" err="1">
                <a:ln>
                  <a:noFill/>
                </a:ln>
                <a:solidFill>
                  <a:prstClr val="black"/>
                </a:solidFill>
                <a:effectLst/>
                <a:uLnTx/>
                <a:uFillTx/>
                <a:latin typeface="Calibri"/>
                <a:ea typeface="+mn-ea"/>
                <a:cs typeface="+mn-cs"/>
              </a:rPr>
              <a:t>Florígeno</a:t>
            </a:r>
            <a:endParaRPr kumimoji="0" lang="es-MX" sz="2000" b="0" i="0" u="none" strike="noStrike" kern="0" cap="none" spc="0" normalizeH="0" baseline="0" noProof="0" dirty="0">
              <a:ln>
                <a:noFill/>
              </a:ln>
              <a:solidFill>
                <a:prstClr val="black"/>
              </a:solidFill>
              <a:effectLst/>
              <a:uLnTx/>
              <a:uFillTx/>
              <a:latin typeface="Calibri"/>
              <a:ea typeface="+mn-ea"/>
              <a:cs typeface="+mn-cs"/>
            </a:endParaRPr>
          </a:p>
        </p:txBody>
      </p:sp>
      <p:pic>
        <p:nvPicPr>
          <p:cNvPr id="4" name="Imagen 3"/>
          <p:cNvPicPr>
            <a:picLocks noChangeAspect="1"/>
          </p:cNvPicPr>
          <p:nvPr/>
        </p:nvPicPr>
        <p:blipFill>
          <a:blip r:embed="rId2"/>
          <a:stretch>
            <a:fillRect/>
          </a:stretch>
        </p:blipFill>
        <p:spPr>
          <a:xfrm>
            <a:off x="78903" y="1484784"/>
            <a:ext cx="9053265" cy="2432099"/>
          </a:xfrm>
          <a:prstGeom prst="rect">
            <a:avLst/>
          </a:prstGeom>
        </p:spPr>
      </p:pic>
    </p:spTree>
    <p:extLst>
      <p:ext uri="{BB962C8B-B14F-4D97-AF65-F5344CB8AC3E}">
        <p14:creationId xmlns:p14="http://schemas.microsoft.com/office/powerpoint/2010/main" val="2136490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xfrm>
            <a:off x="6553200" y="6534150"/>
            <a:ext cx="2133600" cy="476250"/>
          </a:xfr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E637E-DBD7-4655-8912-5B34FC24979E}"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7" name="Line 8"/>
          <p:cNvSpPr>
            <a:spLocks noChangeShapeType="1"/>
          </p:cNvSpPr>
          <p:nvPr/>
        </p:nvSpPr>
        <p:spPr bwMode="auto">
          <a:xfrm>
            <a:off x="2832100" y="4953000"/>
            <a:ext cx="152400" cy="76200"/>
          </a:xfrm>
          <a:prstGeom prst="line">
            <a:avLst/>
          </a:prstGeom>
          <a:noFill/>
          <a:ln w="349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Line 10"/>
          <p:cNvSpPr>
            <a:spLocks noChangeShapeType="1"/>
          </p:cNvSpPr>
          <p:nvPr/>
        </p:nvSpPr>
        <p:spPr bwMode="auto">
          <a:xfrm rot="7224302">
            <a:off x="4713287" y="5211763"/>
            <a:ext cx="422275" cy="177800"/>
          </a:xfrm>
          <a:prstGeom prst="line">
            <a:avLst/>
          </a:prstGeom>
          <a:noFill/>
          <a:ln w="44450">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15 Grupo"/>
          <p:cNvGrpSpPr/>
          <p:nvPr/>
        </p:nvGrpSpPr>
        <p:grpSpPr>
          <a:xfrm>
            <a:off x="2627784" y="979186"/>
            <a:ext cx="6352307" cy="5827018"/>
            <a:chOff x="762000" y="625475"/>
            <a:chExt cx="7065963" cy="6217645"/>
          </a:xfrm>
        </p:grpSpPr>
        <p:pic>
          <p:nvPicPr>
            <p:cNvPr id="3" name="Picture 4" descr="pp4e-fig-25-33-1"/>
            <p:cNvPicPr>
              <a:picLocks noChangeAspect="1" noChangeArrowheads="1"/>
            </p:cNvPicPr>
            <p:nvPr/>
          </p:nvPicPr>
          <p:blipFill>
            <a:blip r:embed="rId2"/>
            <a:srcRect l="10722" t="1143" r="6540" b="2856"/>
            <a:stretch>
              <a:fillRect/>
            </a:stretch>
          </p:blipFill>
          <p:spPr bwMode="auto">
            <a:xfrm>
              <a:off x="762000" y="625475"/>
              <a:ext cx="7065963" cy="6156325"/>
            </a:xfrm>
            <a:prstGeom prst="rect">
              <a:avLst/>
            </a:prstGeom>
            <a:noFill/>
            <a:ln w="9525">
              <a:noFill/>
              <a:miter lim="800000"/>
              <a:headEnd/>
              <a:tailEnd/>
            </a:ln>
          </p:spPr>
        </p:pic>
        <p:sp>
          <p:nvSpPr>
            <p:cNvPr id="5" name="Text Box 6"/>
            <p:cNvSpPr txBox="1">
              <a:spLocks noChangeArrowheads="1"/>
            </p:cNvSpPr>
            <p:nvPr/>
          </p:nvSpPr>
          <p:spPr bwMode="auto">
            <a:xfrm>
              <a:off x="3095625" y="2640013"/>
              <a:ext cx="1058863" cy="314325"/>
            </a:xfrm>
            <a:prstGeom prst="rect">
              <a:avLst/>
            </a:prstGeom>
            <a:solidFill>
              <a:schemeClr val="bg1"/>
            </a:solidFill>
            <a:ln w="9525">
              <a:solidFill>
                <a:schemeClr val="tx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FT protein</a:t>
              </a:r>
            </a:p>
          </p:txBody>
        </p:sp>
        <p:sp>
          <p:nvSpPr>
            <p:cNvPr id="6" name="Text Box 7"/>
            <p:cNvSpPr txBox="1">
              <a:spLocks noChangeArrowheads="1"/>
            </p:cNvSpPr>
            <p:nvPr/>
          </p:nvSpPr>
          <p:spPr bwMode="auto">
            <a:xfrm>
              <a:off x="2971800" y="4800600"/>
              <a:ext cx="1058863" cy="314325"/>
            </a:xfrm>
            <a:prstGeom prst="rect">
              <a:avLst/>
            </a:prstGeom>
            <a:solidFill>
              <a:schemeClr val="bg1"/>
            </a:solidFill>
            <a:ln w="9525">
              <a:solidFill>
                <a:schemeClr val="tx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FT protein</a:t>
              </a:r>
            </a:p>
          </p:txBody>
        </p:sp>
        <p:sp>
          <p:nvSpPr>
            <p:cNvPr id="8" name="Text Box 9"/>
            <p:cNvSpPr txBox="1">
              <a:spLocks noChangeArrowheads="1"/>
            </p:cNvSpPr>
            <p:nvPr/>
          </p:nvSpPr>
          <p:spPr bwMode="auto">
            <a:xfrm>
              <a:off x="4503738" y="5410200"/>
              <a:ext cx="1276350" cy="314325"/>
            </a:xfrm>
            <a:prstGeom prst="rect">
              <a:avLst/>
            </a:prstGeom>
            <a:solidFill>
              <a:schemeClr val="bg1"/>
            </a:solidFill>
            <a:ln w="9525">
              <a:solidFill>
                <a:schemeClr val="tx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Hd3a protein</a:t>
              </a:r>
            </a:p>
          </p:txBody>
        </p:sp>
        <p:sp>
          <p:nvSpPr>
            <p:cNvPr id="11" name="10 CuadroTexto"/>
            <p:cNvSpPr txBox="1"/>
            <p:nvPr/>
          </p:nvSpPr>
          <p:spPr>
            <a:xfrm>
              <a:off x="1142976" y="5857892"/>
              <a:ext cx="2662740" cy="9852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Calibri"/>
                  <a:ea typeface="+mn-ea"/>
                  <a:cs typeface="+mn-cs"/>
                </a:rPr>
                <a:t>CO: CONSTANS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Calibri"/>
                  <a:ea typeface="+mn-ea"/>
                  <a:cs typeface="+mn-cs"/>
                </a:rPr>
                <a:t>FT: Flowering Locus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FF0000"/>
                  </a:solidFill>
                  <a:effectLst/>
                  <a:uLnTx/>
                  <a:uFillTx/>
                  <a:latin typeface="Calibri"/>
                  <a:ea typeface="+mn-ea"/>
                  <a:cs typeface="+mn-cs"/>
                </a:rPr>
                <a:t>“Florígeno”</a:t>
              </a:r>
            </a:p>
          </p:txBody>
        </p:sp>
        <p:sp>
          <p:nvSpPr>
            <p:cNvPr id="12" name="11 CuadroTexto"/>
            <p:cNvSpPr txBox="1"/>
            <p:nvPr/>
          </p:nvSpPr>
          <p:spPr>
            <a:xfrm>
              <a:off x="1142976" y="714356"/>
              <a:ext cx="2482080" cy="394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1" u="none" strike="noStrike" kern="1200" cap="none" spc="0" normalizeH="0" baseline="0" noProof="0" dirty="0">
                  <a:ln>
                    <a:noFill/>
                  </a:ln>
                  <a:solidFill>
                    <a:prstClr val="black"/>
                  </a:solidFill>
                  <a:effectLst/>
                  <a:uLnTx/>
                  <a:uFillTx/>
                  <a:latin typeface="Calibri"/>
                  <a:ea typeface="+mn-ea"/>
                  <a:cs typeface="+mn-cs"/>
                </a:rPr>
                <a:t>Arabidopsis thaliana</a:t>
              </a:r>
            </a:p>
          </p:txBody>
        </p:sp>
        <p:sp>
          <p:nvSpPr>
            <p:cNvPr id="13" name="12 CuadroTexto"/>
            <p:cNvSpPr txBox="1"/>
            <p:nvPr/>
          </p:nvSpPr>
          <p:spPr>
            <a:xfrm>
              <a:off x="5857884" y="642918"/>
              <a:ext cx="17859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1" u="none" strike="noStrike" kern="1200" cap="none" spc="0" normalizeH="0" baseline="0" noProof="0" dirty="0">
                  <a:ln>
                    <a:noFill/>
                  </a:ln>
                  <a:solidFill>
                    <a:prstClr val="black"/>
                  </a:solidFill>
                  <a:effectLst/>
                  <a:uLnTx/>
                  <a:uFillTx/>
                  <a:latin typeface="Calibri"/>
                  <a:ea typeface="+mn-ea"/>
                  <a:cs typeface="+mn-cs"/>
                </a:rPr>
                <a:t>Oryza sativa</a:t>
              </a:r>
            </a:p>
          </p:txBody>
        </p:sp>
      </p:grpSp>
      <p:sp>
        <p:nvSpPr>
          <p:cNvPr id="17" name="16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0" cap="none" spc="0" normalizeH="0" baseline="0" noProof="0" dirty="0">
                <a:ln>
                  <a:noFill/>
                </a:ln>
                <a:solidFill>
                  <a:prstClr val="black"/>
                </a:solidFill>
                <a:effectLst/>
                <a:uLnTx/>
                <a:uFillTx/>
                <a:latin typeface="Calibri"/>
                <a:ea typeface="+mn-ea"/>
                <a:cs typeface="+mn-cs"/>
              </a:rPr>
              <a:t>Fotoperiodismo: </a:t>
            </a:r>
            <a:r>
              <a:rPr kumimoji="0" lang="es-MX" sz="2000" b="0" i="0" u="none" strike="noStrike" kern="0" cap="none" spc="0" normalizeH="0" baseline="0" noProof="0" dirty="0" err="1">
                <a:ln>
                  <a:noFill/>
                </a:ln>
                <a:solidFill>
                  <a:prstClr val="black"/>
                </a:solidFill>
                <a:effectLst/>
                <a:uLnTx/>
                <a:uFillTx/>
                <a:latin typeface="Calibri"/>
                <a:ea typeface="+mn-ea"/>
                <a:cs typeface="+mn-cs"/>
              </a:rPr>
              <a:t>Florígeno</a:t>
            </a:r>
            <a:endParaRPr kumimoji="0" lang="es-MX" sz="20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640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xfrm>
            <a:off x="6553200" y="6534150"/>
            <a:ext cx="2133600" cy="476250"/>
          </a:xfr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E637E-DBD7-4655-8912-5B34FC24979E}"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7" name="16 Rectángulo"/>
          <p:cNvSpPr/>
          <p:nvPr/>
        </p:nvSpPr>
        <p:spPr>
          <a:xfrm>
            <a:off x="-1" y="0"/>
            <a:ext cx="91440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MX" sz="2000" b="0" i="0" u="none" strike="noStrike" kern="0" cap="none" spc="0" normalizeH="0" baseline="0" noProof="0" dirty="0">
                <a:ln>
                  <a:noFill/>
                </a:ln>
                <a:solidFill>
                  <a:prstClr val="black"/>
                </a:solidFill>
                <a:effectLst/>
                <a:uLnTx/>
                <a:uFillTx/>
                <a:latin typeface="Calibri"/>
                <a:ea typeface="+mn-ea"/>
                <a:cs typeface="+mn-cs"/>
              </a:rPr>
              <a:t>Fotoperiodismo: </a:t>
            </a:r>
            <a:r>
              <a:rPr kumimoji="0" lang="es-MX" sz="2000" b="0" i="0" u="none" strike="noStrike" kern="0" cap="none" spc="0" normalizeH="0" baseline="0" noProof="0" dirty="0" err="1">
                <a:ln>
                  <a:noFill/>
                </a:ln>
                <a:solidFill>
                  <a:prstClr val="black"/>
                </a:solidFill>
                <a:effectLst/>
                <a:uLnTx/>
                <a:uFillTx/>
                <a:latin typeface="Calibri"/>
                <a:ea typeface="+mn-ea"/>
                <a:cs typeface="+mn-cs"/>
              </a:rPr>
              <a:t>Florígeno</a:t>
            </a:r>
            <a:endParaRPr kumimoji="0" lang="es-MX" sz="2000" b="0" i="0" u="none" strike="noStrike" kern="0" cap="none" spc="0" normalizeH="0" baseline="0" noProof="0" dirty="0">
              <a:ln>
                <a:noFill/>
              </a:ln>
              <a:solidFill>
                <a:prstClr val="black"/>
              </a:solidFill>
              <a:effectLst/>
              <a:uLnTx/>
              <a:uFillTx/>
              <a:latin typeface="Calibri"/>
              <a:ea typeface="+mn-ea"/>
              <a:cs typeface="+mn-cs"/>
            </a:endParaRPr>
          </a:p>
        </p:txBody>
      </p:sp>
      <p:pic>
        <p:nvPicPr>
          <p:cNvPr id="4" name="Imagen 3"/>
          <p:cNvPicPr>
            <a:picLocks noChangeAspect="1"/>
          </p:cNvPicPr>
          <p:nvPr/>
        </p:nvPicPr>
        <p:blipFill>
          <a:blip r:embed="rId2"/>
          <a:stretch>
            <a:fillRect/>
          </a:stretch>
        </p:blipFill>
        <p:spPr>
          <a:xfrm>
            <a:off x="1890711" y="1390650"/>
            <a:ext cx="5362575" cy="5381625"/>
          </a:xfrm>
          <a:prstGeom prst="rect">
            <a:avLst/>
          </a:prstGeom>
        </p:spPr>
      </p:pic>
    </p:spTree>
    <p:extLst>
      <p:ext uri="{BB962C8B-B14F-4D97-AF65-F5344CB8AC3E}">
        <p14:creationId xmlns:p14="http://schemas.microsoft.com/office/powerpoint/2010/main" val="2087290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 y="0"/>
            <a:ext cx="9144001"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a:ln>
                  <a:noFill/>
                </a:ln>
                <a:solidFill>
                  <a:prstClr val="black"/>
                </a:solidFill>
                <a:effectLst/>
                <a:uLnTx/>
                <a:uFillTx/>
                <a:latin typeface="Calibri"/>
                <a:ea typeface="+mn-ea"/>
                <a:cs typeface="+mn-cs"/>
              </a:rPr>
              <a:t>Vernalización: </a:t>
            </a:r>
            <a:r>
              <a:rPr kumimoji="0" lang="es-AR" sz="2000" b="0" i="0" u="none" strike="noStrike" kern="1200" cap="none" spc="0" normalizeH="0" baseline="0" noProof="0" dirty="0">
                <a:ln>
                  <a:noFill/>
                </a:ln>
                <a:solidFill>
                  <a:prstClr val="black"/>
                </a:solidFill>
                <a:effectLst/>
                <a:uLnTx/>
                <a:uFillTx/>
                <a:latin typeface="Calibri"/>
                <a:ea typeface="+mn-ea"/>
                <a:cs typeface="+mn-cs"/>
              </a:rPr>
              <a:t>promoción de la floración por frio (4 a 10, 7 optimo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C°</a:t>
            </a:r>
            <a:r>
              <a:rPr kumimoji="0" lang="es-AR" sz="2000" b="0" i="0" u="none" strike="noStrike" kern="1200" cap="none" spc="0" normalizeH="0" baseline="0" noProof="0" dirty="0">
                <a:ln>
                  <a:noFill/>
                </a:ln>
                <a:solidFill>
                  <a:prstClr val="black"/>
                </a:solidFill>
                <a:effectLst/>
                <a:uLnTx/>
                <a:uFillTx/>
                <a:latin typeface="Calibri"/>
                <a:ea typeface="+mn-ea"/>
                <a:cs typeface="+mn-cs"/>
              </a:rPr>
              <a:t>) </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acción sobre plantas en crecimiento o semillas embebidas</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induce la competencia para responder a señales</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ayuda a discriminar entre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fotoperíodo</a:t>
            </a:r>
            <a:r>
              <a:rPr kumimoji="0" lang="es-AR" sz="2000" b="0" i="0" u="none" strike="noStrike" kern="1200" cap="none" spc="0" normalizeH="0" baseline="0" noProof="0" dirty="0">
                <a:ln>
                  <a:noFill/>
                </a:ln>
                <a:solidFill>
                  <a:prstClr val="black"/>
                </a:solidFill>
                <a:effectLst/>
                <a:uLnTx/>
                <a:uFillTx/>
                <a:latin typeface="Calibri"/>
                <a:ea typeface="+mn-ea"/>
                <a:cs typeface="+mn-cs"/>
              </a:rPr>
              <a:t> similares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117" y="2564904"/>
            <a:ext cx="6707534" cy="3590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731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 y="0"/>
            <a:ext cx="9144001"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a:ln>
                  <a:noFill/>
                </a:ln>
                <a:solidFill>
                  <a:prstClr val="black"/>
                </a:solidFill>
                <a:effectLst/>
                <a:uLnTx/>
                <a:uFillTx/>
                <a:latin typeface="Calibri"/>
                <a:ea typeface="+mn-ea"/>
                <a:cs typeface="+mn-cs"/>
              </a:rPr>
              <a:t>Vernalización: 	</a:t>
            </a:r>
            <a:r>
              <a:rPr kumimoji="0" lang="es-AR" sz="2000" b="0" i="0" u="none" strike="noStrike" kern="1200" cap="none" spc="0" normalizeH="0" baseline="0" noProof="0" dirty="0">
                <a:ln>
                  <a:noFill/>
                </a:ln>
                <a:solidFill>
                  <a:prstClr val="black"/>
                </a:solidFill>
                <a:effectLst/>
                <a:uLnTx/>
                <a:uFillTx/>
                <a:latin typeface="Calibri"/>
                <a:ea typeface="+mn-ea"/>
                <a:cs typeface="+mn-cs"/>
              </a:rPr>
              <a:t>su efecto incrementa con el tiempo de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exp</a:t>
            </a:r>
            <a:r>
              <a:rPr kumimoji="0" lang="es-AR" sz="2000" b="0" i="0" u="none" strike="noStrike" kern="1200" cap="none" spc="0" normalizeH="0" baseline="0" noProof="0" dirty="0">
                <a:ln>
                  <a:noFill/>
                </a:ln>
                <a:solidFill>
                  <a:prstClr val="black"/>
                </a:solidFill>
                <a:effectLst/>
                <a:uLnTx/>
                <a:uFillTx/>
                <a:latin typeface="Calibri"/>
                <a:ea typeface="+mn-ea"/>
                <a:cs typeface="+mn-cs"/>
              </a:rPr>
              <a:t> a frío</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puede ser reversible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exp</a:t>
            </a:r>
            <a:r>
              <a:rPr kumimoji="0" lang="es-AR" sz="2000" b="0" i="0" u="none" strike="noStrike" kern="1200" cap="none" spc="0" normalizeH="0" baseline="0" noProof="0" dirty="0">
                <a:ln>
                  <a:noFill/>
                </a:ln>
                <a:solidFill>
                  <a:prstClr val="black"/>
                </a:solidFill>
                <a:effectLst/>
                <a:uLnTx/>
                <a:uFillTx/>
                <a:latin typeface="Calibri"/>
                <a:ea typeface="+mn-ea"/>
                <a:cs typeface="+mn-cs"/>
              </a:rPr>
              <a:t> a altas temperaturas)</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su efecto es sobre el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meristema</a:t>
            </a:r>
            <a:r>
              <a:rPr kumimoji="0" lang="es-AR" sz="2000" b="0" i="0" u="none" strike="noStrike" kern="1200" cap="none" spc="0" normalizeH="0" baseline="0" noProof="0" dirty="0">
                <a:ln>
                  <a:noFill/>
                </a:ln>
                <a:solidFill>
                  <a:prstClr val="black"/>
                </a:solidFill>
                <a:effectLst/>
                <a:uLnTx/>
                <a:uFillTx/>
                <a:latin typeface="Calibri"/>
                <a:ea typeface="+mn-ea"/>
                <a:cs typeface="+mn-cs"/>
              </a:rPr>
              <a:t> apical</a:t>
            </a:r>
          </a:p>
          <a:p>
            <a:pPr marL="2286000" marR="0" lvl="5" indent="0" algn="l" defTabSz="914400" rtl="0" eaLnBrk="1" fontAlgn="auto" latinLnBrk="0" hangingPunct="1">
              <a:lnSpc>
                <a:spcPct val="100000"/>
              </a:lnSpc>
              <a:spcBef>
                <a:spcPts val="0"/>
              </a:spcBef>
              <a:spcAft>
                <a:spcPts val="0"/>
              </a:spcAft>
              <a:buClr>
                <a:srgbClr val="FF0000"/>
              </a:buClr>
              <a:buSzTx/>
              <a:buFontTx/>
              <a:buNone/>
              <a:tabLst/>
              <a:defRPr/>
            </a:pPr>
            <a:r>
              <a:rPr kumimoji="0" lang="es-AR" sz="2000" b="0" i="0" u="none" strike="noStrike" kern="1200" cap="none" spc="0" normalizeH="0" baseline="0" noProof="0" dirty="0">
                <a:ln>
                  <a:noFill/>
                </a:ln>
                <a:solidFill>
                  <a:prstClr val="black"/>
                </a:solidFill>
                <a:effectLst/>
                <a:uLnTx/>
                <a:uFillTx/>
                <a:latin typeface="Calibri"/>
                <a:ea typeface="+mn-ea"/>
                <a:cs typeface="+mn-cs"/>
              </a:rPr>
              <a:t>	requiere de metabolismo activo (azúcares, oxígenos y </a:t>
            </a:r>
            <a:r>
              <a:rPr kumimoji="0" lang="es-AR" sz="2000" b="0" i="0" u="none" strike="noStrike" kern="1200" cap="none" spc="0" normalizeH="0" baseline="0" noProof="0" dirty="0" err="1">
                <a:ln>
                  <a:noFill/>
                </a:ln>
                <a:solidFill>
                  <a:prstClr val="black"/>
                </a:solidFill>
                <a:effectLst/>
                <a:uLnTx/>
                <a:uFillTx/>
                <a:latin typeface="Calibri"/>
                <a:ea typeface="+mn-ea"/>
                <a:cs typeface="+mn-cs"/>
              </a:rPr>
              <a:t>div.cel</a:t>
            </a:r>
            <a:endParaRPr kumimoji="0" lang="es-AR"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481" y="2420888"/>
            <a:ext cx="4033243"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5656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1040" y="1268759"/>
            <a:ext cx="835824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mn-cs"/>
              </a:rPr>
              <a:t>FLC</a:t>
            </a:r>
            <a:r>
              <a:rPr kumimoji="0" lang="en-US" sz="2000" b="1" i="0" u="none" strike="noStrike" kern="1200" cap="none" spc="0" normalizeH="0" baseline="0" noProof="0" dirty="0">
                <a:ln>
                  <a:noFill/>
                </a:ln>
                <a:solidFill>
                  <a:prstClr val="black"/>
                </a:solidFill>
                <a:effectLst/>
                <a:uLnTx/>
                <a:uFillTx/>
                <a:latin typeface="Calibri"/>
                <a:ea typeface="+mn-ea"/>
                <a:cs typeface="+mn-cs"/>
              </a:rPr>
              <a:t> –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Codifica</a:t>
            </a:r>
            <a:r>
              <a:rPr kumimoji="0" lang="en-US" sz="2000" b="1" i="0" u="none" strike="noStrike" kern="1200" cap="none" spc="0" normalizeH="0" baseline="0" noProof="0" dirty="0">
                <a:ln>
                  <a:noFill/>
                </a:ln>
                <a:solidFill>
                  <a:prstClr val="black"/>
                </a:solidFill>
                <a:effectLst/>
                <a:uLnTx/>
                <a:uFillTx/>
                <a:latin typeface="Calibri"/>
                <a:ea typeface="+mn-ea"/>
                <a:cs typeface="+mn-cs"/>
              </a:rPr>
              <a:t> un factor de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transcripción</a:t>
            </a:r>
            <a:r>
              <a:rPr kumimoji="0" lang="en-US" sz="2000" b="1" i="0" u="none" strike="noStrike" kern="1200" cap="none" spc="0" normalizeH="0" baseline="0" noProof="0" dirty="0">
                <a:ln>
                  <a:noFill/>
                </a:ln>
                <a:solidFill>
                  <a:prstClr val="black"/>
                </a:solidFill>
                <a:effectLst/>
                <a:uLnTx/>
                <a:uFillTx/>
                <a:latin typeface="Calibri"/>
                <a:ea typeface="+mn-ea"/>
                <a:cs typeface="+mn-cs"/>
              </a:rPr>
              <a:t> MADS-box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que</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ratarda</a:t>
            </a:r>
            <a:r>
              <a:rPr kumimoji="0" lang="en-US" sz="2000" b="1" i="0" u="none" strike="noStrike" kern="1200" cap="none" spc="0" normalizeH="0" baseline="0" noProof="0" dirty="0">
                <a:ln>
                  <a:noFill/>
                </a:ln>
                <a:solidFill>
                  <a:prstClr val="black"/>
                </a:solidFill>
                <a:effectLst/>
                <a:uLnTx/>
                <a:uFillTx/>
                <a:latin typeface="Calibri"/>
                <a:ea typeface="+mn-ea"/>
                <a:cs typeface="+mn-cs"/>
              </a:rPr>
              <a:t> la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transición</a:t>
            </a:r>
            <a:r>
              <a:rPr kumimoji="0" lang="en-US" sz="2000" b="1" i="0" u="none" strike="noStrike" kern="1200" cap="none" spc="0" normalizeH="0" baseline="0" noProof="0" dirty="0">
                <a:ln>
                  <a:noFill/>
                </a:ln>
                <a:solidFill>
                  <a:prstClr val="black"/>
                </a:solidFill>
                <a:effectLst/>
                <a:uLnTx/>
                <a:uFillTx/>
                <a:latin typeface="Calibri"/>
                <a:ea typeface="+mn-ea"/>
                <a:cs typeface="+mn-cs"/>
              </a:rPr>
              <a:t> floral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 Reprime la transcripción de </a:t>
            </a:r>
            <a:r>
              <a:rPr kumimoji="0" lang="en-US" sz="2000" b="1" i="1" u="none" strike="noStrike" kern="1200" cap="none" spc="0" normalizeH="0" baseline="0" noProof="0" dirty="0">
                <a:ln>
                  <a:noFill/>
                </a:ln>
                <a:solidFill>
                  <a:prstClr val="black"/>
                </a:solidFill>
                <a:effectLst/>
                <a:uLnTx/>
                <a:uFillTx/>
                <a:latin typeface="Calibri"/>
                <a:ea typeface="+mn-ea"/>
                <a:cs typeface="+mn-cs"/>
              </a:rPr>
              <a:t>AGAMOUS-LIKE 20</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1" u="none" strike="noStrike" kern="1200" cap="none" spc="0" normalizeH="0" baseline="0" noProof="0" dirty="0">
                <a:ln>
                  <a:noFill/>
                </a:ln>
                <a:solidFill>
                  <a:prstClr val="black"/>
                </a:solidFill>
                <a:effectLst/>
                <a:uLnTx/>
                <a:uFillTx/>
                <a:latin typeface="Calibri"/>
                <a:ea typeface="+mn-ea"/>
                <a:cs typeface="+mn-cs"/>
              </a:rPr>
              <a:t>AGL20</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r>
              <a:rPr kumimoji="0" lang="en-US" sz="2000" b="1" i="1" u="none" strike="noStrike" kern="1200" cap="none" spc="0" normalizeH="0" baseline="0" noProof="0" dirty="0">
                <a:ln>
                  <a:noFill/>
                </a:ln>
                <a:solidFill>
                  <a:prstClr val="black"/>
                </a:solidFill>
                <a:effectLst/>
                <a:uLnTx/>
                <a:uFillTx/>
                <a:latin typeface="Calibri"/>
                <a:ea typeface="+mn-ea"/>
                <a:cs typeface="+mn-cs"/>
              </a:rPr>
              <a:t>SUPPRESSOR OF 	  OVEREXPRESSION OF CONSTANS 1</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1" u="none" strike="noStrike" kern="1200" cap="none" spc="0" normalizeH="0" baseline="0" noProof="0" dirty="0">
                <a:ln>
                  <a:noFill/>
                </a:ln>
                <a:solidFill>
                  <a:prstClr val="black"/>
                </a:solidFill>
                <a:effectLst/>
                <a:uLnTx/>
                <a:uFillTx/>
                <a:latin typeface="Calibri"/>
                <a:ea typeface="+mn-ea"/>
                <a:cs typeface="+mn-cs"/>
              </a:rPr>
              <a:t>SOC1</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Altamente</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expresado</a:t>
            </a:r>
            <a:r>
              <a:rPr kumimoji="0" lang="en-US" sz="2000" b="1" i="0" u="none" strike="noStrike" kern="1200" cap="none" spc="0" normalizeH="0" baseline="0" noProof="0" dirty="0">
                <a:ln>
                  <a:noFill/>
                </a:ln>
                <a:solidFill>
                  <a:prstClr val="black"/>
                </a:solidFill>
                <a:effectLst/>
                <a:uLnTx/>
                <a:uFillTx/>
                <a:latin typeface="Calibri"/>
                <a:ea typeface="+mn-ea"/>
                <a:cs typeface="+mn-cs"/>
              </a:rPr>
              <a:t> en un SAM no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vernalizado</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2 Rectángulo"/>
          <p:cNvSpPr/>
          <p:nvPr/>
        </p:nvSpPr>
        <p:spPr>
          <a:xfrm>
            <a:off x="2559768" y="309870"/>
            <a:ext cx="4102662" cy="523220"/>
          </a:xfrm>
          <a:prstGeom prst="rect">
            <a:avLst/>
          </a:prstGeom>
          <a:solidFill>
            <a:schemeClr val="accent6"/>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FLOWERING LOCUS 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a:ln>
                  <a:noFill/>
                </a:ln>
                <a:solidFill>
                  <a:prstClr val="black"/>
                </a:solidFill>
                <a:effectLst/>
                <a:uLnTx/>
                <a:uFillTx/>
                <a:latin typeface="Calibri"/>
                <a:ea typeface="+mn-ea"/>
                <a:cs typeface="+mn-cs"/>
              </a:rPr>
              <a:t>FLC</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833717"/>
            <a:ext cx="65897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5 Conector recto"/>
          <p:cNvCxnSpPr/>
          <p:nvPr/>
        </p:nvCxnSpPr>
        <p:spPr>
          <a:xfrm>
            <a:off x="6251275" y="4077072"/>
            <a:ext cx="972000"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7 Conector recto"/>
          <p:cNvCxnSpPr/>
          <p:nvPr/>
        </p:nvCxnSpPr>
        <p:spPr>
          <a:xfrm>
            <a:off x="6251275" y="3833717"/>
            <a:ext cx="0" cy="459379"/>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8 Rectángulo"/>
          <p:cNvSpPr/>
          <p:nvPr/>
        </p:nvSpPr>
        <p:spPr>
          <a:xfrm>
            <a:off x="7452320" y="3846239"/>
            <a:ext cx="6157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1" u="none" strike="noStrike" kern="1200" cap="none" spc="0" normalizeH="0" baseline="0" noProof="0" dirty="0">
                <a:ln>
                  <a:noFill/>
                </a:ln>
                <a:solidFill>
                  <a:prstClr val="black"/>
                </a:solidFill>
                <a:effectLst/>
                <a:uLnTx/>
                <a:uFillTx/>
                <a:latin typeface="Calibri"/>
                <a:ea typeface="+mn-ea"/>
                <a:cs typeface="+mn-cs"/>
              </a:rPr>
              <a:t>FLC</a:t>
            </a:r>
          </a:p>
        </p:txBody>
      </p:sp>
    </p:spTree>
    <p:extLst>
      <p:ext uri="{BB962C8B-B14F-4D97-AF65-F5344CB8AC3E}">
        <p14:creationId xmlns:p14="http://schemas.microsoft.com/office/powerpoint/2010/main" val="714633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0E36-B2FB-4962-BBD3-C9C088180E13}"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grpSp>
        <p:nvGrpSpPr>
          <p:cNvPr id="11" name="10 Grupo"/>
          <p:cNvGrpSpPr/>
          <p:nvPr/>
        </p:nvGrpSpPr>
        <p:grpSpPr>
          <a:xfrm>
            <a:off x="3297134" y="2492896"/>
            <a:ext cx="5955386" cy="4409074"/>
            <a:chOff x="533400" y="914400"/>
            <a:chExt cx="7843838" cy="5772150"/>
          </a:xfrm>
        </p:grpSpPr>
        <p:pic>
          <p:nvPicPr>
            <p:cNvPr id="4" name="Picture 3" descr="pp24270"/>
            <p:cNvPicPr preferRelativeResize="0">
              <a:picLocks noChangeAspect="1" noChangeArrowheads="1"/>
            </p:cNvPicPr>
            <p:nvPr/>
          </p:nvPicPr>
          <p:blipFill>
            <a:blip r:embed="rId2"/>
            <a:srcRect t="2429" b="3714"/>
            <a:stretch>
              <a:fillRect/>
            </a:stretch>
          </p:blipFill>
          <p:spPr bwMode="auto">
            <a:xfrm>
              <a:off x="533400" y="914400"/>
              <a:ext cx="7843838" cy="5772150"/>
            </a:xfrm>
            <a:prstGeom prst="rect">
              <a:avLst/>
            </a:prstGeom>
            <a:noFill/>
            <a:ln w="9525">
              <a:noFill/>
              <a:miter lim="800000"/>
              <a:headEnd/>
              <a:tailEnd/>
            </a:ln>
          </p:spPr>
        </p:pic>
        <p:sp>
          <p:nvSpPr>
            <p:cNvPr id="5" name="Text Box 4"/>
            <p:cNvSpPr txBox="1">
              <a:spLocks noChangeArrowheads="1"/>
            </p:cNvSpPr>
            <p:nvPr/>
          </p:nvSpPr>
          <p:spPr bwMode="auto">
            <a:xfrm>
              <a:off x="3752850" y="4464050"/>
              <a:ext cx="1657350" cy="64135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Winter annual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without cold</a:t>
              </a:r>
            </a:p>
          </p:txBody>
        </p:sp>
        <p:sp>
          <p:nvSpPr>
            <p:cNvPr id="6" name="Text Box 5"/>
            <p:cNvSpPr txBox="1">
              <a:spLocks noChangeArrowheads="1"/>
            </p:cNvSpPr>
            <p:nvPr/>
          </p:nvSpPr>
          <p:spPr bwMode="auto">
            <a:xfrm>
              <a:off x="3886200" y="5562600"/>
              <a:ext cx="1352550" cy="366713"/>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FLC</a:t>
              </a:r>
              <a:r>
                <a:rPr kumimoji="0" lang="en-US" sz="1800" b="0" i="0" u="none" strike="noStrike" kern="1200" cap="none" spc="0" normalizeH="0" baseline="0" noProof="0">
                  <a:ln>
                    <a:noFill/>
                  </a:ln>
                  <a:solidFill>
                    <a:prstClr val="black"/>
                  </a:solidFill>
                  <a:effectLst/>
                  <a:uLnTx/>
                  <a:uFillTx/>
                  <a:latin typeface="Calibri"/>
                  <a:ea typeface="+mn-ea"/>
                  <a:cs typeface="+mn-cs"/>
                </a:rPr>
                <a:t> mRNA</a:t>
              </a:r>
            </a:p>
          </p:txBody>
        </p:sp>
        <p:sp>
          <p:nvSpPr>
            <p:cNvPr id="7" name="Line 6"/>
            <p:cNvSpPr>
              <a:spLocks noChangeShapeType="1"/>
            </p:cNvSpPr>
            <p:nvPr/>
          </p:nvSpPr>
          <p:spPr bwMode="auto">
            <a:xfrm>
              <a:off x="4495800" y="5105400"/>
              <a:ext cx="0" cy="457200"/>
            </a:xfrm>
            <a:prstGeom prst="line">
              <a:avLst/>
            </a:prstGeom>
            <a:no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Box 7"/>
            <p:cNvSpPr txBox="1">
              <a:spLocks noChangeArrowheads="1"/>
            </p:cNvSpPr>
            <p:nvPr/>
          </p:nvSpPr>
          <p:spPr bwMode="auto">
            <a:xfrm>
              <a:off x="898525" y="5105400"/>
              <a:ext cx="2149475" cy="6413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Winter annual after 40 days cold</a:t>
              </a:r>
            </a:p>
          </p:txBody>
        </p:sp>
        <p:sp>
          <p:nvSpPr>
            <p:cNvPr id="9" name="Line 8"/>
            <p:cNvSpPr>
              <a:spLocks noChangeShapeType="1"/>
            </p:cNvSpPr>
            <p:nvPr/>
          </p:nvSpPr>
          <p:spPr bwMode="auto">
            <a:xfrm>
              <a:off x="2819400" y="5562600"/>
              <a:ext cx="685800" cy="457200"/>
            </a:xfrm>
            <a:prstGeom prst="line">
              <a:avLst/>
            </a:prstGeom>
            <a:noFill/>
            <a:ln w="9525">
              <a:solidFill>
                <a:schemeClr val="tx1"/>
              </a:solidFill>
              <a:round/>
              <a:headE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 Box 9"/>
            <p:cNvSpPr txBox="1">
              <a:spLocks noChangeArrowheads="1"/>
            </p:cNvSpPr>
            <p:nvPr/>
          </p:nvSpPr>
          <p:spPr bwMode="auto">
            <a:xfrm>
              <a:off x="6019800" y="5105400"/>
              <a:ext cx="2149475" cy="915988"/>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Winter annual without cold, but with </a:t>
              </a:r>
              <a:r>
                <a:rPr kumimoji="0" lang="en-US" sz="1800" b="0" i="1" u="none" strike="noStrike" kern="1200" cap="none" spc="0" normalizeH="0" baseline="0" noProof="0">
                  <a:ln>
                    <a:noFill/>
                  </a:ln>
                  <a:solidFill>
                    <a:prstClr val="black"/>
                  </a:solidFill>
                  <a:effectLst/>
                  <a:uLnTx/>
                  <a:uFillTx/>
                  <a:latin typeface="Calibri"/>
                  <a:ea typeface="+mn-ea"/>
                  <a:cs typeface="+mn-cs"/>
                </a:rPr>
                <a:t>flc</a:t>
              </a:r>
              <a:r>
                <a:rPr kumimoji="0" lang="en-US" sz="1800" b="0" i="0" u="none" strike="noStrike" kern="1200" cap="none" spc="0" normalizeH="0" baseline="0" noProof="0">
                  <a:ln>
                    <a:noFill/>
                  </a:ln>
                  <a:solidFill>
                    <a:prstClr val="black"/>
                  </a:solidFill>
                  <a:effectLst/>
                  <a:uLnTx/>
                  <a:uFillTx/>
                  <a:latin typeface="Calibri"/>
                  <a:ea typeface="+mn-ea"/>
                  <a:cs typeface="+mn-cs"/>
                </a:rPr>
                <a:t> mutation</a:t>
              </a:r>
            </a:p>
          </p:txBody>
        </p:sp>
      </p:grpSp>
      <p:sp>
        <p:nvSpPr>
          <p:cNvPr id="12" name="11 Rectángulo"/>
          <p:cNvSpPr/>
          <p:nvPr/>
        </p:nvSpPr>
        <p:spPr>
          <a:xfrm>
            <a:off x="4848046" y="1289010"/>
            <a:ext cx="421975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1" u="none" strike="noStrike" kern="1200" cap="none" spc="0" normalizeH="0" baseline="0" noProof="0" dirty="0">
                <a:ln>
                  <a:noFill/>
                </a:ln>
                <a:solidFill>
                  <a:prstClr val="black"/>
                </a:solidFill>
                <a:effectLst/>
                <a:uLnTx/>
                <a:uFillTx/>
                <a:latin typeface="Calibri"/>
                <a:ea typeface="+mn-ea"/>
                <a:cs typeface="+mn-cs"/>
              </a:rPr>
              <a:t>FLC</a:t>
            </a:r>
            <a:r>
              <a:rPr kumimoji="0" lang="es-MX"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(Flowering Locus C</a:t>
            </a:r>
            <a:r>
              <a:rPr kumimoji="0" lang="es-MX" sz="1800" b="0" i="0" u="none" strike="noStrike" kern="1200" cap="none" spc="0" normalizeH="0" baseline="0" noProof="0" dirty="0">
                <a:ln>
                  <a:noFill/>
                </a:ln>
                <a:solidFill>
                  <a:prstClr val="black"/>
                </a:solidFill>
                <a:effectLst/>
                <a:uLnTx/>
                <a:uFillTx/>
                <a:latin typeface="Calibri"/>
                <a:ea typeface="+mn-ea"/>
                <a:cs typeface="+mn-cs"/>
              </a:rPr>
              <a:t>: Codifica un factor de transcripción MADS-box que inhibe la floración </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0" y="1248480"/>
            <a:ext cx="4538480" cy="305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1" y="0"/>
            <a:ext cx="914400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a:ln>
                  <a:noFill/>
                </a:ln>
                <a:solidFill>
                  <a:prstClr val="black"/>
                </a:solidFill>
                <a:effectLst/>
                <a:uLnTx/>
                <a:uFillTx/>
                <a:latin typeface="Calibri"/>
                <a:ea typeface="+mn-ea"/>
                <a:cs typeface="+mn-cs"/>
              </a:rPr>
              <a:t>Vernalización:</a:t>
            </a:r>
            <a:r>
              <a:rPr kumimoji="0" lang="es-MX" sz="2000" b="0" i="0" u="none" strike="noStrike" kern="1200" cap="none" spc="0" normalizeH="0" baseline="0" noProof="0" dirty="0">
                <a:ln>
                  <a:noFill/>
                </a:ln>
                <a:solidFill>
                  <a:prstClr val="black"/>
                </a:solidFill>
                <a:effectLst/>
                <a:uLnTx/>
                <a:uFillTx/>
                <a:latin typeface="Calibri"/>
                <a:ea typeface="+mn-ea"/>
                <a:cs typeface="+mn-cs"/>
              </a:rPr>
              <a:t>Induce cambios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epigenéticos</a:t>
            </a:r>
            <a:r>
              <a:rPr kumimoji="0" lang="es-MX" sz="2000" b="0" i="0" u="none" strike="noStrike" kern="1200" cap="none" spc="0" normalizeH="0" baseline="0" noProof="0" dirty="0">
                <a:ln>
                  <a:noFill/>
                </a:ln>
                <a:solidFill>
                  <a:prstClr val="black"/>
                </a:solidFill>
                <a:effectLst/>
                <a:uLnTx/>
                <a:uFillTx/>
                <a:latin typeface="Calibri"/>
                <a:ea typeface="+mn-ea"/>
                <a:cs typeface="+mn-cs"/>
              </a:rPr>
              <a:t>  sobre la estructura de la cromatina, inhibe la transcripción de FLC</a:t>
            </a:r>
            <a:r>
              <a:rPr kumimoji="0" lang="es-AR" sz="20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549273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0E36-B2FB-4962-BBD3-C9C088180E13}"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13 Rectángulo"/>
          <p:cNvSpPr/>
          <p:nvPr/>
        </p:nvSpPr>
        <p:spPr>
          <a:xfrm>
            <a:off x="-1" y="0"/>
            <a:ext cx="4211961"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a:ln>
                  <a:noFill/>
                </a:ln>
                <a:solidFill>
                  <a:prstClr val="black"/>
                </a:solidFill>
                <a:effectLst/>
                <a:uLnTx/>
                <a:uFillTx/>
                <a:latin typeface="Calibri"/>
                <a:ea typeface="+mn-ea"/>
                <a:cs typeface="+mn-cs"/>
              </a:rPr>
              <a:t>Vernalización:</a:t>
            </a:r>
            <a:r>
              <a:rPr kumimoji="0" lang="es-MX" sz="2000" b="0" i="0" u="none" strike="noStrike" kern="1200" cap="none" spc="0" normalizeH="0" baseline="0" noProof="0" dirty="0">
                <a:ln>
                  <a:noFill/>
                </a:ln>
                <a:solidFill>
                  <a:prstClr val="black"/>
                </a:solidFill>
                <a:effectLst/>
                <a:uLnTx/>
                <a:uFillTx/>
                <a:latin typeface="Calibri"/>
                <a:ea typeface="+mn-ea"/>
                <a:cs typeface="+mn-cs"/>
              </a:rPr>
              <a:t>Induce cambios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epigenéticos</a:t>
            </a:r>
            <a:r>
              <a:rPr kumimoji="0" lang="es-MX" sz="2000" b="0" i="0" u="none" strike="noStrike" kern="1200" cap="none" spc="0" normalizeH="0" baseline="0" noProof="0" dirty="0">
                <a:ln>
                  <a:noFill/>
                </a:ln>
                <a:solidFill>
                  <a:prstClr val="black"/>
                </a:solidFill>
                <a:effectLst/>
                <a:uLnTx/>
                <a:uFillTx/>
                <a:latin typeface="Calibri"/>
                <a:ea typeface="+mn-ea"/>
                <a:cs typeface="+mn-cs"/>
              </a:rPr>
              <a:t>  sobre la estructura de la cromatina, inhibe la transcripción de FLC</a:t>
            </a:r>
            <a:r>
              <a:rPr kumimoji="0" lang="es-AR"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 name="Imagen 2"/>
          <p:cNvPicPr>
            <a:picLocks noChangeAspect="1"/>
          </p:cNvPicPr>
          <p:nvPr/>
        </p:nvPicPr>
        <p:blipFill>
          <a:blip r:embed="rId2"/>
          <a:stretch>
            <a:fillRect/>
          </a:stretch>
        </p:blipFill>
        <p:spPr>
          <a:xfrm>
            <a:off x="4572000" y="332656"/>
            <a:ext cx="4375468" cy="5760640"/>
          </a:xfrm>
          <a:prstGeom prst="rect">
            <a:avLst/>
          </a:prstGeom>
        </p:spPr>
      </p:pic>
    </p:spTree>
    <p:extLst>
      <p:ext uri="{BB962C8B-B14F-4D97-AF65-F5344CB8AC3E}">
        <p14:creationId xmlns:p14="http://schemas.microsoft.com/office/powerpoint/2010/main" val="3870290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0E36-B2FB-4962-BBD3-C9C088180E13}"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13 Rectángulo"/>
          <p:cNvSpPr/>
          <p:nvPr/>
        </p:nvSpPr>
        <p:spPr>
          <a:xfrm>
            <a:off x="-1" y="0"/>
            <a:ext cx="86868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Regulación de la Floración</a:t>
            </a:r>
          </a:p>
          <a:p>
            <a:pPr marL="914400" marR="0" lvl="1" indent="-4572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s-AR" sz="2400" b="0" i="0" u="none" strike="noStrike" kern="1200" cap="none" spc="0" normalizeH="0" baseline="0" noProof="0" dirty="0" err="1">
                <a:ln>
                  <a:noFill/>
                </a:ln>
                <a:solidFill>
                  <a:prstClr val="black"/>
                </a:solidFill>
                <a:effectLst/>
                <a:uLnTx/>
                <a:uFillTx/>
                <a:latin typeface="Calibri"/>
                <a:ea typeface="+mn-ea"/>
                <a:cs typeface="+mn-cs"/>
              </a:rPr>
              <a:t>Vernalización</a:t>
            </a:r>
            <a:r>
              <a:rPr kumimoji="0" lang="es-AR" sz="2400" b="0" i="0" u="none" strike="noStrike" kern="1200" cap="none" spc="0" normalizeH="0" baseline="0" noProof="0" dirty="0">
                <a:ln>
                  <a:noFill/>
                </a:ln>
                <a:solidFill>
                  <a:prstClr val="black"/>
                </a:solidFill>
                <a:effectLst/>
                <a:uLnTx/>
                <a:uFillTx/>
                <a:latin typeface="Calibri"/>
                <a:ea typeface="+mn-ea"/>
                <a:cs typeface="+mn-cs"/>
              </a:rPr>
              <a:t>:</a:t>
            </a:r>
            <a:r>
              <a:rPr kumimoji="0" lang="es-MX" sz="2000" b="0" i="0" u="none" strike="noStrike" kern="1200" cap="none" spc="0" normalizeH="0" baseline="0" noProof="0" dirty="0">
                <a:ln>
                  <a:noFill/>
                </a:ln>
                <a:solidFill>
                  <a:prstClr val="black"/>
                </a:solidFill>
                <a:effectLst/>
                <a:uLnTx/>
                <a:uFillTx/>
                <a:latin typeface="Calibri"/>
                <a:ea typeface="+mn-ea"/>
                <a:cs typeface="+mn-cs"/>
              </a:rPr>
              <a:t>participación del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polycomb</a:t>
            </a:r>
            <a:r>
              <a:rPr kumimoji="0" lang="es-MX" sz="2000" b="0" i="0" u="none" strike="noStrike" kern="1200" cap="none" spc="0" normalizeH="0" baseline="0" noProof="0" dirty="0">
                <a:ln>
                  <a:noFill/>
                </a:ln>
                <a:solidFill>
                  <a:prstClr val="black"/>
                </a:solidFill>
                <a:effectLst/>
                <a:uLnTx/>
                <a:uFillTx/>
                <a:latin typeface="Calibri"/>
                <a:ea typeface="+mn-ea"/>
                <a:cs typeface="+mn-cs"/>
              </a:rPr>
              <a:t> </a:t>
            </a:r>
            <a:r>
              <a:rPr kumimoji="0" lang="es-MX" sz="2000" b="0" i="0" u="none" strike="noStrike" kern="1200" cap="none" spc="0" normalizeH="0" baseline="0" noProof="0" dirty="0" err="1">
                <a:ln>
                  <a:noFill/>
                </a:ln>
                <a:solidFill>
                  <a:prstClr val="black"/>
                </a:solidFill>
                <a:effectLst/>
                <a:uLnTx/>
                <a:uFillTx/>
                <a:latin typeface="Calibri"/>
                <a:ea typeface="+mn-ea"/>
                <a:cs typeface="+mn-cs"/>
              </a:rPr>
              <a:t>complex</a:t>
            </a:r>
            <a:r>
              <a:rPr kumimoji="0" lang="es-AR" sz="20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Imagen 3"/>
          <p:cNvPicPr>
            <a:picLocks noChangeAspect="1"/>
          </p:cNvPicPr>
          <p:nvPr/>
        </p:nvPicPr>
        <p:blipFill>
          <a:blip r:embed="rId2"/>
          <a:stretch>
            <a:fillRect/>
          </a:stretch>
        </p:blipFill>
        <p:spPr>
          <a:xfrm>
            <a:off x="-1" y="898029"/>
            <a:ext cx="4869874" cy="3850779"/>
          </a:xfrm>
          <a:prstGeom prst="rect">
            <a:avLst/>
          </a:prstGeom>
        </p:spPr>
      </p:pic>
      <p:pic>
        <p:nvPicPr>
          <p:cNvPr id="5" name="Imagen 4"/>
          <p:cNvPicPr>
            <a:picLocks noChangeAspect="1"/>
          </p:cNvPicPr>
          <p:nvPr/>
        </p:nvPicPr>
        <p:blipFill>
          <a:blip r:embed="rId3"/>
          <a:stretch>
            <a:fillRect/>
          </a:stretch>
        </p:blipFill>
        <p:spPr>
          <a:xfrm>
            <a:off x="4566745" y="2532336"/>
            <a:ext cx="4423183" cy="4325664"/>
          </a:xfrm>
          <a:prstGeom prst="rect">
            <a:avLst/>
          </a:prstGeom>
        </p:spPr>
      </p:pic>
    </p:spTree>
    <p:extLst>
      <p:ext uri="{BB962C8B-B14F-4D97-AF65-F5344CB8AC3E}">
        <p14:creationId xmlns:p14="http://schemas.microsoft.com/office/powerpoint/2010/main" val="3254337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63525" y="106363"/>
            <a:ext cx="8748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Fenología de plantas con crecimiento determinado </a:t>
            </a:r>
          </a:p>
        </p:txBody>
      </p:sp>
      <p:sp>
        <p:nvSpPr>
          <p:cNvPr id="63491" name="Text Box 3"/>
          <p:cNvSpPr txBox="1">
            <a:spLocks noChangeArrowheads="1"/>
          </p:cNvSpPr>
          <p:nvPr/>
        </p:nvSpPr>
        <p:spPr bwMode="auto">
          <a:xfrm>
            <a:off x="3429000" y="762000"/>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Semilla</a:t>
            </a:r>
          </a:p>
        </p:txBody>
      </p:sp>
      <p:grpSp>
        <p:nvGrpSpPr>
          <p:cNvPr id="2" name="Group 7"/>
          <p:cNvGrpSpPr>
            <a:grpSpLocks/>
          </p:cNvGrpSpPr>
          <p:nvPr/>
        </p:nvGrpSpPr>
        <p:grpSpPr bwMode="auto">
          <a:xfrm>
            <a:off x="1600200" y="1295400"/>
            <a:ext cx="3200400" cy="930275"/>
            <a:chOff x="1008" y="816"/>
            <a:chExt cx="2016" cy="586"/>
          </a:xfrm>
        </p:grpSpPr>
        <p:sp>
          <p:nvSpPr>
            <p:cNvPr id="272410" name="Text Box 8"/>
            <p:cNvSpPr txBox="1">
              <a:spLocks noChangeArrowheads="1"/>
            </p:cNvSpPr>
            <p:nvPr/>
          </p:nvSpPr>
          <p:spPr bwMode="auto">
            <a:xfrm>
              <a:off x="1008" y="816"/>
              <a:ext cx="11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Germinación</a:t>
              </a:r>
              <a:endParaRPr kumimoji="0" lang="es-AR" altLang="es-MX" sz="1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72411" name="Text Box 9"/>
            <p:cNvSpPr txBox="1">
              <a:spLocks noChangeArrowheads="1"/>
            </p:cNvSpPr>
            <p:nvPr/>
          </p:nvSpPr>
          <p:spPr bwMode="auto">
            <a:xfrm>
              <a:off x="1920" y="1152"/>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Planta jóven</a:t>
              </a:r>
            </a:p>
          </p:txBody>
        </p:sp>
        <p:sp>
          <p:nvSpPr>
            <p:cNvPr id="272412" name="Line 10"/>
            <p:cNvSpPr>
              <a:spLocks noChangeShapeType="1"/>
            </p:cNvSpPr>
            <p:nvPr/>
          </p:nvSpPr>
          <p:spPr bwMode="auto">
            <a:xfrm>
              <a:off x="2496" y="816"/>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3" name="Group 11"/>
          <p:cNvGrpSpPr>
            <a:grpSpLocks/>
          </p:cNvGrpSpPr>
          <p:nvPr/>
        </p:nvGrpSpPr>
        <p:grpSpPr bwMode="auto">
          <a:xfrm>
            <a:off x="2857500" y="2362200"/>
            <a:ext cx="2133600" cy="854075"/>
            <a:chOff x="1800" y="1488"/>
            <a:chExt cx="1344" cy="538"/>
          </a:xfrm>
        </p:grpSpPr>
        <p:sp>
          <p:nvSpPr>
            <p:cNvPr id="272408" name="Text Box 12"/>
            <p:cNvSpPr txBox="1">
              <a:spLocks noChangeArrowheads="1"/>
            </p:cNvSpPr>
            <p:nvPr/>
          </p:nvSpPr>
          <p:spPr bwMode="auto">
            <a:xfrm>
              <a:off x="1800" y="1776"/>
              <a:ext cx="13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Planta madura</a:t>
              </a:r>
            </a:p>
          </p:txBody>
        </p:sp>
        <p:sp>
          <p:nvSpPr>
            <p:cNvPr id="272409" name="Line 13"/>
            <p:cNvSpPr>
              <a:spLocks noChangeShapeType="1"/>
            </p:cNvSpPr>
            <p:nvPr/>
          </p:nvSpPr>
          <p:spPr bwMode="auto">
            <a:xfrm>
              <a:off x="2496" y="1488"/>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 name="Group 14"/>
          <p:cNvGrpSpPr>
            <a:grpSpLocks/>
          </p:cNvGrpSpPr>
          <p:nvPr/>
        </p:nvGrpSpPr>
        <p:grpSpPr bwMode="auto">
          <a:xfrm>
            <a:off x="609600" y="3429000"/>
            <a:ext cx="4800600" cy="1066800"/>
            <a:chOff x="336" y="2160"/>
            <a:chExt cx="3024" cy="672"/>
          </a:xfrm>
        </p:grpSpPr>
        <p:sp>
          <p:nvSpPr>
            <p:cNvPr id="272405" name="Text Box 15"/>
            <p:cNvSpPr txBox="1">
              <a:spLocks noChangeArrowheads="1"/>
            </p:cNvSpPr>
            <p:nvPr/>
          </p:nvSpPr>
          <p:spPr bwMode="auto">
            <a:xfrm>
              <a:off x="1584" y="2544"/>
              <a:ext cx="17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Planta senescente</a:t>
              </a:r>
            </a:p>
          </p:txBody>
        </p:sp>
        <p:sp>
          <p:nvSpPr>
            <p:cNvPr id="272406" name="Text Box 16"/>
            <p:cNvSpPr txBox="1">
              <a:spLocks noChangeArrowheads="1"/>
            </p:cNvSpPr>
            <p:nvPr/>
          </p:nvSpPr>
          <p:spPr bwMode="auto">
            <a:xfrm>
              <a:off x="336" y="2160"/>
              <a:ext cx="19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Floración y Fructificación</a:t>
              </a:r>
            </a:p>
          </p:txBody>
        </p:sp>
        <p:sp>
          <p:nvSpPr>
            <p:cNvPr id="272407" name="Line 17"/>
            <p:cNvSpPr>
              <a:spLocks noChangeShapeType="1"/>
            </p:cNvSpPr>
            <p:nvPr/>
          </p:nvSpPr>
          <p:spPr bwMode="auto">
            <a:xfrm>
              <a:off x="2496" y="2208"/>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 name="Group 18"/>
          <p:cNvGrpSpPr>
            <a:grpSpLocks/>
          </p:cNvGrpSpPr>
          <p:nvPr/>
        </p:nvGrpSpPr>
        <p:grpSpPr bwMode="auto">
          <a:xfrm>
            <a:off x="5105400" y="3494088"/>
            <a:ext cx="4156075" cy="646112"/>
            <a:chOff x="3326" y="2201"/>
            <a:chExt cx="2313" cy="407"/>
          </a:xfrm>
        </p:grpSpPr>
        <p:sp>
          <p:nvSpPr>
            <p:cNvPr id="272403" name="Text Box 19"/>
            <p:cNvSpPr txBox="1">
              <a:spLocks noChangeArrowheads="1"/>
            </p:cNvSpPr>
            <p:nvPr/>
          </p:nvSpPr>
          <p:spPr bwMode="auto">
            <a:xfrm>
              <a:off x="3623" y="2201"/>
              <a:ext cx="201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1800" b="0" i="1" u="none" strike="noStrike" kern="1200" cap="none" spc="0" normalizeH="0" baseline="0" noProof="0">
                  <a:ln>
                    <a:noFill/>
                  </a:ln>
                  <a:solidFill>
                    <a:srgbClr val="00B0F0"/>
                  </a:solidFill>
                  <a:effectLst/>
                  <a:uLnTx/>
                  <a:uFillTx/>
                  <a:latin typeface="Tahoma" panose="020B0604030504040204" pitchFamily="34" charset="0"/>
                  <a:ea typeface="+mn-ea"/>
                  <a:cs typeface="Arial" panose="020B0604020202020204" pitchFamily="34" charset="0"/>
                </a:rPr>
                <a:t>Crecimiento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1800" b="0" i="1" u="none" strike="noStrike" kern="1200" cap="none" spc="0" normalizeH="0" baseline="0" noProof="0">
                  <a:ln>
                    <a:noFill/>
                  </a:ln>
                  <a:solidFill>
                    <a:srgbClr val="00B0F0"/>
                  </a:solidFill>
                  <a:effectLst/>
                  <a:uLnTx/>
                  <a:uFillTx/>
                  <a:latin typeface="Tahoma" panose="020B0604030504040204" pitchFamily="34" charset="0"/>
                  <a:ea typeface="+mn-ea"/>
                  <a:cs typeface="Arial" panose="020B0604020202020204" pitchFamily="34" charset="0"/>
                </a:rPr>
                <a:t> reproductivo</a:t>
              </a:r>
            </a:p>
          </p:txBody>
        </p:sp>
        <p:sp>
          <p:nvSpPr>
            <p:cNvPr id="272404" name="Line 20"/>
            <p:cNvSpPr>
              <a:spLocks noChangeShapeType="1"/>
            </p:cNvSpPr>
            <p:nvPr/>
          </p:nvSpPr>
          <p:spPr bwMode="auto">
            <a:xfrm>
              <a:off x="3326" y="2304"/>
              <a:ext cx="480" cy="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oup 21"/>
          <p:cNvGrpSpPr>
            <a:grpSpLocks/>
          </p:cNvGrpSpPr>
          <p:nvPr/>
        </p:nvGrpSpPr>
        <p:grpSpPr bwMode="auto">
          <a:xfrm>
            <a:off x="1524000" y="3998913"/>
            <a:ext cx="3276600" cy="1600200"/>
            <a:chOff x="576" y="2544"/>
            <a:chExt cx="2064" cy="1008"/>
          </a:xfrm>
        </p:grpSpPr>
        <p:sp>
          <p:nvSpPr>
            <p:cNvPr id="272399" name="Line 22"/>
            <p:cNvSpPr>
              <a:spLocks noChangeShapeType="1"/>
            </p:cNvSpPr>
            <p:nvPr/>
          </p:nvSpPr>
          <p:spPr bwMode="auto">
            <a:xfrm>
              <a:off x="912" y="2544"/>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2400" name="Text Box 23"/>
            <p:cNvSpPr txBox="1">
              <a:spLocks noChangeArrowheads="1"/>
            </p:cNvSpPr>
            <p:nvPr/>
          </p:nvSpPr>
          <p:spPr bwMode="auto">
            <a:xfrm>
              <a:off x="576" y="2870"/>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s-AR" altLang="es-MX" sz="20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Semilla</a:t>
              </a:r>
            </a:p>
          </p:txBody>
        </p:sp>
        <p:sp>
          <p:nvSpPr>
            <p:cNvPr id="272401" name="Line 24"/>
            <p:cNvSpPr>
              <a:spLocks noChangeShapeType="1"/>
            </p:cNvSpPr>
            <p:nvPr/>
          </p:nvSpPr>
          <p:spPr bwMode="auto">
            <a:xfrm>
              <a:off x="2160" y="2928"/>
              <a:ext cx="0" cy="24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2402" name="Text Box 25"/>
            <p:cNvSpPr txBox="1">
              <a:spLocks noChangeArrowheads="1"/>
            </p:cNvSpPr>
            <p:nvPr/>
          </p:nvSpPr>
          <p:spPr bwMode="auto">
            <a:xfrm>
              <a:off x="1632" y="3264"/>
              <a:ext cx="10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AR" altLang="es-MX" sz="2400" b="0" i="0" u="none" strike="noStrike" kern="1200" cap="none" spc="0" normalizeH="0" baseline="0" noProof="0">
                  <a:ln>
                    <a:noFill/>
                  </a:ln>
                  <a:solidFill>
                    <a:srgbClr val="FFFF00"/>
                  </a:solidFill>
                  <a:effectLst/>
                  <a:uLnTx/>
                  <a:uFillTx/>
                  <a:latin typeface="Tahoma" panose="020B0604030504040204" pitchFamily="34" charset="0"/>
                  <a:ea typeface="+mn-ea"/>
                  <a:cs typeface="Arial" panose="020B0604020202020204" pitchFamily="34" charset="0"/>
                </a:rPr>
                <a:t>Muerte</a:t>
              </a:r>
            </a:p>
          </p:txBody>
        </p:sp>
      </p:grpSp>
      <p:sp>
        <p:nvSpPr>
          <p:cNvPr id="8" name="7 CuadroTexto"/>
          <p:cNvSpPr txBox="1">
            <a:spLocks noChangeArrowheads="1"/>
          </p:cNvSpPr>
          <p:nvPr/>
        </p:nvSpPr>
        <p:spPr bwMode="auto">
          <a:xfrm>
            <a:off x="34925" y="3998913"/>
            <a:ext cx="202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n-US" sz="2000" b="0" i="1"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Embriogénesis</a:t>
            </a:r>
          </a:p>
        </p:txBody>
      </p:sp>
      <p:grpSp>
        <p:nvGrpSpPr>
          <p:cNvPr id="7" name="1 Grupo"/>
          <p:cNvGrpSpPr>
            <a:grpSpLocks/>
          </p:cNvGrpSpPr>
          <p:nvPr/>
        </p:nvGrpSpPr>
        <p:grpSpPr bwMode="auto">
          <a:xfrm>
            <a:off x="5213350" y="1600200"/>
            <a:ext cx="4135438" cy="1223963"/>
            <a:chOff x="5213164" y="1600679"/>
            <a:chExt cx="4136366" cy="1224221"/>
          </a:xfrm>
        </p:grpSpPr>
        <p:grpSp>
          <p:nvGrpSpPr>
            <p:cNvPr id="272395" name="Group 4"/>
            <p:cNvGrpSpPr>
              <a:grpSpLocks/>
            </p:cNvGrpSpPr>
            <p:nvPr/>
          </p:nvGrpSpPr>
          <p:grpSpPr bwMode="auto">
            <a:xfrm>
              <a:off x="5213164" y="1600679"/>
              <a:ext cx="4136366" cy="1114425"/>
              <a:chOff x="3072" y="1039"/>
              <a:chExt cx="2466" cy="702"/>
            </a:xfrm>
          </p:grpSpPr>
          <p:sp>
            <p:nvSpPr>
              <p:cNvPr id="272397" name="Text Box 5"/>
              <p:cNvSpPr txBox="1">
                <a:spLocks noChangeArrowheads="1"/>
              </p:cNvSpPr>
              <p:nvPr/>
            </p:nvSpPr>
            <p:spPr bwMode="auto">
              <a:xfrm>
                <a:off x="3522" y="1101"/>
                <a:ext cx="2016"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2000" b="0" i="1" u="none" strike="noStrike" kern="1200" cap="none" spc="0" normalizeH="0" baseline="0" noProof="0">
                    <a:ln>
                      <a:noFill/>
                    </a:ln>
                    <a:solidFill>
                      <a:srgbClr val="00CC99"/>
                    </a:solidFill>
                    <a:effectLst/>
                    <a:uLnTx/>
                    <a:uFillTx/>
                    <a:latin typeface="Tahoma" panose="020B0604030504040204" pitchFamily="34" charset="0"/>
                    <a:ea typeface="+mn-ea"/>
                    <a:cs typeface="Arial" panose="020B0604020202020204" pitchFamily="34" charset="0"/>
                  </a:rPr>
                  <a:t>Crecimiento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AR" altLang="es-MX" sz="2000" b="0" i="1" u="none" strike="noStrike" kern="1200" cap="none" spc="0" normalizeH="0" baseline="0" noProof="0">
                    <a:ln>
                      <a:noFill/>
                    </a:ln>
                    <a:solidFill>
                      <a:srgbClr val="00CC99"/>
                    </a:solidFill>
                    <a:effectLst/>
                    <a:uLnTx/>
                    <a:uFillTx/>
                    <a:latin typeface="Tahoma" panose="020B0604030504040204" pitchFamily="34" charset="0"/>
                    <a:ea typeface="+mn-ea"/>
                    <a:cs typeface="Arial" panose="020B0604020202020204" pitchFamily="34" charset="0"/>
                  </a:rPr>
                  <a:t>vegetativo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AR" altLang="es-MX" sz="2000" b="0" i="1"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72398" name="Line 6"/>
              <p:cNvSpPr>
                <a:spLocks noChangeShapeType="1"/>
              </p:cNvSpPr>
              <p:nvPr/>
            </p:nvSpPr>
            <p:spPr bwMode="auto">
              <a:xfrm>
                <a:off x="3072" y="1039"/>
                <a:ext cx="480" cy="0"/>
              </a:xfrm>
              <a:prstGeom prst="line">
                <a:avLst/>
              </a:prstGeom>
              <a:noFill/>
              <a:ln w="635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2723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645" y="2447075"/>
              <a:ext cx="9937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36924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ppt_h/2"/>
                                          </p:val>
                                        </p:tav>
                                        <p:tav tm="100000">
                                          <p:val>
                                            <p:strVal val="#ppt_y"/>
                                          </p:val>
                                        </p:tav>
                                      </p:tavLst>
                                    </p:anim>
                                    <p:anim calcmode="lin" valueType="num">
                                      <p:cBhvr>
                                        <p:cTn id="21" dur="500" fill="hold"/>
                                        <p:tgtEl>
                                          <p:spTgt spid="3"/>
                                        </p:tgtEl>
                                        <p:attrNameLst>
                                          <p:attrName>ppt_w</p:attrName>
                                        </p:attrNameLst>
                                      </p:cBhvr>
                                      <p:tavLst>
                                        <p:tav tm="0">
                                          <p:val>
                                            <p:strVal val="#ppt_w"/>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ppt_h/2"/>
                                          </p:val>
                                        </p:tav>
                                        <p:tav tm="100000">
                                          <p:val>
                                            <p:strVal val="#ppt_y"/>
                                          </p:val>
                                        </p:tav>
                                      </p:tavLst>
                                    </p:anim>
                                    <p:anim calcmode="lin" valueType="num">
                                      <p:cBhvr>
                                        <p:cTn id="37" dur="500" fill="hold"/>
                                        <p:tgtEl>
                                          <p:spTgt spid="6"/>
                                        </p:tgtEl>
                                        <p:attrNameLst>
                                          <p:attrName>ppt_w</p:attrName>
                                        </p:attrNameLst>
                                      </p:cBhvr>
                                      <p:tavLst>
                                        <p:tav tm="0">
                                          <p:val>
                                            <p:strVal val="#ppt_w"/>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8"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ppt_x</p:attrName>
                                        </p:attrNameLst>
                                      </p:cBhvr>
                                      <p:tavLst>
                                        <p:tav tm="0">
                                          <p:val>
                                            <p:strVal val="#ppt_x-#ppt_w/2"/>
                                          </p:val>
                                        </p:tav>
                                        <p:tav tm="100000">
                                          <p:val>
                                            <p:strVal val="#ppt_x"/>
                                          </p:val>
                                        </p:tav>
                                      </p:tavLst>
                                    </p:anim>
                                    <p:anim calcmode="lin" valueType="num">
                                      <p:cBhvr>
                                        <p:cTn id="49" dur="500" fill="hold"/>
                                        <p:tgtEl>
                                          <p:spTgt spid="5"/>
                                        </p:tgtEl>
                                        <p:attrNameLst>
                                          <p:attrName>ppt_y</p:attrName>
                                        </p:attrNameLst>
                                      </p:cBhvr>
                                      <p:tavLst>
                                        <p:tav tm="0">
                                          <p:val>
                                            <p:strVal val="#ppt_y"/>
                                          </p:val>
                                        </p:tav>
                                        <p:tav tm="100000">
                                          <p:val>
                                            <p:strVal val="#ppt_y"/>
                                          </p:val>
                                        </p:tav>
                                      </p:tavLst>
                                    </p:anim>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autoUpdateAnimBg="0"/>
      <p:bldP spid="63491" grpId="0" autoUpdateAnimBg="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Marcador de número de diapositiva"/>
          <p:cNvSpPr>
            <a:spLocks noGrp="1"/>
          </p:cNvSpPr>
          <p:nvPr>
            <p:ph type="sldNum" sz="quarter" idx="12"/>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0E36-B2FB-4962-BBD3-C9C088180E13}"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14" name="13 Rectángulo"/>
          <p:cNvSpPr/>
          <p:nvPr/>
        </p:nvSpPr>
        <p:spPr>
          <a:xfrm>
            <a:off x="-1" y="0"/>
            <a:ext cx="868680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black"/>
                </a:solidFill>
                <a:effectLst/>
                <a:uLnTx/>
                <a:uFillTx/>
                <a:latin typeface="Calibri"/>
                <a:ea typeface="+mn-ea"/>
                <a:cs typeface="+mn-cs"/>
              </a:rPr>
              <a:t>Regulación de la Floración</a:t>
            </a:r>
          </a:p>
        </p:txBody>
      </p:sp>
      <p:pic>
        <p:nvPicPr>
          <p:cNvPr id="3" name="Imagen 2"/>
          <p:cNvPicPr>
            <a:picLocks noChangeAspect="1"/>
          </p:cNvPicPr>
          <p:nvPr/>
        </p:nvPicPr>
        <p:blipFill>
          <a:blip r:embed="rId2"/>
          <a:stretch>
            <a:fillRect/>
          </a:stretch>
        </p:blipFill>
        <p:spPr>
          <a:xfrm>
            <a:off x="652461" y="908721"/>
            <a:ext cx="8048481" cy="5078332"/>
          </a:xfrm>
          <a:prstGeom prst="rect">
            <a:avLst/>
          </a:prstGeom>
        </p:spPr>
      </p:pic>
    </p:spTree>
    <p:extLst>
      <p:ext uri="{BB962C8B-B14F-4D97-AF65-F5344CB8AC3E}">
        <p14:creationId xmlns:p14="http://schemas.microsoft.com/office/powerpoint/2010/main" val="2071828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8 Rectángulo"/>
          <p:cNvSpPr/>
          <p:nvPr/>
        </p:nvSpPr>
        <p:spPr>
          <a:xfrm>
            <a:off x="-1" y="0"/>
            <a:ext cx="914400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0" i="0" u="none" strike="noStrike" kern="0" cap="none" spc="0" normalizeH="0" baseline="0" noProof="0" dirty="0">
                <a:ln>
                  <a:noFill/>
                </a:ln>
                <a:solidFill>
                  <a:prstClr val="black"/>
                </a:solidFill>
                <a:effectLst/>
                <a:uLnTx/>
                <a:uFillTx/>
                <a:latin typeface="Calibri"/>
                <a:ea typeface="+mn-ea"/>
                <a:cs typeface="+mn-cs"/>
              </a:rPr>
              <a:t>Regulación de la Floración</a:t>
            </a:r>
          </a:p>
        </p:txBody>
      </p:sp>
      <p:pic>
        <p:nvPicPr>
          <p:cNvPr id="4" name="Imagen 3"/>
          <p:cNvPicPr>
            <a:picLocks noChangeAspect="1"/>
          </p:cNvPicPr>
          <p:nvPr/>
        </p:nvPicPr>
        <p:blipFill>
          <a:blip r:embed="rId2"/>
          <a:stretch>
            <a:fillRect/>
          </a:stretch>
        </p:blipFill>
        <p:spPr>
          <a:xfrm>
            <a:off x="539552" y="619461"/>
            <a:ext cx="7920880" cy="5834722"/>
          </a:xfrm>
          <a:prstGeom prst="rect">
            <a:avLst/>
          </a:prstGeom>
        </p:spPr>
      </p:pic>
    </p:spTree>
    <p:extLst>
      <p:ext uri="{BB962C8B-B14F-4D97-AF65-F5344CB8AC3E}">
        <p14:creationId xmlns:p14="http://schemas.microsoft.com/office/powerpoint/2010/main" val="2484657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33464" y="13113"/>
            <a:ext cx="4680520" cy="461665"/>
          </a:xfrm>
          <a:prstGeom prst="rect">
            <a:avLst/>
          </a:prstGeom>
          <a:noFill/>
        </p:spPr>
        <p:txBody>
          <a:bodyPr wrap="square" rtlCol="0">
            <a:spAutoFit/>
          </a:bodyPr>
          <a:lstStyle/>
          <a:p>
            <a:pPr algn="ctr"/>
            <a:r>
              <a:rPr lang="es-MX" sz="2400" dirty="0">
                <a:solidFill>
                  <a:srgbClr val="FF0000"/>
                </a:solidFill>
              </a:rPr>
              <a:t>Desarrollo  reproductivo</a:t>
            </a:r>
          </a:p>
        </p:txBody>
      </p:sp>
      <p:grpSp>
        <p:nvGrpSpPr>
          <p:cNvPr id="6" name="5 Grupo"/>
          <p:cNvGrpSpPr/>
          <p:nvPr/>
        </p:nvGrpSpPr>
        <p:grpSpPr>
          <a:xfrm>
            <a:off x="-258991" y="767761"/>
            <a:ext cx="9489844" cy="5436624"/>
            <a:chOff x="-111884" y="583095"/>
            <a:chExt cx="9489844" cy="5436624"/>
          </a:xfrm>
        </p:grpSpPr>
        <p:grpSp>
          <p:nvGrpSpPr>
            <p:cNvPr id="2" name="1 Grupo"/>
            <p:cNvGrpSpPr/>
            <p:nvPr/>
          </p:nvGrpSpPr>
          <p:grpSpPr>
            <a:xfrm>
              <a:off x="107504" y="583095"/>
              <a:ext cx="8141976" cy="685223"/>
              <a:chOff x="534480" y="476672"/>
              <a:chExt cx="8141976" cy="685223"/>
            </a:xfrm>
          </p:grpSpPr>
          <p:sp>
            <p:nvSpPr>
              <p:cNvPr id="5" name="4 CuadroTexto"/>
              <p:cNvSpPr txBox="1"/>
              <p:nvPr/>
            </p:nvSpPr>
            <p:spPr>
              <a:xfrm>
                <a:off x="534480" y="476672"/>
                <a:ext cx="2232248" cy="369332"/>
              </a:xfrm>
              <a:prstGeom prst="rect">
                <a:avLst/>
              </a:prstGeom>
              <a:noFill/>
            </p:spPr>
            <p:txBody>
              <a:bodyPr wrap="square" rtlCol="0">
                <a:spAutoFit/>
              </a:bodyPr>
              <a:lstStyle/>
              <a:p>
                <a:pPr algn="ctr"/>
                <a:r>
                  <a:rPr lang="es-MX" dirty="0" err="1"/>
                  <a:t>Meristema</a:t>
                </a:r>
                <a:r>
                  <a:rPr lang="es-MX" dirty="0"/>
                  <a:t> Apical </a:t>
                </a:r>
              </a:p>
            </p:txBody>
          </p:sp>
          <p:sp>
            <p:nvSpPr>
              <p:cNvPr id="8" name="7 CuadroTexto"/>
              <p:cNvSpPr txBox="1"/>
              <p:nvPr/>
            </p:nvSpPr>
            <p:spPr>
              <a:xfrm>
                <a:off x="2884680" y="490520"/>
                <a:ext cx="3466120" cy="646331"/>
              </a:xfrm>
              <a:prstGeom prst="rect">
                <a:avLst/>
              </a:prstGeom>
              <a:noFill/>
            </p:spPr>
            <p:txBody>
              <a:bodyPr wrap="square" rtlCol="0">
                <a:spAutoFit/>
              </a:bodyPr>
              <a:lstStyle/>
              <a:p>
                <a:pPr algn="ctr"/>
                <a:r>
                  <a:rPr lang="es-MX" dirty="0" err="1"/>
                  <a:t>Meristema</a:t>
                </a:r>
                <a:r>
                  <a:rPr lang="es-MX" dirty="0"/>
                  <a:t> de Inflorescencia</a:t>
                </a:r>
              </a:p>
              <a:p>
                <a:pPr algn="ctr"/>
                <a:r>
                  <a:rPr lang="es-MX" dirty="0"/>
                  <a:t>(Indeterminado) </a:t>
                </a:r>
              </a:p>
            </p:txBody>
          </p:sp>
          <p:sp>
            <p:nvSpPr>
              <p:cNvPr id="9" name="8 CuadroTexto"/>
              <p:cNvSpPr txBox="1"/>
              <p:nvPr/>
            </p:nvSpPr>
            <p:spPr>
              <a:xfrm>
                <a:off x="6732240" y="515564"/>
                <a:ext cx="1944216" cy="646331"/>
              </a:xfrm>
              <a:prstGeom prst="rect">
                <a:avLst/>
              </a:prstGeom>
              <a:noFill/>
            </p:spPr>
            <p:txBody>
              <a:bodyPr wrap="square" rtlCol="0">
                <a:spAutoFit/>
              </a:bodyPr>
              <a:lstStyle/>
              <a:p>
                <a:pPr algn="ctr"/>
                <a:r>
                  <a:rPr lang="es-MX" dirty="0" err="1"/>
                  <a:t>Meristema</a:t>
                </a:r>
                <a:r>
                  <a:rPr lang="es-MX" dirty="0"/>
                  <a:t> Floral</a:t>
                </a:r>
              </a:p>
              <a:p>
                <a:pPr algn="ctr"/>
                <a:r>
                  <a:rPr lang="es-MX" dirty="0"/>
                  <a:t>(determinado)  </a:t>
                </a: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1871" y="552817"/>
                <a:ext cx="50561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509" y="585931"/>
                <a:ext cx="506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2 Grupo"/>
            <p:cNvGrpSpPr/>
            <p:nvPr/>
          </p:nvGrpSpPr>
          <p:grpSpPr>
            <a:xfrm>
              <a:off x="-111884" y="1516436"/>
              <a:ext cx="9489844" cy="4503283"/>
              <a:chOff x="-111884" y="1516436"/>
              <a:chExt cx="9489844" cy="4503283"/>
            </a:xfrm>
          </p:grpSpPr>
          <p:pic>
            <p:nvPicPr>
              <p:cNvPr id="10" name="Picture 4" descr="Untitled-2 copy.jpg"/>
              <p:cNvPicPr>
                <a:picLocks noChangeAspect="1"/>
              </p:cNvPicPr>
              <p:nvPr/>
            </p:nvPicPr>
            <p:blipFill>
              <a:blip r:embed="rId5"/>
              <a:srcRect/>
              <a:stretch>
                <a:fillRect/>
              </a:stretch>
            </p:blipFill>
            <p:spPr bwMode="auto">
              <a:xfrm>
                <a:off x="-111884" y="1896158"/>
                <a:ext cx="5241372" cy="3743837"/>
              </a:xfrm>
              <a:prstGeom prst="rect">
                <a:avLst/>
              </a:prstGeom>
              <a:noFill/>
              <a:ln w="9525">
                <a:noFill/>
                <a:miter lim="800000"/>
                <a:headEnd/>
                <a:tailEnd/>
              </a:ln>
            </p:spPr>
          </p:pic>
          <p:grpSp>
            <p:nvGrpSpPr>
              <p:cNvPr id="25" name="24 Grupo"/>
              <p:cNvGrpSpPr/>
              <p:nvPr/>
            </p:nvGrpSpPr>
            <p:grpSpPr>
              <a:xfrm>
                <a:off x="5129488" y="1516436"/>
                <a:ext cx="4248472" cy="4503283"/>
                <a:chOff x="-111125" y="123825"/>
                <a:chExt cx="9255126" cy="6838950"/>
              </a:xfrm>
            </p:grpSpPr>
            <p:pic>
              <p:nvPicPr>
                <p:cNvPr id="26" name="Content Placeholder 3" descr="9.jpg"/>
                <p:cNvPicPr>
                  <a:picLocks noChangeAspect="1"/>
                </p:cNvPicPr>
                <p:nvPr/>
              </p:nvPicPr>
              <p:blipFill>
                <a:blip r:embed="rId6"/>
                <a:srcRect/>
                <a:stretch>
                  <a:fillRect/>
                </a:stretch>
              </p:blipFill>
              <p:spPr>
                <a:xfrm>
                  <a:off x="-111125" y="123825"/>
                  <a:ext cx="9255126" cy="6838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26 Grupo"/>
                <p:cNvGrpSpPr/>
                <p:nvPr/>
              </p:nvGrpSpPr>
              <p:grpSpPr>
                <a:xfrm>
                  <a:off x="2283395" y="1181100"/>
                  <a:ext cx="4267200" cy="4724400"/>
                  <a:chOff x="2286000" y="1143000"/>
                  <a:chExt cx="4267200" cy="4724400"/>
                </a:xfrm>
              </p:grpSpPr>
              <p:sp>
                <p:nvSpPr>
                  <p:cNvPr id="28" name="TextBox 4"/>
                  <p:cNvSpPr txBox="1">
                    <a:spLocks noChangeArrowheads="1"/>
                  </p:cNvSpPr>
                  <p:nvPr/>
                </p:nvSpPr>
                <p:spPr bwMode="auto">
                  <a:xfrm rot="19282381">
                    <a:off x="2539203" y="1579627"/>
                    <a:ext cx="1728294" cy="59272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00"/>
                        </a:solidFill>
                        <a:effectLst/>
                        <a:uLnTx/>
                        <a:uFillTx/>
                      </a:rPr>
                      <a:t>Sepalos</a:t>
                    </a:r>
                    <a:endParaRPr kumimoji="0" lang="en-US" sz="2400" b="1" i="0" u="none" strike="noStrike" kern="0" cap="none" spc="0" normalizeH="0" baseline="0" noProof="0" dirty="0">
                      <a:ln>
                        <a:noFill/>
                      </a:ln>
                      <a:solidFill>
                        <a:srgbClr val="FFFF00"/>
                      </a:solidFill>
                      <a:effectLst/>
                      <a:uLnTx/>
                      <a:uFillTx/>
                    </a:endParaRPr>
                  </a:p>
                </p:txBody>
              </p:sp>
              <p:sp>
                <p:nvSpPr>
                  <p:cNvPr id="29" name="Oval 6"/>
                  <p:cNvSpPr/>
                  <p:nvPr/>
                </p:nvSpPr>
                <p:spPr>
                  <a:xfrm>
                    <a:off x="2286000" y="1143000"/>
                    <a:ext cx="4267200" cy="4724400"/>
                  </a:xfrm>
                  <a:prstGeom prst="ellipse">
                    <a:avLst/>
                  </a:prstGeom>
                  <a:noFill/>
                  <a:ln w="25400" cap="flat" cmpd="sng" algn="ctr">
                    <a:solidFill>
                      <a:srgbClr val="606B55"/>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latin typeface="Calibri"/>
                      <a:ea typeface="+mn-ea"/>
                      <a:cs typeface="+mn-cs"/>
                    </a:endParaRPr>
                  </a:p>
                </p:txBody>
              </p:sp>
              <p:sp>
                <p:nvSpPr>
                  <p:cNvPr id="30" name="Oval 7"/>
                  <p:cNvSpPr/>
                  <p:nvPr/>
                </p:nvSpPr>
                <p:spPr>
                  <a:xfrm>
                    <a:off x="2895600" y="1905000"/>
                    <a:ext cx="3048000" cy="3276600"/>
                  </a:xfrm>
                  <a:prstGeom prst="ellipse">
                    <a:avLst/>
                  </a:prstGeom>
                  <a:no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Oval 8"/>
                  <p:cNvSpPr/>
                  <p:nvPr/>
                </p:nvSpPr>
                <p:spPr>
                  <a:xfrm>
                    <a:off x="3352800" y="2438400"/>
                    <a:ext cx="2057400" cy="2209800"/>
                  </a:xfrm>
                  <a:prstGeom prst="ellipse">
                    <a:avLst/>
                  </a:prstGeom>
                  <a:no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Oval 9"/>
                  <p:cNvSpPr/>
                  <p:nvPr/>
                </p:nvSpPr>
                <p:spPr>
                  <a:xfrm>
                    <a:off x="3886200" y="3048000"/>
                    <a:ext cx="990600" cy="990600"/>
                  </a:xfrm>
                  <a:prstGeom prst="ellipse">
                    <a:avLst/>
                  </a:prstGeom>
                  <a:no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TextBox 10"/>
                  <p:cNvSpPr txBox="1">
                    <a:spLocks noChangeArrowheads="1"/>
                  </p:cNvSpPr>
                  <p:nvPr/>
                </p:nvSpPr>
                <p:spPr bwMode="auto">
                  <a:xfrm rot="19305696">
                    <a:off x="3217498" y="2171069"/>
                    <a:ext cx="1117165" cy="461665"/>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00"/>
                        </a:solidFill>
                        <a:effectLst/>
                        <a:uLnTx/>
                        <a:uFillTx/>
                      </a:rPr>
                      <a:t>Petalos</a:t>
                    </a:r>
                    <a:endParaRPr kumimoji="0" lang="en-US" sz="2400" b="1" i="0" u="none" strike="noStrike" kern="0" cap="none" spc="0" normalizeH="0" baseline="0" noProof="0" dirty="0">
                      <a:ln>
                        <a:noFill/>
                      </a:ln>
                      <a:solidFill>
                        <a:srgbClr val="FFFF00"/>
                      </a:solidFill>
                      <a:effectLst/>
                      <a:uLnTx/>
                      <a:uFillTx/>
                    </a:endParaRPr>
                  </a:p>
                </p:txBody>
              </p:sp>
              <p:sp>
                <p:nvSpPr>
                  <p:cNvPr id="34" name="TextBox 11"/>
                  <p:cNvSpPr txBox="1">
                    <a:spLocks noChangeArrowheads="1"/>
                  </p:cNvSpPr>
                  <p:nvPr/>
                </p:nvSpPr>
                <p:spPr bwMode="auto">
                  <a:xfrm rot="19305696">
                    <a:off x="3169279" y="2726680"/>
                    <a:ext cx="1511632" cy="461665"/>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00"/>
                        </a:solidFill>
                        <a:effectLst/>
                        <a:uLnTx/>
                        <a:uFillTx/>
                      </a:rPr>
                      <a:t>Estambres</a:t>
                    </a:r>
                    <a:endParaRPr kumimoji="0" lang="en-US" sz="2400" b="1" i="0" u="none" strike="noStrike" kern="0" cap="none" spc="0" normalizeH="0" baseline="0" noProof="0" dirty="0">
                      <a:ln>
                        <a:noFill/>
                      </a:ln>
                      <a:solidFill>
                        <a:srgbClr val="FFFF00"/>
                      </a:solidFill>
                      <a:effectLst/>
                      <a:uLnTx/>
                      <a:uFillTx/>
                    </a:endParaRPr>
                  </a:p>
                </p:txBody>
              </p:sp>
              <p:sp>
                <p:nvSpPr>
                  <p:cNvPr id="35" name="TextBox 12"/>
                  <p:cNvSpPr txBox="1">
                    <a:spLocks noChangeArrowheads="1"/>
                  </p:cNvSpPr>
                  <p:nvPr/>
                </p:nvSpPr>
                <p:spPr bwMode="auto">
                  <a:xfrm rot="19305696">
                    <a:off x="3658329" y="3260080"/>
                    <a:ext cx="1293944" cy="461665"/>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FFF00"/>
                        </a:solidFill>
                        <a:effectLst/>
                        <a:uLnTx/>
                        <a:uFillTx/>
                      </a:rPr>
                      <a:t>Carpelos</a:t>
                    </a:r>
                    <a:endParaRPr kumimoji="0" lang="en-US" sz="2400" b="1" i="0" u="none" strike="noStrike" kern="0" cap="none" spc="0" normalizeH="0" baseline="0" noProof="0" dirty="0">
                      <a:ln>
                        <a:noFill/>
                      </a:ln>
                      <a:solidFill>
                        <a:srgbClr val="FFFF00"/>
                      </a:solidFill>
                      <a:effectLst/>
                      <a:uLnTx/>
                      <a:uFillTx/>
                    </a:endParaRPr>
                  </a:p>
                </p:txBody>
              </p:sp>
            </p:grpSp>
          </p:grpSp>
        </p:grpSp>
      </p:grpSp>
    </p:spTree>
    <p:extLst>
      <p:ext uri="{BB962C8B-B14F-4D97-AF65-F5344CB8AC3E}">
        <p14:creationId xmlns:p14="http://schemas.microsoft.com/office/powerpoint/2010/main" val="23807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5904" y="3488021"/>
            <a:ext cx="8462744" cy="923330"/>
          </a:xfrm>
          <a:prstGeom prst="rect">
            <a:avLst/>
          </a:prstGeom>
          <a:noFill/>
        </p:spPr>
        <p:txBody>
          <a:bodyPr wrap="square" rtlCol="0">
            <a:spAutoFit/>
          </a:bodyPr>
          <a:lstStyle/>
          <a:p>
            <a:pPr algn="just"/>
            <a:r>
              <a:rPr lang="es-AR" b="1" dirty="0"/>
              <a:t>2- Genes de identidad de órgano floral</a:t>
            </a:r>
            <a:r>
              <a:rPr lang="en-US" dirty="0"/>
              <a:t>: </a:t>
            </a:r>
            <a:r>
              <a:rPr lang="en-US" dirty="0" err="1"/>
              <a:t>Factores</a:t>
            </a:r>
            <a:r>
              <a:rPr lang="en-US" dirty="0"/>
              <a:t> de </a:t>
            </a:r>
            <a:r>
              <a:rPr lang="en-US" dirty="0" err="1"/>
              <a:t>transcripción</a:t>
            </a:r>
            <a:r>
              <a:rPr lang="en-US" dirty="0"/>
              <a:t> </a:t>
            </a:r>
            <a:r>
              <a:rPr lang="en-US" dirty="0" err="1"/>
              <a:t>homeóticos</a:t>
            </a:r>
            <a:r>
              <a:rPr lang="en-US" dirty="0"/>
              <a:t>  que </a:t>
            </a:r>
            <a:r>
              <a:rPr lang="en-US" dirty="0" err="1"/>
              <a:t>controlan</a:t>
            </a:r>
            <a:r>
              <a:rPr lang="en-US" dirty="0"/>
              <a:t> la </a:t>
            </a:r>
            <a:r>
              <a:rPr lang="en-US" dirty="0" err="1"/>
              <a:t>expresión</a:t>
            </a:r>
            <a:r>
              <a:rPr lang="en-US" dirty="0"/>
              <a:t> de </a:t>
            </a:r>
            <a:r>
              <a:rPr lang="en-US" dirty="0" err="1"/>
              <a:t>otros</a:t>
            </a:r>
            <a:r>
              <a:rPr lang="en-US" dirty="0"/>
              <a:t> genes </a:t>
            </a:r>
            <a:r>
              <a:rPr lang="en-US" dirty="0" err="1"/>
              <a:t>cuyos</a:t>
            </a:r>
            <a:r>
              <a:rPr lang="en-US" dirty="0"/>
              <a:t> </a:t>
            </a:r>
            <a:r>
              <a:rPr lang="en-US" dirty="0" err="1"/>
              <a:t>productos</a:t>
            </a:r>
            <a:r>
              <a:rPr lang="en-US" dirty="0"/>
              <a:t> </a:t>
            </a:r>
            <a:r>
              <a:rPr lang="en-US" dirty="0" err="1"/>
              <a:t>están</a:t>
            </a:r>
            <a:r>
              <a:rPr lang="en-US" dirty="0"/>
              <a:t> </a:t>
            </a:r>
            <a:r>
              <a:rPr lang="en-US" dirty="0" err="1"/>
              <a:t>involucrados</a:t>
            </a:r>
            <a:r>
              <a:rPr lang="en-US" dirty="0"/>
              <a:t> en la </a:t>
            </a:r>
            <a:r>
              <a:rPr lang="en-US" dirty="0" err="1"/>
              <a:t>formación</a:t>
            </a:r>
            <a:r>
              <a:rPr lang="en-US" dirty="0"/>
              <a:t> y/o en la </a:t>
            </a:r>
            <a:r>
              <a:rPr lang="en-US" dirty="0" err="1"/>
              <a:t>función</a:t>
            </a:r>
            <a:r>
              <a:rPr lang="en-US" dirty="0"/>
              <a:t> de los </a:t>
            </a:r>
            <a:r>
              <a:rPr lang="en-US" dirty="0" err="1"/>
              <a:t>órganos</a:t>
            </a:r>
            <a:r>
              <a:rPr lang="en-US" dirty="0"/>
              <a:t> </a:t>
            </a:r>
            <a:r>
              <a:rPr lang="en-US" dirty="0" err="1"/>
              <a:t>florales</a:t>
            </a:r>
            <a:r>
              <a:rPr lang="en-US" dirty="0"/>
              <a:t>. </a:t>
            </a:r>
          </a:p>
        </p:txBody>
      </p:sp>
      <p:sp>
        <p:nvSpPr>
          <p:cNvPr id="4" name="3 CuadroTexto"/>
          <p:cNvSpPr txBox="1"/>
          <p:nvPr/>
        </p:nvSpPr>
        <p:spPr>
          <a:xfrm>
            <a:off x="175904" y="4976301"/>
            <a:ext cx="8352928" cy="646331"/>
          </a:xfrm>
          <a:prstGeom prst="rect">
            <a:avLst/>
          </a:prstGeom>
          <a:noFill/>
        </p:spPr>
        <p:txBody>
          <a:bodyPr wrap="square" rtlCol="0">
            <a:spAutoFit/>
          </a:bodyPr>
          <a:lstStyle/>
          <a:p>
            <a:pPr algn="just"/>
            <a:r>
              <a:rPr lang="es-AR" b="1" dirty="0"/>
              <a:t>3- Genes catastrales</a:t>
            </a:r>
            <a:r>
              <a:rPr lang="en-US" dirty="0"/>
              <a:t>: </a:t>
            </a:r>
            <a:r>
              <a:rPr lang="en-US" dirty="0" err="1"/>
              <a:t>Actúan</a:t>
            </a:r>
            <a:r>
              <a:rPr lang="en-US" dirty="0"/>
              <a:t> </a:t>
            </a:r>
            <a:r>
              <a:rPr lang="en-US" dirty="0" err="1"/>
              <a:t>como</a:t>
            </a:r>
            <a:r>
              <a:rPr lang="en-US" dirty="0"/>
              <a:t> </a:t>
            </a:r>
            <a:r>
              <a:rPr lang="en-US" dirty="0" err="1"/>
              <a:t>reguladores</a:t>
            </a:r>
            <a:r>
              <a:rPr lang="en-US" dirty="0"/>
              <a:t> </a:t>
            </a:r>
            <a:r>
              <a:rPr lang="en-US" dirty="0" err="1"/>
              <a:t>espaciales</a:t>
            </a:r>
            <a:r>
              <a:rPr lang="en-US" dirty="0"/>
              <a:t> de los </a:t>
            </a:r>
            <a:r>
              <a:rPr lang="en-US" b="1" i="1" dirty="0"/>
              <a:t>Genes de </a:t>
            </a:r>
            <a:r>
              <a:rPr lang="en-US" b="1" i="1" dirty="0" err="1"/>
              <a:t>identidad</a:t>
            </a:r>
            <a:r>
              <a:rPr lang="en-US" b="1" i="1" dirty="0"/>
              <a:t> floral</a:t>
            </a:r>
            <a:r>
              <a:rPr lang="en-US" dirty="0"/>
              <a:t> </a:t>
            </a:r>
            <a:r>
              <a:rPr lang="en-US" dirty="0" err="1"/>
              <a:t>mediante</a:t>
            </a:r>
            <a:r>
              <a:rPr lang="en-US" dirty="0"/>
              <a:t> el </a:t>
            </a:r>
            <a:r>
              <a:rPr lang="en-US" dirty="0" err="1"/>
              <a:t>establecimiento</a:t>
            </a:r>
            <a:r>
              <a:rPr lang="en-US" dirty="0"/>
              <a:t> de </a:t>
            </a:r>
            <a:r>
              <a:rPr lang="en-US" dirty="0" err="1"/>
              <a:t>límites</a:t>
            </a:r>
            <a:r>
              <a:rPr lang="en-US" dirty="0"/>
              <a:t> para </a:t>
            </a:r>
            <a:r>
              <a:rPr lang="en-US" dirty="0" err="1"/>
              <a:t>su</a:t>
            </a:r>
            <a:r>
              <a:rPr lang="en-US" dirty="0"/>
              <a:t> </a:t>
            </a:r>
            <a:r>
              <a:rPr lang="en-US" dirty="0" err="1"/>
              <a:t>expresión</a:t>
            </a:r>
            <a:r>
              <a:rPr lang="en-US" dirty="0"/>
              <a:t>.</a:t>
            </a:r>
            <a:endParaRPr lang="en-US" b="1" i="1" dirty="0"/>
          </a:p>
        </p:txBody>
      </p:sp>
      <p:sp>
        <p:nvSpPr>
          <p:cNvPr id="5" name="4 CuadroTexto"/>
          <p:cNvSpPr txBox="1"/>
          <p:nvPr/>
        </p:nvSpPr>
        <p:spPr>
          <a:xfrm>
            <a:off x="175904" y="2204864"/>
            <a:ext cx="8572560" cy="923330"/>
          </a:xfrm>
          <a:prstGeom prst="rect">
            <a:avLst/>
          </a:prstGeom>
          <a:noFill/>
        </p:spPr>
        <p:txBody>
          <a:bodyPr wrap="square" rtlCol="0">
            <a:spAutoFit/>
          </a:bodyPr>
          <a:lstStyle/>
          <a:p>
            <a:pPr algn="just"/>
            <a:r>
              <a:rPr lang="es-AR" b="1" dirty="0"/>
              <a:t>1- Genes de identidad de </a:t>
            </a:r>
            <a:r>
              <a:rPr lang="es-AR" b="1" dirty="0" err="1"/>
              <a:t>meristema</a:t>
            </a:r>
            <a:r>
              <a:rPr lang="es-AR" b="1" dirty="0"/>
              <a:t> floral</a:t>
            </a:r>
            <a:r>
              <a:rPr lang="en-US" dirty="0"/>
              <a:t>: </a:t>
            </a:r>
            <a:r>
              <a:rPr lang="en-US" dirty="0" err="1"/>
              <a:t>Codifican</a:t>
            </a:r>
            <a:r>
              <a:rPr lang="en-US" dirty="0"/>
              <a:t> </a:t>
            </a:r>
            <a:r>
              <a:rPr lang="en-US" dirty="0" err="1"/>
              <a:t>factores</a:t>
            </a:r>
            <a:r>
              <a:rPr lang="en-US" dirty="0"/>
              <a:t> de </a:t>
            </a:r>
            <a:r>
              <a:rPr lang="en-US" dirty="0" err="1"/>
              <a:t>transcripcion</a:t>
            </a:r>
            <a:r>
              <a:rPr lang="en-US" dirty="0"/>
              <a:t> </a:t>
            </a:r>
            <a:r>
              <a:rPr lang="en-US" dirty="0" err="1"/>
              <a:t>necesarios</a:t>
            </a:r>
            <a:r>
              <a:rPr lang="en-US" dirty="0"/>
              <a:t> (</a:t>
            </a:r>
            <a:r>
              <a:rPr lang="en-US" dirty="0" err="1"/>
              <a:t>reguladores</a:t>
            </a:r>
            <a:r>
              <a:rPr lang="en-US" dirty="0"/>
              <a:t> </a:t>
            </a:r>
            <a:r>
              <a:rPr lang="en-US" dirty="0" err="1"/>
              <a:t>positivos</a:t>
            </a:r>
            <a:r>
              <a:rPr lang="en-US" dirty="0"/>
              <a:t>)  para la </a:t>
            </a:r>
            <a:r>
              <a:rPr lang="en-US" dirty="0" err="1"/>
              <a:t>inducción</a:t>
            </a:r>
            <a:r>
              <a:rPr lang="en-US" dirty="0"/>
              <a:t> </a:t>
            </a:r>
            <a:r>
              <a:rPr lang="en-US" dirty="0" err="1"/>
              <a:t>inicial</a:t>
            </a:r>
            <a:r>
              <a:rPr lang="en-US" dirty="0"/>
              <a:t> de los </a:t>
            </a:r>
            <a:r>
              <a:rPr lang="en-US" b="1" i="1" dirty="0"/>
              <a:t>Genes de </a:t>
            </a:r>
            <a:r>
              <a:rPr lang="en-US" b="1" i="1" dirty="0" err="1"/>
              <a:t>identidad</a:t>
            </a:r>
            <a:r>
              <a:rPr lang="en-US" b="1" i="1" dirty="0"/>
              <a:t> floral</a:t>
            </a:r>
            <a:r>
              <a:rPr lang="en-US" dirty="0"/>
              <a:t>   en los </a:t>
            </a:r>
            <a:r>
              <a:rPr lang="en-US" dirty="0" err="1"/>
              <a:t>meristemas</a:t>
            </a:r>
            <a:r>
              <a:rPr lang="en-US" dirty="0"/>
              <a:t> </a:t>
            </a:r>
            <a:r>
              <a:rPr lang="en-US" dirty="0" err="1"/>
              <a:t>florales</a:t>
            </a:r>
            <a:r>
              <a:rPr lang="en-US" dirty="0"/>
              <a:t> en </a:t>
            </a:r>
            <a:r>
              <a:rPr lang="en-US" dirty="0" err="1"/>
              <a:t>desarrollo</a:t>
            </a:r>
            <a:r>
              <a:rPr lang="en-US" dirty="0"/>
              <a:t>. </a:t>
            </a:r>
            <a:endParaRPr lang="en-US" b="1" i="1" dirty="0"/>
          </a:p>
        </p:txBody>
      </p:sp>
      <p:sp>
        <p:nvSpPr>
          <p:cNvPr id="7" name="6 Rectángulo"/>
          <p:cNvSpPr/>
          <p:nvPr/>
        </p:nvSpPr>
        <p:spPr>
          <a:xfrm>
            <a:off x="0" y="0"/>
            <a:ext cx="9144000" cy="523220"/>
          </a:xfrm>
          <a:prstGeom prst="rect">
            <a:avLst/>
          </a:prstGeom>
          <a:solidFill>
            <a:schemeClr val="accent6"/>
          </a:solidFill>
        </p:spPr>
        <p:txBody>
          <a:bodyPr wrap="square" rtlCol="0">
            <a:spAutoFit/>
          </a:bodyPr>
          <a:lstStyle/>
          <a:p>
            <a:pPr algn="ctr"/>
            <a:r>
              <a:rPr lang="es-MX" sz="2800" b="1" dirty="0"/>
              <a:t>Desarrollo floral: </a:t>
            </a:r>
            <a:r>
              <a:rPr lang="es-AR" sz="2800" b="1" dirty="0"/>
              <a:t>Regulación génica</a:t>
            </a:r>
          </a:p>
        </p:txBody>
      </p:sp>
      <p:sp>
        <p:nvSpPr>
          <p:cNvPr id="6" name="5 Rectángulo"/>
          <p:cNvSpPr/>
          <p:nvPr/>
        </p:nvSpPr>
        <p:spPr>
          <a:xfrm>
            <a:off x="1187624" y="1232241"/>
            <a:ext cx="7090984" cy="461665"/>
          </a:xfrm>
          <a:prstGeom prst="rect">
            <a:avLst/>
          </a:prstGeom>
        </p:spPr>
        <p:txBody>
          <a:bodyPr wrap="square">
            <a:spAutoFit/>
          </a:bodyPr>
          <a:lstStyle/>
          <a:p>
            <a:pPr lvl="0"/>
            <a:r>
              <a:rPr lang="es-AR" sz="2400" dirty="0">
                <a:solidFill>
                  <a:prstClr val="black"/>
                </a:solidFill>
              </a:rPr>
              <a:t>Genes regulan el desarrollo floral </a:t>
            </a:r>
            <a:endParaRPr lang="en-US" sz="2400" dirty="0">
              <a:solidFill>
                <a:prstClr val="black"/>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2366396" y="5046178"/>
            <a:ext cx="5651500" cy="1751013"/>
          </a:xfrm>
          <a:prstGeom prst="rect">
            <a:avLst/>
          </a:prstGeom>
          <a:noFill/>
          <a:ln w="9525">
            <a:noFill/>
            <a:round/>
            <a:headEnd/>
            <a:tailEnd/>
          </a:ln>
          <a:effectLst/>
        </p:spPr>
      </p:pic>
      <p:sp>
        <p:nvSpPr>
          <p:cNvPr id="3" name="Rectangle 2"/>
          <p:cNvSpPr>
            <a:spLocks noChangeArrowheads="1"/>
          </p:cNvSpPr>
          <p:nvPr/>
        </p:nvSpPr>
        <p:spPr bwMode="auto">
          <a:xfrm>
            <a:off x="7978" y="569888"/>
            <a:ext cx="9144000" cy="1202928"/>
          </a:xfrm>
          <a:prstGeom prst="rect">
            <a:avLst/>
          </a:prstGeom>
          <a:noFill/>
          <a:ln w="9525">
            <a:noFill/>
            <a:round/>
            <a:headEnd/>
            <a:tailEnd/>
          </a:ln>
          <a:effec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err="1">
                <a:latin typeface="Arial" pitchFamily="34" charset="0"/>
                <a:cs typeface="Arial" pitchFamily="34" charset="0"/>
              </a:rPr>
              <a:t>Codifican</a:t>
            </a:r>
            <a:r>
              <a:rPr lang="en-US" dirty="0">
                <a:latin typeface="Arial" pitchFamily="34" charset="0"/>
                <a:cs typeface="Arial" pitchFamily="34" charset="0"/>
              </a:rPr>
              <a:t> </a:t>
            </a:r>
            <a:r>
              <a:rPr lang="en-US" dirty="0" err="1">
                <a:latin typeface="Arial" pitchFamily="34" charset="0"/>
                <a:cs typeface="Arial" pitchFamily="34" charset="0"/>
              </a:rPr>
              <a:t>Factores</a:t>
            </a:r>
            <a:r>
              <a:rPr lang="en-US" dirty="0">
                <a:latin typeface="Arial" pitchFamily="34" charset="0"/>
                <a:cs typeface="Arial" pitchFamily="34" charset="0"/>
              </a:rPr>
              <a:t> de </a:t>
            </a:r>
            <a:r>
              <a:rPr lang="en-US" dirty="0" err="1">
                <a:latin typeface="Arial" pitchFamily="34" charset="0"/>
                <a:cs typeface="Arial" pitchFamily="34" charset="0"/>
              </a:rPr>
              <a:t>Transcripción</a:t>
            </a:r>
            <a:r>
              <a:rPr lang="en-US" dirty="0">
                <a:latin typeface="Arial" pitchFamily="34" charset="0"/>
                <a:cs typeface="Arial" pitchFamily="34" charset="0"/>
              </a:rPr>
              <a:t> que </a:t>
            </a:r>
            <a:r>
              <a:rPr lang="en-US" dirty="0" err="1">
                <a:latin typeface="Arial" pitchFamily="34" charset="0"/>
                <a:cs typeface="Arial" pitchFamily="34" charset="0"/>
              </a:rPr>
              <a:t>determinan</a:t>
            </a:r>
            <a:r>
              <a:rPr lang="en-US" dirty="0">
                <a:latin typeface="Arial" pitchFamily="34" charset="0"/>
                <a:cs typeface="Arial" pitchFamily="34" charset="0"/>
              </a:rPr>
              <a:t> la </a:t>
            </a:r>
            <a:r>
              <a:rPr lang="en-US" dirty="0" err="1">
                <a:latin typeface="Arial" pitchFamily="34" charset="0"/>
                <a:cs typeface="Arial" pitchFamily="34" charset="0"/>
              </a:rPr>
              <a:t>identidad</a:t>
            </a:r>
            <a:r>
              <a:rPr lang="en-US" dirty="0">
                <a:latin typeface="Arial" pitchFamily="34" charset="0"/>
                <a:cs typeface="Arial" pitchFamily="34" charset="0"/>
              </a:rPr>
              <a:t> del </a:t>
            </a:r>
            <a:r>
              <a:rPr lang="en-US" dirty="0" err="1">
                <a:latin typeface="Arial" pitchFamily="34" charset="0"/>
                <a:cs typeface="Arial" pitchFamily="34" charset="0"/>
              </a:rPr>
              <a:t>meristema</a:t>
            </a:r>
            <a:r>
              <a:rPr lang="en-US" dirty="0">
                <a:latin typeface="Arial" pitchFamily="34" charset="0"/>
                <a:cs typeface="Arial" pitchFamily="34" charset="0"/>
              </a:rPr>
              <a:t> floral.</a:t>
            </a:r>
            <a:r>
              <a:rPr lang="es-MX" dirty="0">
                <a:latin typeface="Arial" pitchFamily="34" charset="0"/>
                <a:cs typeface="Arial" pitchFamily="34" charset="0"/>
              </a:rPr>
              <a:t> </a:t>
            </a:r>
            <a:r>
              <a:rPr lang="en-US" dirty="0">
                <a:latin typeface="Arial" pitchFamily="34" charset="0"/>
                <a:cs typeface="Arial" pitchFamily="34"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i="1" dirty="0">
                <a:latin typeface="Arial" pitchFamily="34" charset="0"/>
                <a:cs typeface="Arial" pitchFamily="34" charset="0"/>
              </a:rPr>
              <a:t>LEAFY, APETALA1, CAL,  SUPPRESOR OF CONSTANTS 1 (SOC1), </a:t>
            </a:r>
            <a:r>
              <a:rPr lang="en-US" b="1" dirty="0">
                <a:latin typeface="Arial" pitchFamily="34" charset="0"/>
                <a:cs typeface="Arial" pitchFamily="34" charset="0"/>
              </a:rPr>
              <a:t>,</a:t>
            </a:r>
            <a:r>
              <a:rPr lang="en-US" b="1" i="1" dirty="0">
                <a:latin typeface="Arial" pitchFamily="34" charset="0"/>
                <a:cs typeface="Arial" pitchFamily="34" charset="0"/>
              </a:rPr>
              <a:t>TERMINAL FLOWER</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Arial" pitchFamily="34" charset="0"/>
                <a:cs typeface="Arial" pitchFamily="34" charset="0"/>
              </a:rPr>
              <a:t>Son </a:t>
            </a:r>
            <a:r>
              <a:rPr lang="en-US" dirty="0" err="1">
                <a:latin typeface="Arial" pitchFamily="34" charset="0"/>
                <a:cs typeface="Arial" pitchFamily="34" charset="0"/>
              </a:rPr>
              <a:t>reguladores</a:t>
            </a:r>
            <a:r>
              <a:rPr lang="en-US" dirty="0">
                <a:latin typeface="Arial" pitchFamily="34" charset="0"/>
                <a:cs typeface="Arial" pitchFamily="34" charset="0"/>
              </a:rPr>
              <a:t> </a:t>
            </a:r>
            <a:r>
              <a:rPr lang="en-US" dirty="0" err="1">
                <a:latin typeface="Arial" pitchFamily="34" charset="0"/>
                <a:cs typeface="Arial" pitchFamily="34" charset="0"/>
              </a:rPr>
              <a:t>positivos</a:t>
            </a:r>
            <a:r>
              <a:rPr lang="en-US" dirty="0">
                <a:latin typeface="Arial" pitchFamily="34" charset="0"/>
                <a:cs typeface="Arial" pitchFamily="34" charset="0"/>
              </a:rPr>
              <a:t> de </a:t>
            </a:r>
            <a:r>
              <a:rPr lang="en-US" dirty="0" err="1">
                <a:latin typeface="Arial" pitchFamily="34" charset="0"/>
                <a:cs typeface="Arial" pitchFamily="34" charset="0"/>
              </a:rPr>
              <a:t>los</a:t>
            </a:r>
            <a:r>
              <a:rPr lang="en-US" dirty="0">
                <a:latin typeface="Arial" pitchFamily="34" charset="0"/>
                <a:cs typeface="Arial" pitchFamily="34" charset="0"/>
              </a:rPr>
              <a:t> genes de </a:t>
            </a:r>
            <a:r>
              <a:rPr lang="en-US" dirty="0" err="1">
                <a:latin typeface="Arial" pitchFamily="34" charset="0"/>
                <a:cs typeface="Arial" pitchFamily="34" charset="0"/>
              </a:rPr>
              <a:t>identidad</a:t>
            </a:r>
            <a:r>
              <a:rPr lang="en-US" dirty="0">
                <a:latin typeface="Arial" pitchFamily="34" charset="0"/>
                <a:cs typeface="Arial" pitchFamily="34" charset="0"/>
              </a:rPr>
              <a:t> floral</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MX" dirty="0"/>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latin typeface="Arial" pitchFamily="34" charset="0"/>
              <a:cs typeface="Arial" pitchFamily="34" charset="0"/>
            </a:endParaRPr>
          </a:p>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solidFill>
                <a:srgbClr val="FFFFFF"/>
              </a:solidFill>
              <a:latin typeface="Arial" pitchFamily="34" charset="0"/>
              <a:cs typeface="Arial" pitchFamily="34" charset="0"/>
            </a:endParaRPr>
          </a:p>
        </p:txBody>
      </p:sp>
      <p:sp>
        <p:nvSpPr>
          <p:cNvPr id="6" name="5 CuadroTexto"/>
          <p:cNvSpPr txBox="1"/>
          <p:nvPr/>
        </p:nvSpPr>
        <p:spPr>
          <a:xfrm>
            <a:off x="0" y="3329"/>
            <a:ext cx="5941260" cy="523220"/>
          </a:xfrm>
          <a:prstGeom prst="rect">
            <a:avLst/>
          </a:prstGeom>
          <a:solidFill>
            <a:schemeClr val="accent6"/>
          </a:solidFill>
        </p:spPr>
        <p:txBody>
          <a:bodyPr wrap="square" rtlCol="0">
            <a:spAutoFit/>
          </a:bodyPr>
          <a:lstStyle/>
          <a:p>
            <a:r>
              <a:rPr lang="es-AR" sz="2800" b="1" dirty="0"/>
              <a:t>1- Genes de identidad de meristemas</a:t>
            </a:r>
            <a:endParaRPr lang="en-US" sz="2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35" y="2262187"/>
            <a:ext cx="5056911" cy="278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6"/>
          <p:cNvGrpSpPr>
            <a:grpSpLocks/>
          </p:cNvGrpSpPr>
          <p:nvPr/>
        </p:nvGrpSpPr>
        <p:grpSpPr bwMode="auto">
          <a:xfrm>
            <a:off x="5941260" y="2573172"/>
            <a:ext cx="2643206" cy="2071702"/>
            <a:chOff x="3856" y="2493"/>
            <a:chExt cx="1775" cy="1538"/>
          </a:xfrm>
        </p:grpSpPr>
        <p:sp>
          <p:nvSpPr>
            <p:cNvPr id="11" name="Rectangle 7"/>
            <p:cNvSpPr>
              <a:spLocks noChangeArrowheads="1"/>
            </p:cNvSpPr>
            <p:nvPr/>
          </p:nvSpPr>
          <p:spPr bwMode="auto">
            <a:xfrm>
              <a:off x="3856" y="2493"/>
              <a:ext cx="1776" cy="1539"/>
            </a:xfrm>
            <a:prstGeom prst="rect">
              <a:avLst/>
            </a:prstGeom>
            <a:solidFill>
              <a:srgbClr val="808000"/>
            </a:solidFill>
            <a:ln w="9525">
              <a:noFill/>
              <a:round/>
              <a:headEnd/>
              <a:tailEnd/>
            </a:ln>
            <a:effectLst/>
          </p:spPr>
          <p:txBody>
            <a:bodyPr wrap="none" anchor="ctr"/>
            <a:lstStyle/>
            <a:p>
              <a:endParaRPr lang="en-US"/>
            </a:p>
          </p:txBody>
        </p:sp>
        <p:sp>
          <p:nvSpPr>
            <p:cNvPr id="12" name="Rectangle 8"/>
            <p:cNvSpPr>
              <a:spLocks noChangeArrowheads="1"/>
            </p:cNvSpPr>
            <p:nvPr/>
          </p:nvSpPr>
          <p:spPr bwMode="auto">
            <a:xfrm>
              <a:off x="3856" y="2493"/>
              <a:ext cx="1776" cy="1539"/>
            </a:xfrm>
            <a:prstGeom prst="rect">
              <a:avLst/>
            </a:prstGeom>
            <a:solidFill>
              <a:srgbClr val="808000"/>
            </a:solidFill>
            <a:ln w="9525">
              <a:noFill/>
              <a:round/>
              <a:headEnd/>
              <a:tailEnd/>
            </a:ln>
            <a:effec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FFFFFF"/>
                  </a:solidFill>
                  <a:latin typeface="Arial" pitchFamily="34" charset="0"/>
                  <a:cs typeface="Arial" pitchFamily="34" charset="0"/>
                </a:rPr>
                <a:t>Meristem Identity mutants</a:t>
              </a:r>
              <a:br>
                <a:rPr lang="en-US" sz="1600" b="1" dirty="0">
                  <a:solidFill>
                    <a:srgbClr val="FFFFFF"/>
                  </a:solidFill>
                  <a:latin typeface="Arial" pitchFamily="34" charset="0"/>
                  <a:cs typeface="Arial" pitchFamily="34" charset="0"/>
                </a:rPr>
              </a:br>
              <a:br>
                <a:rPr lang="en-US" sz="1600" b="1" dirty="0">
                  <a:solidFill>
                    <a:srgbClr val="FFFFFF"/>
                  </a:solidFill>
                  <a:latin typeface="Arial" pitchFamily="34" charset="0"/>
                  <a:cs typeface="Arial" pitchFamily="34" charset="0"/>
                </a:rPr>
              </a:br>
              <a:r>
                <a:rPr lang="en-US" sz="1600" dirty="0">
                  <a:solidFill>
                    <a:srgbClr val="FFFFFF"/>
                  </a:solidFill>
                  <a:latin typeface="Arial" pitchFamily="34" charset="0"/>
                  <a:cs typeface="Arial" pitchFamily="34" charset="0"/>
                </a:rPr>
                <a:t>A.</a:t>
              </a:r>
              <a:r>
                <a:rPr lang="en-US" sz="1600" i="1" dirty="0">
                  <a:solidFill>
                    <a:srgbClr val="FFFFFF"/>
                  </a:solidFill>
                  <a:latin typeface="Arial" pitchFamily="34" charset="0"/>
                  <a:cs typeface="Arial" pitchFamily="34" charset="0"/>
                </a:rPr>
                <a:t> </a:t>
              </a:r>
              <a:r>
                <a:rPr lang="en-US" sz="1600" i="1" dirty="0" err="1">
                  <a:solidFill>
                    <a:srgbClr val="FFFFFF"/>
                  </a:solidFill>
                  <a:latin typeface="Arial" pitchFamily="34" charset="0"/>
                  <a:cs typeface="Arial" pitchFamily="34" charset="0"/>
                </a:rPr>
                <a:t>lfy</a:t>
              </a:r>
              <a:r>
                <a:rPr lang="en-US" sz="1600" dirty="0">
                  <a:solidFill>
                    <a:srgbClr val="FFFFFF"/>
                  </a:solidFill>
                  <a:latin typeface="Arial" pitchFamily="34" charset="0"/>
                  <a:cs typeface="Arial" pitchFamily="34" charset="0"/>
                </a:rPr>
                <a:t> flower</a:t>
              </a:r>
              <a:br>
                <a:rPr lang="en-US" sz="1600" dirty="0">
                  <a:solidFill>
                    <a:srgbClr val="FFFFFF"/>
                  </a:solidFill>
                  <a:latin typeface="Arial" pitchFamily="34" charset="0"/>
                  <a:cs typeface="Arial" pitchFamily="34" charset="0"/>
                </a:rPr>
              </a:br>
              <a:r>
                <a:rPr lang="en-US" sz="1600" dirty="0">
                  <a:solidFill>
                    <a:srgbClr val="FFFFFF"/>
                  </a:solidFill>
                  <a:latin typeface="Arial" pitchFamily="34" charset="0"/>
                  <a:cs typeface="Arial" pitchFamily="34" charset="0"/>
                </a:rPr>
                <a:t>B. </a:t>
              </a:r>
              <a:r>
                <a:rPr lang="en-US" sz="1600" i="1" dirty="0" err="1">
                  <a:solidFill>
                    <a:srgbClr val="FFFFFF"/>
                  </a:solidFill>
                  <a:latin typeface="Arial" pitchFamily="34" charset="0"/>
                  <a:cs typeface="Arial" pitchFamily="34" charset="0"/>
                </a:rPr>
                <a:t>lfy</a:t>
              </a:r>
              <a:r>
                <a:rPr lang="en-US" sz="1600" dirty="0">
                  <a:solidFill>
                    <a:srgbClr val="FFFFFF"/>
                  </a:solidFill>
                  <a:latin typeface="Arial" pitchFamily="34" charset="0"/>
                  <a:cs typeface="Arial" pitchFamily="34" charset="0"/>
                </a:rPr>
                <a:t> inflorescence</a:t>
              </a:r>
              <a:br>
                <a:rPr lang="en-US" sz="1600" dirty="0">
                  <a:solidFill>
                    <a:srgbClr val="FFFFFF"/>
                  </a:solidFill>
                  <a:latin typeface="Arial" pitchFamily="34" charset="0"/>
                  <a:cs typeface="Arial" pitchFamily="34" charset="0"/>
                </a:rPr>
              </a:br>
              <a:r>
                <a:rPr lang="en-US" sz="1600" dirty="0">
                  <a:solidFill>
                    <a:srgbClr val="FFFFFF"/>
                  </a:solidFill>
                  <a:latin typeface="Arial" pitchFamily="34" charset="0"/>
                  <a:cs typeface="Arial" pitchFamily="34" charset="0"/>
                </a:rPr>
                <a:t>C. </a:t>
              </a:r>
              <a:r>
                <a:rPr lang="en-US" sz="1600" i="1" dirty="0">
                  <a:solidFill>
                    <a:srgbClr val="FFFFFF"/>
                  </a:solidFill>
                  <a:latin typeface="Arial" pitchFamily="34" charset="0"/>
                  <a:cs typeface="Arial" pitchFamily="34" charset="0"/>
                </a:rPr>
                <a:t>ap1</a:t>
              </a:r>
              <a:r>
                <a:rPr lang="en-US" sz="1600" dirty="0">
                  <a:solidFill>
                    <a:srgbClr val="FFFFFF"/>
                  </a:solidFill>
                  <a:latin typeface="Arial" pitchFamily="34" charset="0"/>
                  <a:cs typeface="Arial" pitchFamily="34" charset="0"/>
                </a:rPr>
                <a:t> flower</a:t>
              </a:r>
              <a:br>
                <a:rPr lang="en-US" sz="1600" dirty="0">
                  <a:solidFill>
                    <a:srgbClr val="FFFFFF"/>
                  </a:solidFill>
                  <a:latin typeface="Arial" pitchFamily="34" charset="0"/>
                  <a:cs typeface="Arial" pitchFamily="34" charset="0"/>
                </a:rPr>
              </a:br>
              <a:r>
                <a:rPr lang="en-US" sz="1600" dirty="0">
                  <a:solidFill>
                    <a:srgbClr val="FFFFFF"/>
                  </a:solidFill>
                  <a:latin typeface="Arial" pitchFamily="34" charset="0"/>
                  <a:cs typeface="Arial" pitchFamily="34" charset="0"/>
                </a:rPr>
                <a:t>D. </a:t>
              </a:r>
              <a:r>
                <a:rPr lang="en-US" sz="1600" i="1" dirty="0" err="1">
                  <a:solidFill>
                    <a:srgbClr val="FFFFFF"/>
                  </a:solidFill>
                  <a:latin typeface="Arial" pitchFamily="34" charset="0"/>
                  <a:cs typeface="Arial" pitchFamily="34" charset="0"/>
                </a:rPr>
                <a:t>lfy</a:t>
              </a:r>
              <a:r>
                <a:rPr lang="en-US" sz="1600" i="1" dirty="0">
                  <a:solidFill>
                    <a:srgbClr val="FFFFFF"/>
                  </a:solidFill>
                  <a:latin typeface="Arial" pitchFamily="34" charset="0"/>
                  <a:cs typeface="Arial" pitchFamily="34" charset="0"/>
                </a:rPr>
                <a:t> ap1</a:t>
              </a:r>
              <a:r>
                <a:rPr lang="en-US" sz="1600" dirty="0">
                  <a:solidFill>
                    <a:srgbClr val="FFFFFF"/>
                  </a:solidFill>
                  <a:latin typeface="Arial" pitchFamily="34" charset="0"/>
                  <a:cs typeface="Arial" pitchFamily="34" charset="0"/>
                </a:rPr>
                <a:t> inflorescence</a:t>
              </a:r>
              <a:br>
                <a:rPr lang="en-US" sz="1600" dirty="0">
                  <a:solidFill>
                    <a:srgbClr val="FFFFFF"/>
                  </a:solidFill>
                  <a:latin typeface="Arial" pitchFamily="34" charset="0"/>
                  <a:cs typeface="Arial" pitchFamily="34" charset="0"/>
                </a:rPr>
              </a:br>
              <a:r>
                <a:rPr lang="en-US" sz="1600" dirty="0">
                  <a:solidFill>
                    <a:srgbClr val="FFFFFF"/>
                  </a:solidFill>
                  <a:latin typeface="Arial" pitchFamily="34" charset="0"/>
                  <a:cs typeface="Arial" pitchFamily="34" charset="0"/>
                </a:rPr>
                <a:t>E. </a:t>
              </a:r>
              <a:r>
                <a:rPr lang="en-US" sz="1600" i="1" dirty="0" err="1">
                  <a:solidFill>
                    <a:srgbClr val="FFFFFF"/>
                  </a:solidFill>
                  <a:latin typeface="Arial" pitchFamily="34" charset="0"/>
                  <a:cs typeface="Arial" pitchFamily="34" charset="0"/>
                </a:rPr>
                <a:t>tfl</a:t>
              </a:r>
              <a:r>
                <a:rPr lang="en-US" sz="1600" dirty="0">
                  <a:solidFill>
                    <a:srgbClr val="FFFFFF"/>
                  </a:solidFill>
                  <a:latin typeface="Arial" pitchFamily="34" charset="0"/>
                  <a:cs typeface="Arial" pitchFamily="34" charset="0"/>
                </a:rPr>
                <a:t> flower &amp; whole plant</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978" y="569888"/>
            <a:ext cx="3123862" cy="1202928"/>
          </a:xfrm>
          <a:prstGeom prst="rect">
            <a:avLst/>
          </a:prstGeom>
          <a:noFill/>
          <a:ln w="9525">
            <a:noFill/>
            <a:round/>
            <a:headEnd/>
            <a:tailEnd/>
          </a:ln>
          <a:effectLst/>
        </p:spPr>
        <p:txBody>
          <a:bodyPr lIns="90000" tIns="46800" rIns="90000" bIns="468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err="1">
                <a:latin typeface="Arial" pitchFamily="34" charset="0"/>
                <a:cs typeface="Arial" pitchFamily="34" charset="0"/>
              </a:rPr>
              <a:t>Codifican</a:t>
            </a:r>
            <a:r>
              <a:rPr lang="en-US" dirty="0">
                <a:latin typeface="Arial" pitchFamily="34" charset="0"/>
                <a:cs typeface="Arial" pitchFamily="34" charset="0"/>
              </a:rPr>
              <a:t> </a:t>
            </a:r>
            <a:r>
              <a:rPr lang="en-US" dirty="0" err="1">
                <a:latin typeface="Arial" pitchFamily="34" charset="0"/>
                <a:cs typeface="Arial" pitchFamily="34" charset="0"/>
              </a:rPr>
              <a:t>Factores</a:t>
            </a:r>
            <a:r>
              <a:rPr lang="en-US" dirty="0">
                <a:latin typeface="Arial" pitchFamily="34" charset="0"/>
                <a:cs typeface="Arial" pitchFamily="34" charset="0"/>
              </a:rPr>
              <a:t> de </a:t>
            </a:r>
            <a:r>
              <a:rPr lang="en-US" dirty="0" err="1">
                <a:latin typeface="Arial" pitchFamily="34" charset="0"/>
                <a:cs typeface="Arial" pitchFamily="34" charset="0"/>
              </a:rPr>
              <a:t>Transcripción</a:t>
            </a:r>
            <a:r>
              <a:rPr lang="en-US" dirty="0">
                <a:latin typeface="Arial" pitchFamily="34" charset="0"/>
                <a:cs typeface="Arial" pitchFamily="34" charset="0"/>
              </a:rPr>
              <a:t> que </a:t>
            </a:r>
            <a:r>
              <a:rPr lang="en-US" dirty="0" err="1">
                <a:latin typeface="Arial" pitchFamily="34" charset="0"/>
                <a:cs typeface="Arial" pitchFamily="34" charset="0"/>
              </a:rPr>
              <a:t>determinan</a:t>
            </a:r>
            <a:r>
              <a:rPr lang="en-US" dirty="0">
                <a:latin typeface="Arial" pitchFamily="34" charset="0"/>
                <a:cs typeface="Arial" pitchFamily="34" charset="0"/>
              </a:rPr>
              <a:t> la </a:t>
            </a:r>
            <a:r>
              <a:rPr lang="en-US" dirty="0" err="1">
                <a:latin typeface="Arial" pitchFamily="34" charset="0"/>
                <a:cs typeface="Arial" pitchFamily="34" charset="0"/>
              </a:rPr>
              <a:t>identidad</a:t>
            </a:r>
            <a:r>
              <a:rPr lang="en-US" dirty="0">
                <a:latin typeface="Arial" pitchFamily="34" charset="0"/>
                <a:cs typeface="Arial" pitchFamily="34" charset="0"/>
              </a:rPr>
              <a:t> del </a:t>
            </a:r>
            <a:r>
              <a:rPr lang="en-US" dirty="0" err="1">
                <a:latin typeface="Arial" pitchFamily="34" charset="0"/>
                <a:cs typeface="Arial" pitchFamily="34" charset="0"/>
              </a:rPr>
              <a:t>meristema</a:t>
            </a:r>
            <a:r>
              <a:rPr lang="en-US" dirty="0">
                <a:latin typeface="Arial" pitchFamily="34" charset="0"/>
                <a:cs typeface="Arial" pitchFamily="34" charset="0"/>
              </a:rPr>
              <a:t> floral.</a:t>
            </a:r>
            <a:r>
              <a:rPr lang="es-MX" dirty="0">
                <a:latin typeface="Arial" pitchFamily="34" charset="0"/>
                <a:cs typeface="Arial" pitchFamily="34" charset="0"/>
              </a:rPr>
              <a:t> </a:t>
            </a:r>
            <a:r>
              <a:rPr lang="en-US" dirty="0">
                <a:latin typeface="Arial" pitchFamily="34" charset="0"/>
                <a:cs typeface="Arial" pitchFamily="34"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i="1" dirty="0">
                <a:latin typeface="Arial" pitchFamily="34" charset="0"/>
                <a:cs typeface="Arial" pitchFamily="34" charset="0"/>
              </a:rPr>
              <a:t>LEAFY, APETALA1, CAL,  SUPPRESOR OF CONSTANTS 1 (SOC1), </a:t>
            </a:r>
            <a:r>
              <a:rPr lang="en-US" b="1" dirty="0">
                <a:latin typeface="Arial" pitchFamily="34" charset="0"/>
                <a:cs typeface="Arial" pitchFamily="34" charset="0"/>
              </a:rPr>
              <a:t>,</a:t>
            </a:r>
            <a:r>
              <a:rPr lang="en-US" b="1" i="1" dirty="0">
                <a:latin typeface="Arial" pitchFamily="34" charset="0"/>
                <a:cs typeface="Arial" pitchFamily="34" charset="0"/>
              </a:rPr>
              <a:t>TERMINAL FLOWER</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latin typeface="Arial" pitchFamily="34" charset="0"/>
                <a:cs typeface="Arial" pitchFamily="34" charset="0"/>
              </a:rPr>
              <a:t>Son </a:t>
            </a:r>
            <a:r>
              <a:rPr lang="en-US" dirty="0" err="1">
                <a:latin typeface="Arial" pitchFamily="34" charset="0"/>
                <a:cs typeface="Arial" pitchFamily="34" charset="0"/>
              </a:rPr>
              <a:t>reguladores</a:t>
            </a:r>
            <a:r>
              <a:rPr lang="en-US" dirty="0">
                <a:latin typeface="Arial" pitchFamily="34" charset="0"/>
                <a:cs typeface="Arial" pitchFamily="34" charset="0"/>
              </a:rPr>
              <a:t> </a:t>
            </a:r>
            <a:r>
              <a:rPr lang="en-US" dirty="0" err="1">
                <a:latin typeface="Arial" pitchFamily="34" charset="0"/>
                <a:cs typeface="Arial" pitchFamily="34" charset="0"/>
              </a:rPr>
              <a:t>positivos</a:t>
            </a:r>
            <a:r>
              <a:rPr lang="en-US" dirty="0">
                <a:latin typeface="Arial" pitchFamily="34" charset="0"/>
                <a:cs typeface="Arial" pitchFamily="34" charset="0"/>
              </a:rPr>
              <a:t> de </a:t>
            </a:r>
            <a:r>
              <a:rPr lang="en-US" dirty="0" err="1">
                <a:latin typeface="Arial" pitchFamily="34" charset="0"/>
                <a:cs typeface="Arial" pitchFamily="34" charset="0"/>
              </a:rPr>
              <a:t>los</a:t>
            </a:r>
            <a:r>
              <a:rPr lang="en-US" dirty="0">
                <a:latin typeface="Arial" pitchFamily="34" charset="0"/>
                <a:cs typeface="Arial" pitchFamily="34" charset="0"/>
              </a:rPr>
              <a:t> genes de </a:t>
            </a:r>
            <a:r>
              <a:rPr lang="en-US" dirty="0" err="1">
                <a:latin typeface="Arial" pitchFamily="34" charset="0"/>
                <a:cs typeface="Arial" pitchFamily="34" charset="0"/>
              </a:rPr>
              <a:t>identidad</a:t>
            </a:r>
            <a:r>
              <a:rPr lang="en-US" dirty="0">
                <a:latin typeface="Arial" pitchFamily="34" charset="0"/>
                <a:cs typeface="Arial" pitchFamily="34" charset="0"/>
              </a:rPr>
              <a:t> floral</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i="1" dirty="0">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s-MX" dirty="0"/>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latin typeface="Arial" pitchFamily="34" charset="0"/>
              <a:cs typeface="Arial" pitchFamily="34" charset="0"/>
            </a:endParaRPr>
          </a:p>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solidFill>
                <a:srgbClr val="FFFFFF"/>
              </a:solidFill>
              <a:latin typeface="Arial" pitchFamily="34" charset="0"/>
              <a:cs typeface="Arial" pitchFamily="34" charset="0"/>
            </a:endParaRPr>
          </a:p>
        </p:txBody>
      </p:sp>
      <p:sp>
        <p:nvSpPr>
          <p:cNvPr id="6" name="5 CuadroTexto"/>
          <p:cNvSpPr txBox="1"/>
          <p:nvPr/>
        </p:nvSpPr>
        <p:spPr>
          <a:xfrm>
            <a:off x="0" y="3329"/>
            <a:ext cx="5941260" cy="523220"/>
          </a:xfrm>
          <a:prstGeom prst="rect">
            <a:avLst/>
          </a:prstGeom>
          <a:solidFill>
            <a:schemeClr val="accent6"/>
          </a:solidFill>
        </p:spPr>
        <p:txBody>
          <a:bodyPr wrap="square" rtlCol="0">
            <a:spAutoFit/>
          </a:bodyPr>
          <a:lstStyle/>
          <a:p>
            <a:r>
              <a:rPr lang="es-AR" sz="2800" b="1" dirty="0"/>
              <a:t>1- Genes de identidad de meristemas</a:t>
            </a:r>
            <a:endParaRPr lang="en-US" sz="2800" dirty="0"/>
          </a:p>
        </p:txBody>
      </p:sp>
      <p:pic>
        <p:nvPicPr>
          <p:cNvPr id="4" name="Imagen 3"/>
          <p:cNvPicPr>
            <a:picLocks noChangeAspect="1"/>
          </p:cNvPicPr>
          <p:nvPr/>
        </p:nvPicPr>
        <p:blipFill>
          <a:blip r:embed="rId2"/>
          <a:stretch>
            <a:fillRect/>
          </a:stretch>
        </p:blipFill>
        <p:spPr>
          <a:xfrm>
            <a:off x="3419872" y="836712"/>
            <a:ext cx="5316173" cy="5760640"/>
          </a:xfrm>
          <a:prstGeom prst="rect">
            <a:avLst/>
          </a:prstGeom>
        </p:spPr>
      </p:pic>
    </p:spTree>
    <p:extLst>
      <p:ext uri="{BB962C8B-B14F-4D97-AF65-F5344CB8AC3E}">
        <p14:creationId xmlns:p14="http://schemas.microsoft.com/office/powerpoint/2010/main" val="1945843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3329"/>
            <a:ext cx="5941260" cy="523220"/>
          </a:xfrm>
          <a:prstGeom prst="rect">
            <a:avLst/>
          </a:prstGeom>
          <a:solidFill>
            <a:schemeClr val="accent6"/>
          </a:solidFill>
        </p:spPr>
        <p:txBody>
          <a:bodyPr wrap="square" rtlCol="0">
            <a:spAutoFit/>
          </a:bodyPr>
          <a:lstStyle/>
          <a:p>
            <a:r>
              <a:rPr lang="es-AR" sz="2800" b="1" dirty="0"/>
              <a:t>1- Genes de identidad de meristemas</a:t>
            </a:r>
            <a:endParaRPr lang="en-US" sz="2800" dirty="0"/>
          </a:p>
        </p:txBody>
      </p:sp>
      <p:pic>
        <p:nvPicPr>
          <p:cNvPr id="4" name="Imagen 3"/>
          <p:cNvPicPr>
            <a:picLocks noChangeAspect="1"/>
          </p:cNvPicPr>
          <p:nvPr/>
        </p:nvPicPr>
        <p:blipFill>
          <a:blip r:embed="rId2"/>
          <a:stretch>
            <a:fillRect/>
          </a:stretch>
        </p:blipFill>
        <p:spPr>
          <a:xfrm>
            <a:off x="15010" y="1412776"/>
            <a:ext cx="8843012" cy="3528392"/>
          </a:xfrm>
          <a:prstGeom prst="rect">
            <a:avLst/>
          </a:prstGeom>
        </p:spPr>
      </p:pic>
    </p:spTree>
    <p:extLst>
      <p:ext uri="{BB962C8B-B14F-4D97-AF65-F5344CB8AC3E}">
        <p14:creationId xmlns:p14="http://schemas.microsoft.com/office/powerpoint/2010/main" val="87274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CuadroTexto"/>
          <p:cNvSpPr txBox="1"/>
          <p:nvPr/>
        </p:nvSpPr>
        <p:spPr>
          <a:xfrm>
            <a:off x="0" y="3329"/>
            <a:ext cx="5941260" cy="523220"/>
          </a:xfrm>
          <a:prstGeom prst="rect">
            <a:avLst/>
          </a:prstGeom>
          <a:solidFill>
            <a:schemeClr val="accent6"/>
          </a:solidFill>
        </p:spPr>
        <p:txBody>
          <a:bodyPr wrap="square" rtlCol="0">
            <a:spAutoFit/>
          </a:bodyPr>
          <a:lstStyle/>
          <a:p>
            <a:r>
              <a:rPr lang="es-AR" sz="2800" b="1" dirty="0"/>
              <a:t>1- Genes de identidad de meristemas</a:t>
            </a:r>
            <a:endParaRPr lang="en-US" sz="2800" dirty="0"/>
          </a:p>
        </p:txBody>
      </p:sp>
      <p:grpSp>
        <p:nvGrpSpPr>
          <p:cNvPr id="14" name="13 Grupo"/>
          <p:cNvGrpSpPr/>
          <p:nvPr/>
        </p:nvGrpSpPr>
        <p:grpSpPr>
          <a:xfrm>
            <a:off x="755576" y="836712"/>
            <a:ext cx="6591076" cy="2554545"/>
            <a:chOff x="755576" y="836712"/>
            <a:chExt cx="6591076" cy="2554545"/>
          </a:xfrm>
        </p:grpSpPr>
        <p:sp>
          <p:nvSpPr>
            <p:cNvPr id="2" name="1 Rectángulo"/>
            <p:cNvSpPr/>
            <p:nvPr/>
          </p:nvSpPr>
          <p:spPr>
            <a:xfrm>
              <a:off x="755576" y="836712"/>
              <a:ext cx="6591076" cy="2554545"/>
            </a:xfrm>
            <a:prstGeom prst="rect">
              <a:avLst/>
            </a:prstGeom>
          </p:spPr>
          <p:txBody>
            <a:bodyPr wrap="square">
              <a:spAutoFit/>
            </a:bodyPr>
            <a:lstStyle/>
            <a:p>
              <a:pPr algn="ctr"/>
              <a:r>
                <a:rPr lang="en-US" sz="2000" b="1" dirty="0">
                  <a:solidFill>
                    <a:prstClr val="black"/>
                  </a:solidFill>
                  <a:latin typeface="Arial" pitchFamily="34" charset="0"/>
                  <a:cs typeface="Arial" pitchFamily="34" charset="0"/>
                </a:rPr>
                <a:t>SOC1 (</a:t>
              </a:r>
              <a:r>
                <a:rPr lang="en-US" sz="2000" b="1" dirty="0" err="1">
                  <a:solidFill>
                    <a:prstClr val="black"/>
                  </a:solidFill>
                  <a:latin typeface="Arial" pitchFamily="34" charset="0"/>
                  <a:cs typeface="Arial" pitchFamily="34" charset="0"/>
                </a:rPr>
                <a:t>supressor</a:t>
              </a:r>
              <a:r>
                <a:rPr lang="en-US" sz="2000" b="1" dirty="0">
                  <a:solidFill>
                    <a:prstClr val="black"/>
                  </a:solidFill>
                  <a:latin typeface="Arial" pitchFamily="34" charset="0"/>
                  <a:cs typeface="Arial" pitchFamily="34" charset="0"/>
                </a:rPr>
                <a:t> of constants 1)</a:t>
              </a:r>
            </a:p>
            <a:p>
              <a:pPr algn="ctr"/>
              <a:endParaRPr lang="en-US" sz="2000" b="1" dirty="0">
                <a:solidFill>
                  <a:prstClr val="black"/>
                </a:solidFill>
                <a:latin typeface="Arial" pitchFamily="34" charset="0"/>
                <a:cs typeface="Arial" pitchFamily="34" charset="0"/>
              </a:endParaRPr>
            </a:p>
            <a:p>
              <a:pPr algn="ctr"/>
              <a:r>
                <a:rPr lang="en-US" sz="2000" b="1" dirty="0">
                  <a:solidFill>
                    <a:prstClr val="black"/>
                  </a:solidFill>
                  <a:latin typeface="Arial" pitchFamily="34" charset="0"/>
                  <a:cs typeface="Arial" pitchFamily="34" charset="0"/>
                </a:rPr>
                <a:t> </a:t>
              </a:r>
            </a:p>
            <a:p>
              <a:pPr algn="ctr"/>
              <a:r>
                <a:rPr lang="en-US" sz="2000" b="1" dirty="0">
                  <a:solidFill>
                    <a:prstClr val="black"/>
                  </a:solidFill>
                  <a:latin typeface="Arial" pitchFamily="34" charset="0"/>
                  <a:cs typeface="Arial" pitchFamily="34" charset="0"/>
                </a:rPr>
                <a:t>LEAFY (LFY) </a:t>
              </a:r>
            </a:p>
            <a:p>
              <a:pPr algn="ctr"/>
              <a:endParaRPr lang="en-US" sz="2000" b="1" dirty="0">
                <a:solidFill>
                  <a:prstClr val="black"/>
                </a:solidFill>
                <a:latin typeface="Arial" pitchFamily="34" charset="0"/>
                <a:cs typeface="Arial" pitchFamily="34" charset="0"/>
              </a:endParaRPr>
            </a:p>
            <a:p>
              <a:pPr algn="ctr"/>
              <a:endParaRPr lang="en-US" sz="2000" b="1" dirty="0">
                <a:solidFill>
                  <a:prstClr val="black"/>
                </a:solidFill>
                <a:latin typeface="Arial" pitchFamily="34" charset="0"/>
                <a:cs typeface="Arial" pitchFamily="34" charset="0"/>
              </a:endParaRPr>
            </a:p>
            <a:p>
              <a:pPr algn="ctr"/>
              <a:r>
                <a:rPr lang="en-US" sz="2000" b="1" dirty="0">
                  <a:solidFill>
                    <a:prstClr val="black"/>
                  </a:solidFill>
                  <a:latin typeface="Arial" pitchFamily="34" charset="0"/>
                  <a:cs typeface="Arial" pitchFamily="34" charset="0"/>
                </a:rPr>
                <a:t>APETALA 1 (AP1)</a:t>
              </a:r>
            </a:p>
            <a:p>
              <a:pPr algn="ctr"/>
              <a:endParaRPr lang="es-MX" sz="2000" dirty="0"/>
            </a:p>
          </p:txBody>
        </p:sp>
        <p:sp>
          <p:nvSpPr>
            <p:cNvPr id="3" name="2 Flecha abajo"/>
            <p:cNvSpPr/>
            <p:nvPr/>
          </p:nvSpPr>
          <p:spPr>
            <a:xfrm>
              <a:off x="3845699" y="1314804"/>
              <a:ext cx="127186" cy="288032"/>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2" name="11 Flecha abajo"/>
            <p:cNvSpPr/>
            <p:nvPr/>
          </p:nvSpPr>
          <p:spPr>
            <a:xfrm>
              <a:off x="3851920" y="2204864"/>
              <a:ext cx="127186" cy="288032"/>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4" name="3 Flecha curvada hacia la izquierda"/>
            <p:cNvSpPr/>
            <p:nvPr/>
          </p:nvSpPr>
          <p:spPr>
            <a:xfrm rot="10800000">
              <a:off x="2555776" y="1960096"/>
              <a:ext cx="336700" cy="861164"/>
            </a:xfrm>
            <a:prstGeom prst="curved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solidFill>
                  <a:schemeClr val="tx1"/>
                </a:solidFill>
              </a:endParaRPr>
            </a:p>
          </p:txBody>
        </p:sp>
      </p:grpSp>
      <p:sp>
        <p:nvSpPr>
          <p:cNvPr id="5" name="4 Cerrar llave"/>
          <p:cNvSpPr/>
          <p:nvPr/>
        </p:nvSpPr>
        <p:spPr>
          <a:xfrm rot="5400000">
            <a:off x="3695513" y="2553954"/>
            <a:ext cx="470847" cy="207692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sp>
        <p:nvSpPr>
          <p:cNvPr id="13" name="12 CuadroTexto"/>
          <p:cNvSpPr txBox="1"/>
          <p:nvPr/>
        </p:nvSpPr>
        <p:spPr>
          <a:xfrm>
            <a:off x="251520" y="4185954"/>
            <a:ext cx="8496944" cy="1569660"/>
          </a:xfrm>
          <a:prstGeom prst="rect">
            <a:avLst/>
          </a:prstGeom>
          <a:solidFill>
            <a:schemeClr val="accent1">
              <a:lumMod val="60000"/>
              <a:lumOff val="40000"/>
            </a:schemeClr>
          </a:solidFill>
        </p:spPr>
        <p:txBody>
          <a:bodyPr wrap="square" rtlCol="0">
            <a:spAutoFit/>
          </a:bodyPr>
          <a:lstStyle/>
          <a:p>
            <a:pPr algn="ctr"/>
            <a:r>
              <a:rPr lang="es-MX" sz="2400" dirty="0"/>
              <a:t>Vía de señalización crítica para el establecimiento de la identidad del </a:t>
            </a:r>
            <a:r>
              <a:rPr lang="es-MX" sz="2400" dirty="0" err="1"/>
              <a:t>meristema</a:t>
            </a:r>
            <a:r>
              <a:rPr lang="es-MX" sz="2400" dirty="0"/>
              <a:t> floral que integra señales endógenas y exógenas</a:t>
            </a:r>
          </a:p>
          <a:p>
            <a:pPr algn="ctr"/>
            <a:endParaRPr lang="es-MX" sz="2400" dirty="0"/>
          </a:p>
          <a:p>
            <a:pPr algn="ctr"/>
            <a:r>
              <a:rPr lang="es-MX" sz="2400" dirty="0"/>
              <a:t>Reguladores maestros de la evocación floral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79512" y="5229200"/>
            <a:ext cx="8964488" cy="1131903"/>
          </a:xfrm>
          <a:prstGeom prst="rect">
            <a:avLst/>
          </a:prstGeom>
          <a:noFill/>
          <a:ln w="9525">
            <a:noFill/>
            <a:miter lim="800000"/>
            <a:headEnd/>
            <a:tailEnd/>
          </a:ln>
          <a:effectLst/>
        </p:spPr>
        <p:txBody>
          <a:bodyPr/>
          <a:lstStyle/>
          <a:p>
            <a:pPr algn="just"/>
            <a:r>
              <a:rPr lang="en-US" sz="1800" dirty="0">
                <a:latin typeface="Arial" pitchFamily="34" charset="0"/>
                <a:cs typeface="Arial" pitchFamily="34" charset="0"/>
              </a:rPr>
              <a:t>La </a:t>
            </a:r>
            <a:r>
              <a:rPr lang="en-US" dirty="0" err="1">
                <a:latin typeface="Arial" pitchFamily="34" charset="0"/>
                <a:cs typeface="Arial" pitchFamily="34" charset="0"/>
              </a:rPr>
              <a:t>f</a:t>
            </a:r>
            <a:r>
              <a:rPr lang="en-US" sz="1800" dirty="0" err="1">
                <a:latin typeface="Arial" pitchFamily="34" charset="0"/>
                <a:cs typeface="Arial" pitchFamily="34" charset="0"/>
              </a:rPr>
              <a:t>unción</a:t>
            </a:r>
            <a:r>
              <a:rPr lang="en-US" sz="1800" dirty="0">
                <a:latin typeface="Arial" pitchFamily="34" charset="0"/>
                <a:cs typeface="Arial" pitchFamily="34" charset="0"/>
              </a:rPr>
              <a:t>  </a:t>
            </a:r>
            <a:r>
              <a:rPr lang="en-US" sz="1800" b="1" dirty="0">
                <a:latin typeface="Arial" pitchFamily="34" charset="0"/>
                <a:cs typeface="Arial" pitchFamily="34" charset="0"/>
              </a:rPr>
              <a:t>A</a:t>
            </a:r>
            <a:r>
              <a:rPr lang="en-US" sz="1800" dirty="0">
                <a:latin typeface="Arial" pitchFamily="34" charset="0"/>
                <a:cs typeface="Arial" pitchFamily="34" charset="0"/>
              </a:rPr>
              <a:t>  </a:t>
            </a:r>
            <a:r>
              <a:rPr lang="en-US" sz="1800" dirty="0" err="1">
                <a:latin typeface="Arial" pitchFamily="34" charset="0"/>
                <a:cs typeface="Arial" pitchFamily="34" charset="0"/>
              </a:rPr>
              <a:t>requiere</a:t>
            </a:r>
            <a:r>
              <a:rPr lang="en-US" sz="1800" dirty="0">
                <a:latin typeface="Arial" pitchFamily="34" charset="0"/>
                <a:cs typeface="Arial" pitchFamily="34" charset="0"/>
              </a:rPr>
              <a:t> al </a:t>
            </a:r>
            <a:r>
              <a:rPr lang="en-US" sz="1800" dirty="0" err="1">
                <a:latin typeface="Arial" pitchFamily="34" charset="0"/>
                <a:cs typeface="Arial" pitchFamily="34" charset="0"/>
              </a:rPr>
              <a:t>menos</a:t>
            </a:r>
            <a:r>
              <a:rPr lang="en-US" sz="1800" dirty="0">
                <a:latin typeface="Arial" pitchFamily="34" charset="0"/>
                <a:cs typeface="Arial" pitchFamily="34" charset="0"/>
              </a:rPr>
              <a:t> dos genes, </a:t>
            </a:r>
            <a:r>
              <a:rPr lang="en-US" sz="1800" b="1" i="1" dirty="0">
                <a:latin typeface="Arial" pitchFamily="34" charset="0"/>
                <a:cs typeface="Arial" pitchFamily="34" charset="0"/>
              </a:rPr>
              <a:t>APETALA1(AP1)</a:t>
            </a:r>
            <a:r>
              <a:rPr lang="en-US" sz="1800" dirty="0">
                <a:latin typeface="Arial" pitchFamily="34" charset="0"/>
                <a:cs typeface="Arial" pitchFamily="34" charset="0"/>
              </a:rPr>
              <a:t> y </a:t>
            </a:r>
            <a:r>
              <a:rPr lang="en-US" sz="1800" b="1" i="1" dirty="0">
                <a:latin typeface="Arial" pitchFamily="34" charset="0"/>
                <a:cs typeface="Arial" pitchFamily="34" charset="0"/>
              </a:rPr>
              <a:t>APETALA2(AP2)</a:t>
            </a:r>
            <a:r>
              <a:rPr lang="en-US" sz="1800" dirty="0">
                <a:latin typeface="Arial" pitchFamily="34" charset="0"/>
                <a:cs typeface="Arial" pitchFamily="34" charset="0"/>
              </a:rPr>
              <a:t>,   la </a:t>
            </a:r>
            <a:r>
              <a:rPr lang="en-US" sz="1800" dirty="0" err="1">
                <a:latin typeface="Arial" pitchFamily="34" charset="0"/>
                <a:cs typeface="Arial" pitchFamily="34" charset="0"/>
              </a:rPr>
              <a:t>función</a:t>
            </a:r>
            <a:r>
              <a:rPr lang="en-US" sz="1800" dirty="0">
                <a:latin typeface="Arial" pitchFamily="34" charset="0"/>
                <a:cs typeface="Arial" pitchFamily="34" charset="0"/>
              </a:rPr>
              <a:t> </a:t>
            </a:r>
            <a:r>
              <a:rPr lang="en-US" sz="1800" b="1" dirty="0">
                <a:latin typeface="Arial" pitchFamily="34" charset="0"/>
                <a:cs typeface="Arial" pitchFamily="34" charset="0"/>
              </a:rPr>
              <a:t>B </a:t>
            </a:r>
            <a:r>
              <a:rPr lang="en-US" sz="1800" dirty="0" err="1">
                <a:latin typeface="Arial" pitchFamily="34" charset="0"/>
                <a:cs typeface="Arial" pitchFamily="34" charset="0"/>
              </a:rPr>
              <a:t>requiere</a:t>
            </a:r>
            <a:r>
              <a:rPr lang="en-US" sz="1800" dirty="0">
                <a:latin typeface="Arial" pitchFamily="34" charset="0"/>
                <a:cs typeface="Arial" pitchFamily="34" charset="0"/>
              </a:rPr>
              <a:t> al </a:t>
            </a:r>
            <a:r>
              <a:rPr lang="en-US" sz="1800" dirty="0" err="1">
                <a:latin typeface="Arial" pitchFamily="34" charset="0"/>
                <a:cs typeface="Arial" pitchFamily="34" charset="0"/>
              </a:rPr>
              <a:t>menos</a:t>
            </a:r>
            <a:r>
              <a:rPr lang="en-US" sz="1800" dirty="0">
                <a:latin typeface="Arial" pitchFamily="34" charset="0"/>
                <a:cs typeface="Arial" pitchFamily="34" charset="0"/>
              </a:rPr>
              <a:t> dos genes, </a:t>
            </a:r>
            <a:r>
              <a:rPr lang="en-US" sz="1800" b="1" i="1" dirty="0">
                <a:latin typeface="Arial" pitchFamily="34" charset="0"/>
                <a:cs typeface="Arial" pitchFamily="34" charset="0"/>
              </a:rPr>
              <a:t>APETALA3(AP3)</a:t>
            </a:r>
            <a:r>
              <a:rPr lang="en-US" sz="1800" dirty="0">
                <a:latin typeface="Arial" pitchFamily="34" charset="0"/>
                <a:cs typeface="Arial" pitchFamily="34" charset="0"/>
              </a:rPr>
              <a:t> </a:t>
            </a:r>
            <a:r>
              <a:rPr lang="en-US" dirty="0">
                <a:latin typeface="Arial" pitchFamily="34" charset="0"/>
                <a:cs typeface="Arial" pitchFamily="34" charset="0"/>
              </a:rPr>
              <a:t>y</a:t>
            </a:r>
            <a:r>
              <a:rPr lang="en-US" sz="1800" dirty="0">
                <a:latin typeface="Arial" pitchFamily="34" charset="0"/>
                <a:cs typeface="Arial" pitchFamily="34" charset="0"/>
              </a:rPr>
              <a:t> </a:t>
            </a:r>
            <a:r>
              <a:rPr lang="en-US" sz="1800" b="1" i="1" dirty="0">
                <a:latin typeface="Arial" pitchFamily="34" charset="0"/>
                <a:cs typeface="Arial" pitchFamily="34" charset="0"/>
              </a:rPr>
              <a:t>PISTILLATA(PI)</a:t>
            </a:r>
            <a:r>
              <a:rPr lang="en-US" sz="1800" dirty="0">
                <a:latin typeface="Arial" pitchFamily="34" charset="0"/>
                <a:cs typeface="Arial" pitchFamily="34" charset="0"/>
              </a:rPr>
              <a:t>, y </a:t>
            </a:r>
          </a:p>
          <a:p>
            <a:pPr algn="just"/>
            <a:r>
              <a:rPr lang="en-US" sz="1800" dirty="0">
                <a:latin typeface="Arial" pitchFamily="34" charset="0"/>
                <a:cs typeface="Arial" pitchFamily="34" charset="0"/>
              </a:rPr>
              <a:t>la </a:t>
            </a:r>
            <a:r>
              <a:rPr lang="en-US" sz="1800" dirty="0" err="1">
                <a:latin typeface="Arial" pitchFamily="34" charset="0"/>
                <a:cs typeface="Arial" pitchFamily="34" charset="0"/>
              </a:rPr>
              <a:t>función</a:t>
            </a:r>
            <a:r>
              <a:rPr lang="en-US" sz="1800" dirty="0">
                <a:latin typeface="Arial" pitchFamily="34" charset="0"/>
                <a:cs typeface="Arial" pitchFamily="34" charset="0"/>
              </a:rPr>
              <a:t> </a:t>
            </a:r>
            <a:r>
              <a:rPr lang="en-US" sz="1800" b="1" dirty="0">
                <a:latin typeface="Arial" pitchFamily="34" charset="0"/>
                <a:cs typeface="Arial" pitchFamily="34" charset="0"/>
              </a:rPr>
              <a:t>C</a:t>
            </a:r>
            <a:r>
              <a:rPr lang="en-US" sz="1800" dirty="0">
                <a:latin typeface="Arial" pitchFamily="34" charset="0"/>
                <a:cs typeface="Arial" pitchFamily="34" charset="0"/>
              </a:rPr>
              <a:t> </a:t>
            </a:r>
            <a:r>
              <a:rPr lang="en-US" sz="1800" dirty="0" err="1">
                <a:latin typeface="Arial" pitchFamily="34" charset="0"/>
                <a:cs typeface="Arial" pitchFamily="34" charset="0"/>
              </a:rPr>
              <a:t>requiere</a:t>
            </a:r>
            <a:r>
              <a:rPr lang="en-US" sz="1800" dirty="0">
                <a:latin typeface="Arial" pitchFamily="34" charset="0"/>
                <a:cs typeface="Arial" pitchFamily="34" charset="0"/>
              </a:rPr>
              <a:t> </a:t>
            </a:r>
            <a:r>
              <a:rPr lang="en-US" sz="1800" b="1" i="1" dirty="0">
                <a:latin typeface="Arial" pitchFamily="34" charset="0"/>
                <a:cs typeface="Arial" pitchFamily="34" charset="0"/>
              </a:rPr>
              <a:t>AGAMOUS(AG)</a:t>
            </a:r>
            <a:r>
              <a:rPr lang="en-US" sz="1800" dirty="0">
                <a:latin typeface="Arial" pitchFamily="34" charset="0"/>
                <a:cs typeface="Arial" pitchFamily="34" charset="0"/>
              </a:rPr>
              <a:t>.</a:t>
            </a:r>
            <a:endParaRPr lang="fr-FR" sz="1800" dirty="0">
              <a:latin typeface="Arial" pitchFamily="34" charset="0"/>
              <a:cs typeface="Arial" pitchFamily="34" charset="0"/>
            </a:endParaRPr>
          </a:p>
          <a:p>
            <a:pPr algn="just"/>
            <a:endParaRPr lang="en-US" sz="1800" dirty="0"/>
          </a:p>
          <a:p>
            <a:pPr algn="just" eaLnBrk="0" hangingPunct="0"/>
            <a:endParaRPr lang="en-US" dirty="0"/>
          </a:p>
        </p:txBody>
      </p:sp>
      <p:graphicFrame>
        <p:nvGraphicFramePr>
          <p:cNvPr id="8" name="Object 8"/>
          <p:cNvGraphicFramePr>
            <a:graphicFrameLocks noChangeAspect="1"/>
          </p:cNvGraphicFramePr>
          <p:nvPr>
            <p:extLst>
              <p:ext uri="{D42A27DB-BD31-4B8C-83A1-F6EECF244321}">
                <p14:modId xmlns:p14="http://schemas.microsoft.com/office/powerpoint/2010/main" val="3466066555"/>
              </p:ext>
            </p:extLst>
          </p:nvPr>
        </p:nvGraphicFramePr>
        <p:xfrm>
          <a:off x="467544" y="692696"/>
          <a:ext cx="3533394" cy="4343413"/>
        </p:xfrm>
        <a:graphic>
          <a:graphicData uri="http://schemas.openxmlformats.org/presentationml/2006/ole">
            <mc:AlternateContent xmlns:mc="http://schemas.openxmlformats.org/markup-compatibility/2006">
              <mc:Choice xmlns:v="urn:schemas-microsoft-com:vml" Requires="v">
                <p:oleObj spid="_x0000_s3115" name="Image" r:id="rId3" imgW="3492063" imgH="4292063" progId="">
                  <p:embed/>
                </p:oleObj>
              </mc:Choice>
              <mc:Fallback>
                <p:oleObj name="Image" r:id="rId3" imgW="3492063" imgH="429206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692696"/>
                        <a:ext cx="3533394" cy="43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8 CuadroTexto"/>
          <p:cNvSpPr txBox="1"/>
          <p:nvPr/>
        </p:nvSpPr>
        <p:spPr>
          <a:xfrm>
            <a:off x="15686" y="0"/>
            <a:ext cx="7436634" cy="523220"/>
          </a:xfrm>
          <a:prstGeom prst="rect">
            <a:avLst/>
          </a:prstGeom>
          <a:solidFill>
            <a:schemeClr val="accent6"/>
          </a:solidFill>
        </p:spPr>
        <p:txBody>
          <a:bodyPr wrap="square" rtlCol="0">
            <a:spAutoFit/>
          </a:bodyPr>
          <a:lstStyle/>
          <a:p>
            <a:r>
              <a:rPr lang="es-AR" sz="2800" b="1" dirty="0"/>
              <a:t>2- Genes de Identidad Floral: Modelos ABC</a:t>
            </a:r>
            <a:endParaRPr lang="en-US" sz="2800" dirty="0"/>
          </a:p>
        </p:txBody>
      </p: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196054"/>
            <a:ext cx="4070256" cy="25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4661756" y="908720"/>
            <a:ext cx="3654660" cy="1015663"/>
          </a:xfrm>
          <a:prstGeom prst="rect">
            <a:avLst/>
          </a:prstGeom>
          <a:noFill/>
        </p:spPr>
        <p:txBody>
          <a:bodyPr wrap="square" rtlCol="0">
            <a:spAutoFit/>
          </a:bodyPr>
          <a:lstStyle/>
          <a:p>
            <a:pPr algn="ctr"/>
            <a:r>
              <a:rPr lang="es-MX" sz="2000" dirty="0"/>
              <a:t>Identidad de órgano floral por solapamientos  de actividad de genes </a:t>
            </a:r>
            <a:r>
              <a:rPr lang="es-MX" sz="2000" dirty="0" err="1"/>
              <a:t>homeótico</a:t>
            </a:r>
            <a:r>
              <a:rPr lang="es-MX" sz="2000" dirty="0"/>
              <a:t>.</a:t>
            </a:r>
            <a:endParaRPr lang="es-MX"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85720" y="214290"/>
            <a:ext cx="6000792" cy="523220"/>
          </a:xfrm>
          <a:prstGeom prst="rect">
            <a:avLst/>
          </a:prstGeom>
          <a:solidFill>
            <a:schemeClr val="accent6"/>
          </a:solidFill>
        </p:spPr>
        <p:txBody>
          <a:bodyPr wrap="square" rtlCol="0">
            <a:spAutoFit/>
          </a:bodyPr>
          <a:lstStyle/>
          <a:p>
            <a:r>
              <a:rPr lang="es-AR" sz="2800" b="1" dirty="0"/>
              <a:t>2- Genes de Identidad Floral</a:t>
            </a:r>
            <a:endParaRPr lang="en-US" sz="2800" dirty="0"/>
          </a:p>
        </p:txBody>
      </p:sp>
      <p:sp>
        <p:nvSpPr>
          <p:cNvPr id="11" name="Rectangle 7"/>
          <p:cNvSpPr>
            <a:spLocks noChangeArrowheads="1"/>
          </p:cNvSpPr>
          <p:nvPr/>
        </p:nvSpPr>
        <p:spPr bwMode="auto">
          <a:xfrm>
            <a:off x="0" y="5840299"/>
            <a:ext cx="9144000" cy="731974"/>
          </a:xfrm>
          <a:prstGeom prst="rect">
            <a:avLst/>
          </a:prstGeom>
          <a:noFill/>
          <a:ln w="9525">
            <a:noFill/>
            <a:miter lim="800000"/>
            <a:headEnd/>
            <a:tailEnd/>
          </a:ln>
          <a:effectLst/>
        </p:spPr>
        <p:txBody>
          <a:bodyPr anchor="ctr"/>
          <a:lstStyle/>
          <a:p>
            <a:pPr algn="ctr"/>
            <a:r>
              <a:rPr lang="en-US"/>
              <a:t>  </a:t>
            </a:r>
            <a:r>
              <a:rPr lang="en-US" sz="6800"/>
              <a:t> </a:t>
            </a:r>
            <a:r>
              <a:rPr lang="en-US"/>
              <a:t>                                            </a:t>
            </a:r>
          </a:p>
          <a:p>
            <a:pPr algn="ctr" eaLnBrk="0" hangingPunct="0"/>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1479523"/>
            <a:ext cx="8472271" cy="478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051720" y="1016142"/>
            <a:ext cx="5760640" cy="369332"/>
          </a:xfrm>
          <a:prstGeom prst="rect">
            <a:avLst/>
          </a:prstGeom>
          <a:noFill/>
        </p:spPr>
        <p:txBody>
          <a:bodyPr wrap="square" rtlCol="0">
            <a:spAutoFit/>
          </a:bodyPr>
          <a:lstStyle/>
          <a:p>
            <a:r>
              <a:rPr lang="es-MX" dirty="0"/>
              <a:t>Mutantes  de los genes </a:t>
            </a:r>
            <a:r>
              <a:rPr lang="es-MX" dirty="0" err="1"/>
              <a:t>homeóticos</a:t>
            </a:r>
            <a:r>
              <a:rPr lang="es-MX" dirty="0"/>
              <a:t> de identidad floral</a:t>
            </a:r>
          </a:p>
        </p:txBody>
      </p:sp>
    </p:spTree>
    <p:extLst>
      <p:ext uri="{BB962C8B-B14F-4D97-AF65-F5344CB8AC3E}">
        <p14:creationId xmlns:p14="http://schemas.microsoft.com/office/powerpoint/2010/main" val="3977833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drigo\Desktop\OTROS\Fisiología Vegetal Facu\Clase de Floración Facu\floración.JPG"/>
          <p:cNvPicPr>
            <a:picLocks noChangeAspect="1" noChangeArrowheads="1"/>
          </p:cNvPicPr>
          <p:nvPr/>
        </p:nvPicPr>
        <p:blipFill>
          <a:blip r:embed="rId2"/>
          <a:srcRect/>
          <a:stretch>
            <a:fillRect/>
          </a:stretch>
        </p:blipFill>
        <p:spPr bwMode="auto">
          <a:xfrm>
            <a:off x="107504" y="0"/>
            <a:ext cx="9036496" cy="7456377"/>
          </a:xfrm>
          <a:prstGeom prst="rect">
            <a:avLst/>
          </a:prstGeom>
          <a:noFill/>
        </p:spPr>
      </p:pic>
      <p:sp>
        <p:nvSpPr>
          <p:cNvPr id="4" name="3 CuadroTexto"/>
          <p:cNvSpPr txBox="1"/>
          <p:nvPr/>
        </p:nvSpPr>
        <p:spPr>
          <a:xfrm>
            <a:off x="107504" y="188640"/>
            <a:ext cx="5143536" cy="1200329"/>
          </a:xfrm>
          <a:prstGeom prst="rect">
            <a:avLst/>
          </a:prstGeom>
          <a:noFill/>
        </p:spPr>
        <p:txBody>
          <a:bodyPr wrap="square" rtlCol="0">
            <a:spAutoFit/>
          </a:bodyPr>
          <a:lstStyle/>
          <a:p>
            <a:r>
              <a:rPr lang="es-AR" sz="7200" b="1" dirty="0">
                <a:solidFill>
                  <a:srgbClr val="FF0000"/>
                </a:solidFill>
              </a:rPr>
              <a:t>FLORACIÓN</a:t>
            </a:r>
            <a:endParaRPr lang="en-US" sz="7200" b="1" dirty="0">
              <a:solidFill>
                <a:srgbClr val="FF0000"/>
              </a:solidFill>
            </a:endParaRPr>
          </a:p>
        </p:txBody>
      </p:sp>
      <p:sp>
        <p:nvSpPr>
          <p:cNvPr id="2" name="Rectángulo 1"/>
          <p:cNvSpPr/>
          <p:nvPr/>
        </p:nvSpPr>
        <p:spPr>
          <a:xfrm>
            <a:off x="5676867" y="188640"/>
            <a:ext cx="3435017" cy="1477328"/>
          </a:xfrm>
          <a:prstGeom prst="rect">
            <a:avLst/>
          </a:prstGeom>
          <a:solidFill>
            <a:schemeClr val="bg1"/>
          </a:solidFill>
        </p:spPr>
        <p:txBody>
          <a:bodyPr wrap="square">
            <a:spAutoFit/>
          </a:bodyPr>
          <a:lstStyle/>
          <a:p>
            <a:r>
              <a:rPr lang="es-MX" dirty="0">
                <a:solidFill>
                  <a:srgbClr val="F1221D"/>
                </a:solidFill>
              </a:rPr>
              <a:t>Fase clave del desarrollo vegetal</a:t>
            </a:r>
          </a:p>
          <a:p>
            <a:endParaRPr lang="es-MX" dirty="0">
              <a:solidFill>
                <a:srgbClr val="F1221D"/>
              </a:solidFill>
            </a:endParaRPr>
          </a:p>
          <a:p>
            <a:r>
              <a:rPr lang="es-MX" dirty="0">
                <a:solidFill>
                  <a:srgbClr val="F1221D"/>
                </a:solidFill>
              </a:rPr>
              <a:t>La producción de semillas frutos representa el 80-90 % de las calorías que </a:t>
            </a:r>
            <a:r>
              <a:rPr lang="es-MX" dirty="0" err="1">
                <a:solidFill>
                  <a:srgbClr val="F1221D"/>
                </a:solidFill>
              </a:rPr>
              <a:t>cosnumimos</a:t>
            </a:r>
            <a:endParaRPr lang="es-MX" dirty="0">
              <a:solidFill>
                <a:srgbClr val="F1221D"/>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3131838" y="188640"/>
            <a:ext cx="3397519" cy="1077218"/>
          </a:xfrm>
          <a:prstGeom prst="rect">
            <a:avLst/>
          </a:prstGeom>
          <a:noFill/>
        </p:spPr>
        <p:txBody>
          <a:bodyPr wrap="square" rtlCol="0">
            <a:spAutoFit/>
          </a:bodyPr>
          <a:lstStyle/>
          <a:p>
            <a:pPr algn="ctr"/>
            <a:r>
              <a:rPr lang="es-AR" sz="3200" dirty="0">
                <a:solidFill>
                  <a:srgbClr val="FF0000"/>
                </a:solidFill>
              </a:rPr>
              <a:t>Desarrollo floral</a:t>
            </a:r>
          </a:p>
          <a:p>
            <a:pPr algn="ctr"/>
            <a:r>
              <a:rPr lang="es-AR" sz="3200" dirty="0">
                <a:solidFill>
                  <a:srgbClr val="FF0000"/>
                </a:solidFill>
              </a:rPr>
              <a:t> Modelo ABC </a:t>
            </a:r>
          </a:p>
        </p:txBody>
      </p:sp>
      <p:pic>
        <p:nvPicPr>
          <p:cNvPr id="3" name="Imagen 2"/>
          <p:cNvPicPr>
            <a:picLocks noChangeAspect="1"/>
          </p:cNvPicPr>
          <p:nvPr/>
        </p:nvPicPr>
        <p:blipFill>
          <a:blip r:embed="rId3"/>
          <a:stretch>
            <a:fillRect/>
          </a:stretch>
        </p:blipFill>
        <p:spPr>
          <a:xfrm>
            <a:off x="-26369" y="1844824"/>
            <a:ext cx="9314206" cy="3096344"/>
          </a:xfrm>
          <a:prstGeom prst="rect">
            <a:avLst/>
          </a:prstGeom>
        </p:spPr>
      </p:pic>
    </p:spTree>
    <p:extLst>
      <p:ext uri="{BB962C8B-B14F-4D97-AF65-F5344CB8AC3E}">
        <p14:creationId xmlns:p14="http://schemas.microsoft.com/office/powerpoint/2010/main" val="3952945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p:cNvGrpSpPr>
            <a:grpSpLocks/>
          </p:cNvGrpSpPr>
          <p:nvPr/>
        </p:nvGrpSpPr>
        <p:grpSpPr bwMode="auto">
          <a:xfrm>
            <a:off x="12925" y="133872"/>
            <a:ext cx="9144000" cy="342900"/>
            <a:chOff x="0" y="0"/>
            <a:chExt cx="4320" cy="288"/>
          </a:xfrm>
        </p:grpSpPr>
        <p:sp>
          <p:nvSpPr>
            <p:cNvPr id="5" name="Rectangle 3"/>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lstStyle/>
            <a:p>
              <a:endParaRPr lang="en-US"/>
            </a:p>
          </p:txBody>
        </p:sp>
        <p:sp>
          <p:nvSpPr>
            <p:cNvPr id="6" name="Rectangle 2"/>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Clase</a:t>
              </a:r>
              <a:r>
                <a:rPr lang="en-US" b="1" dirty="0">
                  <a:solidFill>
                    <a:schemeClr val="bg1"/>
                  </a:solidFill>
                  <a:latin typeface="Arial" pitchFamily="34" charset="0"/>
                  <a:cs typeface="Arial" pitchFamily="34" charset="0"/>
                </a:rPr>
                <a:t> A</a:t>
              </a:r>
              <a:endParaRPr lang="en-US" dirty="0">
                <a:solidFill>
                  <a:schemeClr val="bg1"/>
                </a:solidFill>
              </a:endParaRPr>
            </a:p>
          </p:txBody>
        </p:sp>
      </p:grpSp>
      <p:sp>
        <p:nvSpPr>
          <p:cNvPr id="7" name="Rectangle 5"/>
          <p:cNvSpPr>
            <a:spLocks noChangeArrowheads="1"/>
          </p:cNvSpPr>
          <p:nvPr/>
        </p:nvSpPr>
        <p:spPr bwMode="auto">
          <a:xfrm>
            <a:off x="-5409" y="609309"/>
            <a:ext cx="9144000" cy="1985963"/>
          </a:xfrm>
          <a:prstGeom prst="rect">
            <a:avLst/>
          </a:prstGeom>
          <a:noFill/>
          <a:ln w="9525">
            <a:noFill/>
            <a:miter lim="800000"/>
            <a:headEnd/>
            <a:tailEnd/>
          </a:ln>
          <a:effectLst/>
        </p:spPr>
        <p:txBody>
          <a:bodyPr/>
          <a:lstStyle/>
          <a:p>
            <a:r>
              <a:rPr lang="en-US" b="1" dirty="0">
                <a:latin typeface="Arial" pitchFamily="34" charset="0"/>
                <a:cs typeface="Arial" pitchFamily="34" charset="0"/>
              </a:rPr>
              <a:t>Los genes de </a:t>
            </a:r>
            <a:r>
              <a:rPr lang="en-US" b="1" dirty="0" err="1">
                <a:latin typeface="Arial" pitchFamily="34" charset="0"/>
                <a:cs typeface="Arial" pitchFamily="34" charset="0"/>
              </a:rPr>
              <a:t>identidad</a:t>
            </a:r>
            <a:r>
              <a:rPr lang="en-US" b="1" dirty="0">
                <a:latin typeface="Arial" pitchFamily="34" charset="0"/>
                <a:cs typeface="Arial" pitchFamily="34" charset="0"/>
              </a:rPr>
              <a:t> floral </a:t>
            </a:r>
            <a:r>
              <a:rPr lang="en-US" b="1" dirty="0" err="1">
                <a:latin typeface="Arial" pitchFamily="34" charset="0"/>
                <a:cs typeface="Arial" pitchFamily="34" charset="0"/>
              </a:rPr>
              <a:t>clase</a:t>
            </a:r>
            <a:r>
              <a:rPr lang="en-US" b="1" dirty="0">
                <a:latin typeface="Arial" pitchFamily="34" charset="0"/>
                <a:cs typeface="Arial" pitchFamily="34" charset="0"/>
              </a:rPr>
              <a:t> A ( AP1 y AP2</a:t>
            </a:r>
            <a:r>
              <a:rPr lang="en-US" dirty="0">
                <a:latin typeface="Arial" pitchFamily="34" charset="0"/>
                <a:cs typeface="Arial" pitchFamily="34" charset="0"/>
              </a:rPr>
              <a:t>) son </a:t>
            </a:r>
            <a:r>
              <a:rPr lang="en-US" dirty="0" err="1">
                <a:latin typeface="Arial" pitchFamily="34" charset="0"/>
                <a:cs typeface="Arial" pitchFamily="34" charset="0"/>
              </a:rPr>
              <a:t>necesarios</a:t>
            </a:r>
            <a:r>
              <a:rPr lang="en-US" dirty="0">
                <a:latin typeface="Arial" pitchFamily="34" charset="0"/>
                <a:cs typeface="Arial" pitchFamily="34" charset="0"/>
              </a:rPr>
              <a:t> para el </a:t>
            </a:r>
            <a:r>
              <a:rPr lang="en-US" dirty="0" err="1">
                <a:latin typeface="Arial" pitchFamily="34" charset="0"/>
                <a:cs typeface="Arial" pitchFamily="34" charset="0"/>
              </a:rPr>
              <a:t>correcto</a:t>
            </a:r>
            <a:r>
              <a:rPr lang="en-US" dirty="0">
                <a:latin typeface="Arial" pitchFamily="34" charset="0"/>
                <a:cs typeface="Arial" pitchFamily="34" charset="0"/>
              </a:rPr>
              <a:t> </a:t>
            </a:r>
            <a:r>
              <a:rPr lang="en-US" dirty="0" err="1">
                <a:latin typeface="Arial" pitchFamily="34" charset="0"/>
                <a:cs typeface="Arial" pitchFamily="34" charset="0"/>
              </a:rPr>
              <a:t>desarrollo</a:t>
            </a:r>
            <a:r>
              <a:rPr lang="en-US" dirty="0">
                <a:latin typeface="Arial" pitchFamily="34" charset="0"/>
                <a:cs typeface="Arial" pitchFamily="34" charset="0"/>
              </a:rPr>
              <a:t> de los </a:t>
            </a:r>
            <a:r>
              <a:rPr lang="en-US" dirty="0" err="1">
                <a:latin typeface="Arial" pitchFamily="34" charset="0"/>
                <a:cs typeface="Arial" pitchFamily="34" charset="0"/>
              </a:rPr>
              <a:t>sépalos</a:t>
            </a:r>
            <a:r>
              <a:rPr lang="en-US" dirty="0">
                <a:latin typeface="Arial" pitchFamily="34" charset="0"/>
                <a:cs typeface="Arial" pitchFamily="34" charset="0"/>
              </a:rPr>
              <a:t> y los </a:t>
            </a:r>
            <a:r>
              <a:rPr lang="es-AR" dirty="0">
                <a:latin typeface="Arial" pitchFamily="34" charset="0"/>
                <a:cs typeface="Arial" pitchFamily="34" charset="0"/>
              </a:rPr>
              <a:t>pétalos</a:t>
            </a:r>
            <a:r>
              <a:rPr lang="en-US" dirty="0">
                <a:latin typeface="Arial" pitchFamily="34" charset="0"/>
                <a:cs typeface="Arial" pitchFamily="34" charset="0"/>
              </a:rPr>
              <a:t> (primer y </a:t>
            </a:r>
            <a:r>
              <a:rPr lang="en-US" dirty="0" err="1">
                <a:latin typeface="Arial" pitchFamily="34" charset="0"/>
                <a:cs typeface="Arial" pitchFamily="34" charset="0"/>
              </a:rPr>
              <a:t>segundo</a:t>
            </a:r>
            <a:r>
              <a:rPr lang="en-US" dirty="0">
                <a:latin typeface="Arial" pitchFamily="34" charset="0"/>
                <a:cs typeface="Arial" pitchFamily="34" charset="0"/>
              </a:rPr>
              <a:t> </a:t>
            </a:r>
            <a:r>
              <a:rPr lang="en-US" dirty="0" err="1">
                <a:latin typeface="Arial" pitchFamily="34" charset="0"/>
                <a:cs typeface="Arial" pitchFamily="34" charset="0"/>
              </a:rPr>
              <a:t>verticilo</a:t>
            </a:r>
            <a:r>
              <a:rPr lang="en-US" dirty="0">
                <a:latin typeface="Arial" pitchFamily="34" charset="0"/>
                <a:cs typeface="Arial" pitchFamily="34" charset="0"/>
              </a:rPr>
              <a:t> floral). </a:t>
            </a:r>
          </a:p>
          <a:p>
            <a:endParaRPr lang="en-US" dirty="0">
              <a:latin typeface="Arial" pitchFamily="34" charset="0"/>
              <a:cs typeface="Arial" pitchFamily="34" charset="0"/>
            </a:endParaRPr>
          </a:p>
          <a:p>
            <a:r>
              <a:rPr lang="en-US" dirty="0">
                <a:latin typeface="Arial" pitchFamily="34" charset="0"/>
                <a:cs typeface="Arial" pitchFamily="34" charset="0"/>
              </a:rPr>
              <a:t>Las </a:t>
            </a:r>
            <a:r>
              <a:rPr lang="en-US" dirty="0" err="1">
                <a:latin typeface="Arial" pitchFamily="34" charset="0"/>
                <a:cs typeface="Arial" pitchFamily="34" charset="0"/>
              </a:rPr>
              <a:t>actividades</a:t>
            </a:r>
            <a:r>
              <a:rPr lang="en-US" dirty="0">
                <a:latin typeface="Arial" pitchFamily="34" charset="0"/>
                <a:cs typeface="Arial" pitchFamily="34" charset="0"/>
              </a:rPr>
              <a:t> de </a:t>
            </a:r>
            <a:r>
              <a:rPr lang="en-US" b="1" dirty="0">
                <a:latin typeface="Arial" pitchFamily="34" charset="0"/>
                <a:cs typeface="Arial" pitchFamily="34" charset="0"/>
              </a:rPr>
              <a:t>A</a:t>
            </a:r>
            <a:r>
              <a:rPr lang="en-US" dirty="0">
                <a:latin typeface="Arial" pitchFamily="34" charset="0"/>
                <a:cs typeface="Arial" pitchFamily="34" charset="0"/>
              </a:rPr>
              <a:t> y </a:t>
            </a:r>
            <a:r>
              <a:rPr lang="en-US" b="1" dirty="0">
                <a:latin typeface="Arial" pitchFamily="34" charset="0"/>
                <a:cs typeface="Arial" pitchFamily="34" charset="0"/>
              </a:rPr>
              <a:t>C</a:t>
            </a:r>
            <a:r>
              <a:rPr lang="en-US" dirty="0">
                <a:latin typeface="Arial" pitchFamily="34" charset="0"/>
                <a:cs typeface="Arial" pitchFamily="34" charset="0"/>
              </a:rPr>
              <a:t> son </a:t>
            </a:r>
            <a:r>
              <a:rPr lang="en-US" dirty="0" err="1">
                <a:latin typeface="Arial" pitchFamily="34" charset="0"/>
                <a:cs typeface="Arial" pitchFamily="34" charset="0"/>
              </a:rPr>
              <a:t>mutuamente</a:t>
            </a:r>
            <a:r>
              <a:rPr lang="en-US" dirty="0">
                <a:latin typeface="Arial" pitchFamily="34" charset="0"/>
                <a:cs typeface="Arial" pitchFamily="34" charset="0"/>
              </a:rPr>
              <a:t> </a:t>
            </a:r>
            <a:r>
              <a:rPr lang="es-AR" dirty="0">
                <a:latin typeface="Arial" pitchFamily="34" charset="0"/>
                <a:cs typeface="Arial" pitchFamily="34" charset="0"/>
              </a:rPr>
              <a:t>antagónicas: en los mutantes </a:t>
            </a:r>
            <a:r>
              <a:rPr lang="es-AR" b="1" dirty="0">
                <a:latin typeface="Arial" pitchFamily="34" charset="0"/>
                <a:cs typeface="Arial" pitchFamily="34" charset="0"/>
              </a:rPr>
              <a:t>A</a:t>
            </a:r>
            <a:r>
              <a:rPr lang="es-AR" dirty="0">
                <a:latin typeface="Arial" pitchFamily="34" charset="0"/>
                <a:cs typeface="Arial" pitchFamily="34" charset="0"/>
              </a:rPr>
              <a:t> la actividad </a:t>
            </a:r>
            <a:r>
              <a:rPr lang="es-AR" b="1" dirty="0">
                <a:latin typeface="Arial" pitchFamily="34" charset="0"/>
                <a:cs typeface="Arial" pitchFamily="34" charset="0"/>
              </a:rPr>
              <a:t>C</a:t>
            </a:r>
            <a:r>
              <a:rPr lang="es-AR" dirty="0">
                <a:latin typeface="Arial" pitchFamily="34" charset="0"/>
                <a:cs typeface="Arial" pitchFamily="34" charset="0"/>
              </a:rPr>
              <a:t> se expande a los otros dos verticilos: </a:t>
            </a:r>
            <a:r>
              <a:rPr lang="es-AR" b="1" dirty="0">
                <a:latin typeface="Arial" pitchFamily="34" charset="0"/>
                <a:cs typeface="Arial" pitchFamily="34" charset="0"/>
              </a:rPr>
              <a:t>carpelos envés de sépalos y estambres envés de pétalos</a:t>
            </a:r>
            <a:endParaRPr lang="en-US" b="1" dirty="0"/>
          </a:p>
        </p:txBody>
      </p:sp>
      <p:pic>
        <p:nvPicPr>
          <p:cNvPr id="8" name="Picture 7" descr="class a genes.gif (2925 bytes)">
            <a:hlinkClick r:id="rId2"/>
          </p:cNvPr>
          <p:cNvPicPr>
            <a:picLocks noChangeAspect="1" noChangeArrowheads="1"/>
          </p:cNvPicPr>
          <p:nvPr/>
        </p:nvPicPr>
        <p:blipFill>
          <a:blip r:embed="rId3"/>
          <a:srcRect/>
          <a:stretch>
            <a:fillRect/>
          </a:stretch>
        </p:blipFill>
        <p:spPr bwMode="auto">
          <a:xfrm>
            <a:off x="755576" y="2451891"/>
            <a:ext cx="4557712" cy="1311275"/>
          </a:xfrm>
          <a:prstGeom prst="rect">
            <a:avLst/>
          </a:prstGeom>
          <a:noFill/>
        </p:spPr>
      </p:pic>
      <p:pic>
        <p:nvPicPr>
          <p:cNvPr id="9" name="Picture 9" descr="ap1.jpg (4064 bytes)"/>
          <p:cNvPicPr>
            <a:picLocks noChangeAspect="1" noChangeArrowheads="1"/>
          </p:cNvPicPr>
          <p:nvPr/>
        </p:nvPicPr>
        <p:blipFill>
          <a:blip r:embed="rId4"/>
          <a:srcRect/>
          <a:stretch>
            <a:fillRect/>
          </a:stretch>
        </p:blipFill>
        <p:spPr bwMode="auto">
          <a:xfrm>
            <a:off x="834387" y="4473575"/>
            <a:ext cx="2268538" cy="1668463"/>
          </a:xfrm>
          <a:prstGeom prst="rect">
            <a:avLst/>
          </a:prstGeom>
          <a:noFill/>
        </p:spPr>
      </p:pic>
      <p:pic>
        <p:nvPicPr>
          <p:cNvPr id="10" name="Picture 11" descr="ap2 flower.jpg (5522 bytes)"/>
          <p:cNvPicPr>
            <a:picLocks noChangeAspect="1" noChangeArrowheads="1"/>
          </p:cNvPicPr>
          <p:nvPr/>
        </p:nvPicPr>
        <p:blipFill>
          <a:blip r:embed="rId5"/>
          <a:srcRect/>
          <a:stretch>
            <a:fillRect/>
          </a:stretch>
        </p:blipFill>
        <p:spPr bwMode="auto">
          <a:xfrm>
            <a:off x="4114774" y="4457700"/>
            <a:ext cx="2106613" cy="1617663"/>
          </a:xfrm>
          <a:prstGeom prst="rect">
            <a:avLst/>
          </a:prstGeom>
          <a:noFill/>
        </p:spPr>
      </p:pic>
      <p:sp>
        <p:nvSpPr>
          <p:cNvPr id="11" name="Rectangle 12"/>
          <p:cNvSpPr>
            <a:spLocks noChangeArrowheads="1"/>
          </p:cNvSpPr>
          <p:nvPr/>
        </p:nvSpPr>
        <p:spPr bwMode="auto">
          <a:xfrm>
            <a:off x="911199" y="6142038"/>
            <a:ext cx="2254250" cy="890587"/>
          </a:xfrm>
          <a:prstGeom prst="rect">
            <a:avLst/>
          </a:prstGeom>
          <a:noFill/>
          <a:ln w="9525">
            <a:noFill/>
            <a:miter lim="800000"/>
            <a:headEnd/>
            <a:tailEnd/>
          </a:ln>
          <a:effectLst/>
        </p:spPr>
        <p:txBody>
          <a:bodyPr/>
          <a:lstStyle/>
          <a:p>
            <a:pPr algn="ctr"/>
            <a:r>
              <a:rPr lang="en-US" b="1" i="1">
                <a:latin typeface="Arial" pitchFamily="34" charset="0"/>
                <a:cs typeface="Arial" pitchFamily="34" charset="0"/>
              </a:rPr>
              <a:t>ap1</a:t>
            </a:r>
            <a:r>
              <a:rPr lang="en-US" b="1">
                <a:latin typeface="Arial" pitchFamily="34" charset="0"/>
                <a:cs typeface="Arial" pitchFamily="34" charset="0"/>
              </a:rPr>
              <a:t> flower</a:t>
            </a:r>
            <a:br>
              <a:rPr lang="en-US">
                <a:latin typeface="Arial" pitchFamily="34" charset="0"/>
                <a:cs typeface="Arial" pitchFamily="34" charset="0"/>
              </a:rPr>
            </a:br>
            <a:endParaRPr lang="en-US"/>
          </a:p>
          <a:p>
            <a:pPr algn="ctr" eaLnBrk="0" hangingPunct="0"/>
            <a:endParaRPr lang="en-US"/>
          </a:p>
        </p:txBody>
      </p:sp>
      <p:sp>
        <p:nvSpPr>
          <p:cNvPr id="12" name="Rectangle 13"/>
          <p:cNvSpPr>
            <a:spLocks noChangeArrowheads="1"/>
          </p:cNvSpPr>
          <p:nvPr/>
        </p:nvSpPr>
        <p:spPr bwMode="auto">
          <a:xfrm>
            <a:off x="4073499" y="6107113"/>
            <a:ext cx="2254250" cy="615950"/>
          </a:xfrm>
          <a:prstGeom prst="rect">
            <a:avLst/>
          </a:prstGeom>
          <a:noFill/>
          <a:ln w="9525">
            <a:noFill/>
            <a:miter lim="800000"/>
            <a:headEnd/>
            <a:tailEnd/>
          </a:ln>
          <a:effectLst/>
        </p:spPr>
        <p:txBody>
          <a:bodyPr/>
          <a:lstStyle/>
          <a:p>
            <a:pPr algn="ctr"/>
            <a:r>
              <a:rPr lang="en-US" b="1" i="1">
                <a:latin typeface="Arial" pitchFamily="34" charset="0"/>
                <a:cs typeface="Arial" pitchFamily="34" charset="0"/>
              </a:rPr>
              <a:t>ap2</a:t>
            </a:r>
            <a:r>
              <a:rPr lang="en-US" b="1">
                <a:latin typeface="Arial" pitchFamily="34" charset="0"/>
                <a:cs typeface="Arial" pitchFamily="34" charset="0"/>
              </a:rPr>
              <a:t> flower</a:t>
            </a:r>
            <a:endParaRPr lang="en-US"/>
          </a:p>
          <a:p>
            <a:pPr algn="ctr" eaLnBrk="0" hangingPunct="0"/>
            <a:endParaRPr lang="en-US"/>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3742" y="2276872"/>
            <a:ext cx="2265336" cy="266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0" y="42863"/>
            <a:ext cx="9144000" cy="342900"/>
            <a:chOff x="0" y="0"/>
            <a:chExt cx="4320" cy="288"/>
          </a:xfrm>
        </p:grpSpPr>
        <p:sp>
          <p:nvSpPr>
            <p:cNvPr id="3" name="Rectangle 3"/>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lstStyle/>
            <a:p>
              <a:endParaRPr lang="en-US"/>
            </a:p>
          </p:txBody>
        </p:sp>
        <p:sp>
          <p:nvSpPr>
            <p:cNvPr id="4" name="Rectangle 2"/>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Clase</a:t>
              </a:r>
              <a:r>
                <a:rPr lang="en-US" b="1" dirty="0">
                  <a:solidFill>
                    <a:schemeClr val="bg1"/>
                  </a:solidFill>
                  <a:latin typeface="Arial" pitchFamily="34" charset="0"/>
                  <a:cs typeface="Arial" pitchFamily="34" charset="0"/>
                </a:rPr>
                <a:t> B</a:t>
              </a:r>
              <a:endParaRPr lang="en-US" dirty="0">
                <a:solidFill>
                  <a:schemeClr val="bg1"/>
                </a:solidFill>
              </a:endParaRPr>
            </a:p>
          </p:txBody>
        </p:sp>
      </p:grpSp>
      <p:sp>
        <p:nvSpPr>
          <p:cNvPr id="5" name="Rectangle 5"/>
          <p:cNvSpPr>
            <a:spLocks noChangeArrowheads="1"/>
          </p:cNvSpPr>
          <p:nvPr/>
        </p:nvSpPr>
        <p:spPr bwMode="auto">
          <a:xfrm>
            <a:off x="33198" y="1327945"/>
            <a:ext cx="9144000" cy="1269224"/>
          </a:xfrm>
          <a:prstGeom prst="rect">
            <a:avLst/>
          </a:prstGeom>
          <a:noFill/>
          <a:ln w="9525">
            <a:noFill/>
            <a:miter lim="800000"/>
            <a:headEnd/>
            <a:tailEnd/>
          </a:ln>
          <a:effectLst/>
        </p:spPr>
        <p:txBody>
          <a:bodyPr anchor="b"/>
          <a:lstStyle/>
          <a:p>
            <a:r>
              <a:rPr lang="en-US" b="1" dirty="0">
                <a:latin typeface="Arial" pitchFamily="34" charset="0"/>
                <a:cs typeface="Arial" pitchFamily="34" charset="0"/>
              </a:rPr>
              <a:t>Los genes de </a:t>
            </a:r>
            <a:r>
              <a:rPr lang="en-US" b="1" dirty="0" err="1">
                <a:latin typeface="Arial" pitchFamily="34" charset="0"/>
                <a:cs typeface="Arial" pitchFamily="34" charset="0"/>
              </a:rPr>
              <a:t>identidad</a:t>
            </a:r>
            <a:r>
              <a:rPr lang="en-US" b="1" dirty="0">
                <a:latin typeface="Arial" pitchFamily="34" charset="0"/>
                <a:cs typeface="Arial" pitchFamily="34" charset="0"/>
              </a:rPr>
              <a:t> floral </a:t>
            </a:r>
            <a:r>
              <a:rPr lang="en-US" b="1" dirty="0" err="1">
                <a:latin typeface="Arial" pitchFamily="34" charset="0"/>
                <a:cs typeface="Arial" pitchFamily="34" charset="0"/>
              </a:rPr>
              <a:t>clase</a:t>
            </a:r>
            <a:r>
              <a:rPr lang="en-US" b="1" dirty="0">
                <a:latin typeface="Arial" pitchFamily="34" charset="0"/>
                <a:cs typeface="Arial" pitchFamily="34" charset="0"/>
              </a:rPr>
              <a:t> B </a:t>
            </a:r>
            <a:r>
              <a:rPr lang="en-US" dirty="0">
                <a:latin typeface="Arial" pitchFamily="34" charset="0"/>
                <a:cs typeface="Arial" pitchFamily="34" charset="0"/>
              </a:rPr>
              <a:t>son </a:t>
            </a:r>
            <a:r>
              <a:rPr lang="en-US" dirty="0" err="1">
                <a:latin typeface="Arial" pitchFamily="34" charset="0"/>
                <a:cs typeface="Arial" pitchFamily="34" charset="0"/>
              </a:rPr>
              <a:t>necesarios</a:t>
            </a:r>
            <a:r>
              <a:rPr lang="en-US" dirty="0">
                <a:latin typeface="Arial" pitchFamily="34" charset="0"/>
                <a:cs typeface="Arial" pitchFamily="34" charset="0"/>
              </a:rPr>
              <a:t> para el </a:t>
            </a:r>
            <a:r>
              <a:rPr lang="en-US" dirty="0" err="1">
                <a:latin typeface="Arial" pitchFamily="34" charset="0"/>
                <a:cs typeface="Arial" pitchFamily="34" charset="0"/>
              </a:rPr>
              <a:t>correcto</a:t>
            </a:r>
            <a:r>
              <a:rPr lang="en-US" dirty="0">
                <a:latin typeface="Arial" pitchFamily="34" charset="0"/>
                <a:cs typeface="Arial" pitchFamily="34" charset="0"/>
              </a:rPr>
              <a:t> </a:t>
            </a:r>
            <a:r>
              <a:rPr lang="en-US" dirty="0" err="1">
                <a:latin typeface="Arial" pitchFamily="34" charset="0"/>
                <a:cs typeface="Arial" pitchFamily="34" charset="0"/>
              </a:rPr>
              <a:t>desarrollo</a:t>
            </a:r>
            <a:r>
              <a:rPr lang="en-US" dirty="0">
                <a:latin typeface="Arial" pitchFamily="34" charset="0"/>
                <a:cs typeface="Arial" pitchFamily="34" charset="0"/>
              </a:rPr>
              <a:t> de los </a:t>
            </a:r>
            <a:r>
              <a:rPr lang="en-US" dirty="0" err="1">
                <a:latin typeface="Arial" pitchFamily="34" charset="0"/>
                <a:cs typeface="Arial" pitchFamily="34" charset="0"/>
              </a:rPr>
              <a:t>pétalos</a:t>
            </a:r>
            <a:r>
              <a:rPr lang="en-US" dirty="0">
                <a:latin typeface="Arial" pitchFamily="34" charset="0"/>
                <a:cs typeface="Arial" pitchFamily="34" charset="0"/>
              </a:rPr>
              <a:t> y los </a:t>
            </a:r>
            <a:r>
              <a:rPr lang="en-US" dirty="0" err="1">
                <a:latin typeface="Arial" pitchFamily="34" charset="0"/>
                <a:cs typeface="Arial" pitchFamily="34" charset="0"/>
              </a:rPr>
              <a:t>estambres</a:t>
            </a:r>
            <a:r>
              <a:rPr lang="en-US" dirty="0">
                <a:latin typeface="Arial" pitchFamily="34" charset="0"/>
                <a:cs typeface="Arial" pitchFamily="34" charset="0"/>
              </a:rPr>
              <a:t>, (</a:t>
            </a:r>
            <a:r>
              <a:rPr lang="en-US" dirty="0" err="1">
                <a:latin typeface="Arial" pitchFamily="34" charset="0"/>
                <a:cs typeface="Arial" pitchFamily="34" charset="0"/>
              </a:rPr>
              <a:t>segundo</a:t>
            </a:r>
            <a:r>
              <a:rPr lang="en-US" dirty="0">
                <a:latin typeface="Arial" pitchFamily="34" charset="0"/>
                <a:cs typeface="Arial" pitchFamily="34" charset="0"/>
              </a:rPr>
              <a:t> y </a:t>
            </a:r>
            <a:r>
              <a:rPr lang="en-US" dirty="0" err="1">
                <a:latin typeface="Arial" pitchFamily="34" charset="0"/>
                <a:cs typeface="Arial" pitchFamily="34" charset="0"/>
              </a:rPr>
              <a:t>tercer</a:t>
            </a:r>
            <a:r>
              <a:rPr lang="en-US" dirty="0">
                <a:latin typeface="Arial" pitchFamily="34" charset="0"/>
                <a:cs typeface="Arial" pitchFamily="34" charset="0"/>
              </a:rPr>
              <a:t> </a:t>
            </a:r>
            <a:r>
              <a:rPr lang="en-US" dirty="0" err="1">
                <a:latin typeface="Arial" pitchFamily="34" charset="0"/>
                <a:cs typeface="Arial" pitchFamily="34" charset="0"/>
              </a:rPr>
              <a:t>verticilo</a:t>
            </a:r>
            <a:r>
              <a:rPr lang="en-US" dirty="0">
                <a:latin typeface="Arial" pitchFamily="34" charset="0"/>
                <a:cs typeface="Arial" pitchFamily="34" charset="0"/>
              </a:rPr>
              <a:t>). </a:t>
            </a:r>
          </a:p>
          <a:p>
            <a:endParaRPr lang="en-US" dirty="0">
              <a:latin typeface="Arial" pitchFamily="34" charset="0"/>
              <a:cs typeface="Arial" pitchFamily="34" charset="0"/>
            </a:endParaRPr>
          </a:p>
          <a:p>
            <a:r>
              <a:rPr lang="en-US" dirty="0">
                <a:latin typeface="Arial" pitchFamily="34" charset="0"/>
                <a:cs typeface="Arial" pitchFamily="34" charset="0"/>
              </a:rPr>
              <a:t>Los </a:t>
            </a:r>
            <a:r>
              <a:rPr lang="en-US" dirty="0" err="1">
                <a:latin typeface="Arial" pitchFamily="34" charset="0"/>
                <a:cs typeface="Arial" pitchFamily="34" charset="0"/>
              </a:rPr>
              <a:t>productos</a:t>
            </a:r>
            <a:r>
              <a:rPr lang="en-US" dirty="0">
                <a:latin typeface="Arial" pitchFamily="34" charset="0"/>
                <a:cs typeface="Arial" pitchFamily="34" charset="0"/>
              </a:rPr>
              <a:t> de los MADS-box  </a:t>
            </a:r>
            <a:r>
              <a:rPr lang="en-US" b="1" i="1" dirty="0">
                <a:latin typeface="Arial" pitchFamily="34" charset="0"/>
                <a:cs typeface="Arial" pitchFamily="34" charset="0"/>
              </a:rPr>
              <a:t>APETALA3</a:t>
            </a:r>
            <a:r>
              <a:rPr lang="en-US" b="1" dirty="0">
                <a:latin typeface="Arial" pitchFamily="34" charset="0"/>
                <a:cs typeface="Arial" pitchFamily="34" charset="0"/>
              </a:rPr>
              <a:t> (</a:t>
            </a:r>
            <a:r>
              <a:rPr lang="en-US" b="1" i="1" dirty="0">
                <a:latin typeface="Arial" pitchFamily="34" charset="0"/>
                <a:cs typeface="Arial" pitchFamily="34" charset="0"/>
              </a:rPr>
              <a:t>AP3</a:t>
            </a:r>
            <a:r>
              <a:rPr lang="en-US" b="1" dirty="0">
                <a:latin typeface="Arial" pitchFamily="34" charset="0"/>
                <a:cs typeface="Arial" pitchFamily="34" charset="0"/>
              </a:rPr>
              <a:t>) y </a:t>
            </a:r>
            <a:r>
              <a:rPr lang="en-US" b="1" i="1" dirty="0">
                <a:latin typeface="Arial" pitchFamily="34" charset="0"/>
                <a:cs typeface="Arial" pitchFamily="34" charset="0"/>
              </a:rPr>
              <a:t>PISTILLATA</a:t>
            </a:r>
            <a:r>
              <a:rPr lang="en-US" b="1" dirty="0">
                <a:latin typeface="Arial" pitchFamily="34" charset="0"/>
                <a:cs typeface="Arial" pitchFamily="34" charset="0"/>
              </a:rPr>
              <a:t> (</a:t>
            </a:r>
            <a:r>
              <a:rPr lang="en-US" b="1" i="1" dirty="0">
                <a:latin typeface="Arial" pitchFamily="34" charset="0"/>
                <a:cs typeface="Arial" pitchFamily="34" charset="0"/>
              </a:rPr>
              <a:t>PI</a:t>
            </a:r>
            <a:r>
              <a:rPr lang="en-US" b="1" dirty="0">
                <a:latin typeface="Arial" pitchFamily="34" charset="0"/>
                <a:cs typeface="Arial" pitchFamily="34" charset="0"/>
              </a:rPr>
              <a:t>)</a:t>
            </a:r>
            <a:r>
              <a:rPr lang="en-US" dirty="0">
                <a:latin typeface="Arial" pitchFamily="34" charset="0"/>
                <a:cs typeface="Arial" pitchFamily="34" charset="0"/>
              </a:rPr>
              <a:t> </a:t>
            </a:r>
            <a:r>
              <a:rPr lang="es-ES" dirty="0">
                <a:latin typeface="Arial" pitchFamily="34" charset="0"/>
                <a:cs typeface="Arial" pitchFamily="34" charset="0"/>
              </a:rPr>
              <a:t>probablemente interactúan como un </a:t>
            </a:r>
            <a:r>
              <a:rPr lang="es-ES" dirty="0" err="1">
                <a:latin typeface="Arial" pitchFamily="34" charset="0"/>
                <a:cs typeface="Arial" pitchFamily="34" charset="0"/>
              </a:rPr>
              <a:t>heterodímero</a:t>
            </a:r>
            <a:r>
              <a:rPr lang="es-ES" dirty="0">
                <a:latin typeface="Arial" pitchFamily="34" charset="0"/>
                <a:cs typeface="Arial" pitchFamily="34" charset="0"/>
              </a:rPr>
              <a:t> para especificar la función </a:t>
            </a:r>
            <a:r>
              <a:rPr lang="es-ES" b="1" dirty="0">
                <a:latin typeface="Arial" pitchFamily="34" charset="0"/>
                <a:cs typeface="Arial" pitchFamily="34" charset="0"/>
              </a:rPr>
              <a:t>B</a:t>
            </a:r>
            <a:r>
              <a:rPr lang="es-ES" dirty="0">
                <a:latin typeface="Arial" pitchFamily="34" charset="0"/>
                <a:cs typeface="Arial" pitchFamily="34" charset="0"/>
              </a:rPr>
              <a:t> del modelo de la identidad del órgano</a:t>
            </a:r>
          </a:p>
          <a:p>
            <a:endParaRPr lang="es-ES" dirty="0">
              <a:latin typeface="Arial" pitchFamily="34" charset="0"/>
              <a:cs typeface="Arial" pitchFamily="34" charset="0"/>
            </a:endParaRPr>
          </a:p>
          <a:p>
            <a:r>
              <a:rPr lang="es-ES" dirty="0">
                <a:latin typeface="Arial" pitchFamily="34" charset="0"/>
                <a:cs typeface="Arial" pitchFamily="34" charset="0"/>
              </a:rPr>
              <a:t>Los mutantes </a:t>
            </a:r>
            <a:r>
              <a:rPr lang="es-ES" b="1" dirty="0">
                <a:latin typeface="Arial" pitchFamily="34" charset="0"/>
                <a:cs typeface="Arial" pitchFamily="34" charset="0"/>
              </a:rPr>
              <a:t>B</a:t>
            </a:r>
            <a:r>
              <a:rPr lang="es-ES" dirty="0">
                <a:latin typeface="Arial" pitchFamily="34" charset="0"/>
                <a:cs typeface="Arial" pitchFamily="34" charset="0"/>
              </a:rPr>
              <a:t>: </a:t>
            </a:r>
            <a:r>
              <a:rPr lang="es-ES" dirty="0" err="1">
                <a:latin typeface="Arial" pitchFamily="34" charset="0"/>
                <a:cs typeface="Arial" pitchFamily="34" charset="0"/>
              </a:rPr>
              <a:t>sepalos</a:t>
            </a:r>
            <a:r>
              <a:rPr lang="es-ES" dirty="0">
                <a:latin typeface="Arial" pitchFamily="34" charset="0"/>
                <a:cs typeface="Arial" pitchFamily="34" charset="0"/>
              </a:rPr>
              <a:t> envés de </a:t>
            </a:r>
            <a:r>
              <a:rPr lang="es-ES" dirty="0" err="1">
                <a:latin typeface="Arial" pitchFamily="34" charset="0"/>
                <a:cs typeface="Arial" pitchFamily="34" charset="0"/>
              </a:rPr>
              <a:t>petalos</a:t>
            </a:r>
            <a:r>
              <a:rPr lang="es-ES" dirty="0">
                <a:latin typeface="Arial" pitchFamily="34" charset="0"/>
                <a:cs typeface="Arial" pitchFamily="34" charset="0"/>
              </a:rPr>
              <a:t> y carpelos </a:t>
            </a:r>
            <a:r>
              <a:rPr lang="es-ES" dirty="0" err="1">
                <a:latin typeface="Arial" pitchFamily="34" charset="0"/>
                <a:cs typeface="Arial" pitchFamily="34" charset="0"/>
              </a:rPr>
              <a:t>enves</a:t>
            </a:r>
            <a:r>
              <a:rPr lang="es-ES" dirty="0">
                <a:latin typeface="Arial" pitchFamily="34" charset="0"/>
                <a:cs typeface="Arial" pitchFamily="34" charset="0"/>
              </a:rPr>
              <a:t> de estambres</a:t>
            </a:r>
            <a:endParaRPr lang="en-US" dirty="0">
              <a:latin typeface="Arial" pitchFamily="34" charset="0"/>
              <a:cs typeface="Arial" pitchFamily="34" charset="0"/>
            </a:endParaRPr>
          </a:p>
        </p:txBody>
      </p:sp>
      <p:pic>
        <p:nvPicPr>
          <p:cNvPr id="6" name="Picture 7" descr="ap3 flower.jpg (6224 bytes)"/>
          <p:cNvPicPr>
            <a:picLocks noChangeAspect="1" noChangeArrowheads="1"/>
          </p:cNvPicPr>
          <p:nvPr/>
        </p:nvPicPr>
        <p:blipFill>
          <a:blip r:embed="rId2"/>
          <a:srcRect/>
          <a:stretch>
            <a:fillRect/>
          </a:stretch>
        </p:blipFill>
        <p:spPr bwMode="auto">
          <a:xfrm>
            <a:off x="1392207" y="4460875"/>
            <a:ext cx="2870200" cy="1679575"/>
          </a:xfrm>
          <a:prstGeom prst="rect">
            <a:avLst/>
          </a:prstGeom>
          <a:noFill/>
        </p:spPr>
      </p:pic>
      <p:pic>
        <p:nvPicPr>
          <p:cNvPr id="7" name="Picture 9" descr="class b genes.gif (3049 bytes)">
            <a:hlinkClick r:id="rId3"/>
          </p:cNvPr>
          <p:cNvPicPr>
            <a:picLocks noChangeAspect="1" noChangeArrowheads="1"/>
          </p:cNvPicPr>
          <p:nvPr/>
        </p:nvPicPr>
        <p:blipFill>
          <a:blip r:embed="rId4"/>
          <a:srcRect/>
          <a:stretch>
            <a:fillRect/>
          </a:stretch>
        </p:blipFill>
        <p:spPr bwMode="auto">
          <a:xfrm>
            <a:off x="285720" y="2773363"/>
            <a:ext cx="4862512" cy="1311275"/>
          </a:xfrm>
          <a:prstGeom prst="rect">
            <a:avLst/>
          </a:prstGeom>
          <a:noFill/>
        </p:spPr>
      </p:pic>
      <p:sp>
        <p:nvSpPr>
          <p:cNvPr id="8" name="Rectangle 10"/>
          <p:cNvSpPr>
            <a:spLocks noChangeArrowheads="1"/>
          </p:cNvSpPr>
          <p:nvPr/>
        </p:nvSpPr>
        <p:spPr bwMode="auto">
          <a:xfrm>
            <a:off x="1509682" y="6161088"/>
            <a:ext cx="2413000" cy="709612"/>
          </a:xfrm>
          <a:prstGeom prst="rect">
            <a:avLst/>
          </a:prstGeom>
          <a:noFill/>
          <a:ln w="9525">
            <a:noFill/>
            <a:miter lim="800000"/>
            <a:headEnd/>
            <a:tailEnd/>
          </a:ln>
          <a:effectLst/>
        </p:spPr>
        <p:txBody>
          <a:bodyPr/>
          <a:lstStyle/>
          <a:p>
            <a:pPr algn="ctr"/>
            <a:r>
              <a:rPr lang="en-US" b="1" i="1">
                <a:latin typeface="Arial" pitchFamily="34" charset="0"/>
                <a:cs typeface="Arial" pitchFamily="34" charset="0"/>
              </a:rPr>
              <a:t>ap3</a:t>
            </a:r>
            <a:r>
              <a:rPr lang="en-US" b="1">
                <a:latin typeface="Arial" pitchFamily="34" charset="0"/>
                <a:cs typeface="Arial" pitchFamily="34" charset="0"/>
              </a:rPr>
              <a:t> mutant</a:t>
            </a:r>
            <a:br>
              <a:rPr lang="en-US" sz="1000" b="1">
                <a:latin typeface="Arial" pitchFamily="34" charset="0"/>
                <a:cs typeface="Arial" pitchFamily="34" charset="0"/>
              </a:rPr>
            </a:br>
            <a:endParaRPr lang="en-US" sz="800"/>
          </a:p>
          <a:p>
            <a:pPr algn="ctr" eaLnBrk="0" hangingPunct="0"/>
            <a:endParaRPr lang="en-US"/>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2607592"/>
            <a:ext cx="2304256" cy="285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p:cNvGrpSpPr>
          <p:nvPr/>
        </p:nvGrpSpPr>
        <p:grpSpPr bwMode="auto">
          <a:xfrm>
            <a:off x="0" y="157163"/>
            <a:ext cx="9144000" cy="342900"/>
            <a:chOff x="0" y="0"/>
            <a:chExt cx="4320" cy="288"/>
          </a:xfrm>
        </p:grpSpPr>
        <p:sp>
          <p:nvSpPr>
            <p:cNvPr id="3" name="Rectangle 3"/>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lstStyle/>
            <a:p>
              <a:endParaRPr lang="en-US"/>
            </a:p>
          </p:txBody>
        </p:sp>
        <p:sp>
          <p:nvSpPr>
            <p:cNvPr id="4" name="Rectangle 2"/>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Clase</a:t>
              </a:r>
              <a:r>
                <a:rPr lang="en-US" b="1" dirty="0">
                  <a:solidFill>
                    <a:schemeClr val="bg1"/>
                  </a:solidFill>
                  <a:latin typeface="Arial" pitchFamily="34" charset="0"/>
                  <a:cs typeface="Arial" pitchFamily="34" charset="0"/>
                </a:rPr>
                <a:t> C</a:t>
              </a:r>
              <a:endParaRPr lang="en-US" dirty="0">
                <a:solidFill>
                  <a:schemeClr val="bg1"/>
                </a:solidFill>
              </a:endParaRPr>
            </a:p>
          </p:txBody>
        </p:sp>
      </p:grpSp>
      <p:sp>
        <p:nvSpPr>
          <p:cNvPr id="5" name="Rectangle 5"/>
          <p:cNvSpPr>
            <a:spLocks noChangeArrowheads="1"/>
          </p:cNvSpPr>
          <p:nvPr/>
        </p:nvSpPr>
        <p:spPr bwMode="auto">
          <a:xfrm>
            <a:off x="160117" y="1052736"/>
            <a:ext cx="8858280" cy="1379553"/>
          </a:xfrm>
          <a:prstGeom prst="rect">
            <a:avLst/>
          </a:prstGeom>
          <a:noFill/>
          <a:ln w="9525">
            <a:noFill/>
            <a:miter lim="800000"/>
            <a:headEnd/>
            <a:tailEnd/>
          </a:ln>
          <a:effectLst/>
        </p:spPr>
        <p:txBody>
          <a:bodyPr anchor="b"/>
          <a:lstStyle/>
          <a:p>
            <a:pPr algn="just"/>
            <a:r>
              <a:rPr lang="en-US" b="1" dirty="0">
                <a:latin typeface="Arial" pitchFamily="34" charset="0"/>
                <a:cs typeface="Arial" pitchFamily="34" charset="0"/>
              </a:rPr>
              <a:t>Los genes de </a:t>
            </a:r>
            <a:r>
              <a:rPr lang="en-US" b="1" dirty="0" err="1">
                <a:latin typeface="Arial" pitchFamily="34" charset="0"/>
                <a:cs typeface="Arial" pitchFamily="34" charset="0"/>
              </a:rPr>
              <a:t>identidad</a:t>
            </a:r>
            <a:r>
              <a:rPr lang="en-US" b="1" dirty="0">
                <a:latin typeface="Arial" pitchFamily="34" charset="0"/>
                <a:cs typeface="Arial" pitchFamily="34" charset="0"/>
              </a:rPr>
              <a:t> floral </a:t>
            </a:r>
            <a:r>
              <a:rPr lang="en-US" b="1" dirty="0" err="1">
                <a:latin typeface="Arial" pitchFamily="34" charset="0"/>
                <a:cs typeface="Arial" pitchFamily="34" charset="0"/>
              </a:rPr>
              <a:t>clase</a:t>
            </a:r>
            <a:r>
              <a:rPr lang="en-US" b="1" dirty="0">
                <a:latin typeface="Arial" pitchFamily="34" charset="0"/>
                <a:cs typeface="Arial" pitchFamily="34" charset="0"/>
              </a:rPr>
              <a:t> C </a:t>
            </a:r>
            <a:r>
              <a:rPr lang="en-US" dirty="0">
                <a:latin typeface="Arial" pitchFamily="34" charset="0"/>
                <a:cs typeface="Arial" pitchFamily="34" charset="0"/>
              </a:rPr>
              <a:t>son </a:t>
            </a:r>
            <a:r>
              <a:rPr lang="en-US" dirty="0" err="1">
                <a:latin typeface="Arial" pitchFamily="34" charset="0"/>
                <a:cs typeface="Arial" pitchFamily="34" charset="0"/>
              </a:rPr>
              <a:t>necesarios</a:t>
            </a:r>
            <a:r>
              <a:rPr lang="en-US" dirty="0">
                <a:latin typeface="Arial" pitchFamily="34" charset="0"/>
                <a:cs typeface="Arial" pitchFamily="34" charset="0"/>
              </a:rPr>
              <a:t> para el </a:t>
            </a:r>
            <a:r>
              <a:rPr lang="en-US" dirty="0" err="1">
                <a:latin typeface="Arial" pitchFamily="34" charset="0"/>
                <a:cs typeface="Arial" pitchFamily="34" charset="0"/>
              </a:rPr>
              <a:t>correcto</a:t>
            </a:r>
            <a:r>
              <a:rPr lang="en-US" dirty="0">
                <a:latin typeface="Arial" pitchFamily="34" charset="0"/>
                <a:cs typeface="Arial" pitchFamily="34" charset="0"/>
              </a:rPr>
              <a:t> </a:t>
            </a:r>
            <a:r>
              <a:rPr lang="en-US" dirty="0" err="1">
                <a:latin typeface="Arial" pitchFamily="34" charset="0"/>
                <a:cs typeface="Arial" pitchFamily="34" charset="0"/>
              </a:rPr>
              <a:t>desarrollo</a:t>
            </a:r>
            <a:r>
              <a:rPr lang="en-US" dirty="0">
                <a:latin typeface="Arial" pitchFamily="34" charset="0"/>
                <a:cs typeface="Arial" pitchFamily="34" charset="0"/>
              </a:rPr>
              <a:t> de los </a:t>
            </a:r>
            <a:r>
              <a:rPr lang="en-US" dirty="0" err="1">
                <a:latin typeface="Arial" pitchFamily="34" charset="0"/>
                <a:cs typeface="Arial" pitchFamily="34" charset="0"/>
              </a:rPr>
              <a:t>estambres</a:t>
            </a:r>
            <a:r>
              <a:rPr lang="en-US" dirty="0">
                <a:latin typeface="Arial" pitchFamily="34" charset="0"/>
                <a:cs typeface="Arial" pitchFamily="34" charset="0"/>
              </a:rPr>
              <a:t> y los </a:t>
            </a:r>
            <a:r>
              <a:rPr lang="en-US" dirty="0" err="1">
                <a:latin typeface="Arial" pitchFamily="34" charset="0"/>
                <a:cs typeface="Arial" pitchFamily="34" charset="0"/>
              </a:rPr>
              <a:t>carpelos</a:t>
            </a:r>
            <a:r>
              <a:rPr lang="en-US" dirty="0">
                <a:latin typeface="Arial" pitchFamily="34" charset="0"/>
                <a:cs typeface="Arial" pitchFamily="34" charset="0"/>
              </a:rPr>
              <a:t>, (3er y 4to </a:t>
            </a:r>
            <a:r>
              <a:rPr lang="en-US" dirty="0" err="1">
                <a:latin typeface="Arial" pitchFamily="34" charset="0"/>
                <a:cs typeface="Arial" pitchFamily="34" charset="0"/>
              </a:rPr>
              <a:t>verticilo</a:t>
            </a:r>
            <a:r>
              <a:rPr lang="en-US" dirty="0">
                <a:latin typeface="Arial" pitchFamily="34" charset="0"/>
                <a:cs typeface="Arial" pitchFamily="34" charset="0"/>
              </a:rPr>
              <a:t> ). </a:t>
            </a:r>
          </a:p>
          <a:p>
            <a:pPr algn="just"/>
            <a:endParaRPr lang="en-US" dirty="0">
              <a:latin typeface="Arial" pitchFamily="34" charset="0"/>
              <a:cs typeface="Arial" pitchFamily="34" charset="0"/>
            </a:endParaRPr>
          </a:p>
          <a:p>
            <a:pPr algn="just"/>
            <a:r>
              <a:rPr lang="en-US" dirty="0">
                <a:latin typeface="Arial" pitchFamily="34" charset="0"/>
                <a:cs typeface="Arial" pitchFamily="34" charset="0"/>
              </a:rPr>
              <a:t>Las </a:t>
            </a:r>
            <a:r>
              <a:rPr lang="en-US" dirty="0" err="1">
                <a:latin typeface="Arial" pitchFamily="34" charset="0"/>
                <a:cs typeface="Arial" pitchFamily="34" charset="0"/>
              </a:rPr>
              <a:t>actividades</a:t>
            </a:r>
            <a:r>
              <a:rPr lang="en-US" dirty="0">
                <a:latin typeface="Arial" pitchFamily="34" charset="0"/>
                <a:cs typeface="Arial" pitchFamily="34" charset="0"/>
              </a:rPr>
              <a:t> de </a:t>
            </a:r>
            <a:r>
              <a:rPr lang="en-US" b="1" dirty="0">
                <a:latin typeface="Arial" pitchFamily="34" charset="0"/>
                <a:cs typeface="Arial" pitchFamily="34" charset="0"/>
              </a:rPr>
              <a:t>A</a:t>
            </a:r>
            <a:r>
              <a:rPr lang="en-US" dirty="0">
                <a:latin typeface="Arial" pitchFamily="34" charset="0"/>
                <a:cs typeface="Arial" pitchFamily="34" charset="0"/>
              </a:rPr>
              <a:t> y </a:t>
            </a:r>
            <a:r>
              <a:rPr lang="en-US" b="1" dirty="0">
                <a:latin typeface="Arial" pitchFamily="34" charset="0"/>
                <a:cs typeface="Arial" pitchFamily="34" charset="0"/>
              </a:rPr>
              <a:t>C</a:t>
            </a:r>
            <a:r>
              <a:rPr lang="en-US" dirty="0">
                <a:latin typeface="Arial" pitchFamily="34" charset="0"/>
                <a:cs typeface="Arial" pitchFamily="34" charset="0"/>
              </a:rPr>
              <a:t> son mutuamente </a:t>
            </a:r>
            <a:r>
              <a:rPr lang="en-US" dirty="0" err="1">
                <a:latin typeface="Arial" pitchFamily="34" charset="0"/>
                <a:cs typeface="Arial" pitchFamily="34" charset="0"/>
              </a:rPr>
              <a:t>antagónicas</a:t>
            </a:r>
            <a:r>
              <a:rPr lang="en-US" dirty="0">
                <a:latin typeface="Arial" pitchFamily="34" charset="0"/>
                <a:cs typeface="Arial" pitchFamily="34" charset="0"/>
              </a:rPr>
              <a:t>, </a:t>
            </a:r>
          </a:p>
          <a:p>
            <a:pPr algn="just"/>
            <a:endParaRPr lang="en-US" dirty="0">
              <a:latin typeface="Arial" pitchFamily="34" charset="0"/>
              <a:cs typeface="Arial" pitchFamily="34" charset="0"/>
            </a:endParaRPr>
          </a:p>
          <a:p>
            <a:pPr algn="just"/>
            <a:r>
              <a:rPr lang="en-US" dirty="0" err="1">
                <a:latin typeface="Arial" pitchFamily="34" charset="0"/>
                <a:cs typeface="Arial" pitchFamily="34" charset="0"/>
              </a:rPr>
              <a:t>Mutante</a:t>
            </a:r>
            <a:r>
              <a:rPr lang="en-US" dirty="0">
                <a:latin typeface="Arial" pitchFamily="34" charset="0"/>
                <a:cs typeface="Arial" pitchFamily="34" charset="0"/>
              </a:rPr>
              <a:t> </a:t>
            </a:r>
            <a:r>
              <a:rPr lang="en-US" b="1" dirty="0">
                <a:latin typeface="Arial" pitchFamily="34" charset="0"/>
                <a:cs typeface="Arial" pitchFamily="34" charset="0"/>
              </a:rPr>
              <a:t>C</a:t>
            </a:r>
            <a:r>
              <a:rPr lang="en-US" dirty="0">
                <a:latin typeface="Arial" pitchFamily="34" charset="0"/>
                <a:cs typeface="Arial" pitchFamily="34" charset="0"/>
              </a:rPr>
              <a:t>, la </a:t>
            </a:r>
            <a:r>
              <a:rPr lang="en-US" dirty="0" err="1">
                <a:latin typeface="Arial" pitchFamily="34" charset="0"/>
                <a:cs typeface="Arial" pitchFamily="34" charset="0"/>
              </a:rPr>
              <a:t>actividad</a:t>
            </a:r>
            <a:r>
              <a:rPr lang="en-US" dirty="0">
                <a:latin typeface="Arial" pitchFamily="34" charset="0"/>
                <a:cs typeface="Arial" pitchFamily="34" charset="0"/>
              </a:rPr>
              <a:t> de </a:t>
            </a:r>
            <a:r>
              <a:rPr lang="en-US" b="1" dirty="0">
                <a:latin typeface="Arial" pitchFamily="34" charset="0"/>
                <a:cs typeface="Arial" pitchFamily="34" charset="0"/>
              </a:rPr>
              <a:t>A</a:t>
            </a:r>
            <a:r>
              <a:rPr lang="en-US" dirty="0">
                <a:latin typeface="Arial" pitchFamily="34" charset="0"/>
                <a:cs typeface="Arial" pitchFamily="34" charset="0"/>
              </a:rPr>
              <a:t> se </a:t>
            </a:r>
            <a:r>
              <a:rPr lang="en-US" dirty="0" err="1">
                <a:latin typeface="Arial" pitchFamily="34" charset="0"/>
                <a:cs typeface="Arial" pitchFamily="34" charset="0"/>
              </a:rPr>
              <a:t>expande</a:t>
            </a:r>
            <a:r>
              <a:rPr lang="en-US" dirty="0">
                <a:latin typeface="Arial" pitchFamily="34" charset="0"/>
                <a:cs typeface="Arial" pitchFamily="34" charset="0"/>
              </a:rPr>
              <a:t>: </a:t>
            </a:r>
            <a:r>
              <a:rPr lang="en-US" dirty="0" err="1">
                <a:latin typeface="Arial" pitchFamily="34" charset="0"/>
                <a:cs typeface="Arial" pitchFamily="34" charset="0"/>
              </a:rPr>
              <a:t>petalos</a:t>
            </a:r>
            <a:r>
              <a:rPr lang="en-US" dirty="0">
                <a:latin typeface="Arial" pitchFamily="34" charset="0"/>
                <a:cs typeface="Arial" pitchFamily="34" charset="0"/>
              </a:rPr>
              <a:t> </a:t>
            </a:r>
            <a:r>
              <a:rPr lang="en-US" dirty="0" err="1">
                <a:latin typeface="Arial" pitchFamily="34" charset="0"/>
                <a:cs typeface="Arial" pitchFamily="34" charset="0"/>
              </a:rPr>
              <a:t>enves</a:t>
            </a:r>
            <a:r>
              <a:rPr lang="en-US" dirty="0">
                <a:latin typeface="Arial" pitchFamily="34" charset="0"/>
                <a:cs typeface="Arial" pitchFamily="34" charset="0"/>
              </a:rPr>
              <a:t> de </a:t>
            </a:r>
            <a:r>
              <a:rPr lang="en-US" dirty="0" err="1">
                <a:latin typeface="Arial" pitchFamily="34" charset="0"/>
                <a:cs typeface="Arial" pitchFamily="34" charset="0"/>
              </a:rPr>
              <a:t>estarles</a:t>
            </a:r>
            <a:r>
              <a:rPr lang="en-US" dirty="0">
                <a:latin typeface="Arial" pitchFamily="34" charset="0"/>
                <a:cs typeface="Arial" pitchFamily="34" charset="0"/>
              </a:rPr>
              <a:t>, </a:t>
            </a:r>
            <a:r>
              <a:rPr lang="en-US" dirty="0" err="1">
                <a:latin typeface="Arial" pitchFamily="34" charset="0"/>
                <a:cs typeface="Arial" pitchFamily="34" charset="0"/>
              </a:rPr>
              <a:t>nuevas</a:t>
            </a:r>
            <a:r>
              <a:rPr lang="en-US" dirty="0">
                <a:latin typeface="Arial" pitchFamily="34" charset="0"/>
                <a:cs typeface="Arial" pitchFamily="34" charset="0"/>
              </a:rPr>
              <a:t> </a:t>
            </a:r>
            <a:r>
              <a:rPr lang="en-US" dirty="0" err="1">
                <a:latin typeface="Arial" pitchFamily="34" charset="0"/>
                <a:cs typeface="Arial" pitchFamily="34" charset="0"/>
              </a:rPr>
              <a:t>flores</a:t>
            </a:r>
            <a:r>
              <a:rPr lang="en-US" dirty="0">
                <a:latin typeface="Arial" pitchFamily="34" charset="0"/>
                <a:cs typeface="Arial" pitchFamily="34" charset="0"/>
              </a:rPr>
              <a:t> </a:t>
            </a:r>
            <a:r>
              <a:rPr lang="en-US" dirty="0" err="1">
                <a:latin typeface="Arial" pitchFamily="34" charset="0"/>
                <a:cs typeface="Arial" pitchFamily="34" charset="0"/>
              </a:rPr>
              <a:t>enves</a:t>
            </a:r>
            <a:r>
              <a:rPr lang="en-US" dirty="0">
                <a:latin typeface="Arial" pitchFamily="34" charset="0"/>
                <a:cs typeface="Arial" pitchFamily="34" charset="0"/>
              </a:rPr>
              <a:t> de </a:t>
            </a:r>
            <a:r>
              <a:rPr lang="en-US" dirty="0" err="1">
                <a:latin typeface="Arial" pitchFamily="34" charset="0"/>
                <a:cs typeface="Arial" pitchFamily="34" charset="0"/>
              </a:rPr>
              <a:t>carpelos</a:t>
            </a:r>
            <a:r>
              <a:rPr lang="en-US" dirty="0">
                <a:latin typeface="Arial" pitchFamily="34" charset="0"/>
                <a:cs typeface="Arial" pitchFamily="34" charset="0"/>
              </a:rPr>
              <a:t>.</a:t>
            </a:r>
            <a:endParaRPr lang="en-US" dirty="0"/>
          </a:p>
        </p:txBody>
      </p:sp>
      <p:pic>
        <p:nvPicPr>
          <p:cNvPr id="6" name="Picture 7" descr="class c genes.gif (2799 bytes)">
            <a:hlinkClick r:id="rId2"/>
          </p:cNvPr>
          <p:cNvPicPr>
            <a:picLocks noChangeAspect="1" noChangeArrowheads="1"/>
          </p:cNvPicPr>
          <p:nvPr/>
        </p:nvPicPr>
        <p:blipFill>
          <a:blip r:embed="rId3"/>
          <a:srcRect/>
          <a:stretch>
            <a:fillRect/>
          </a:stretch>
        </p:blipFill>
        <p:spPr bwMode="auto">
          <a:xfrm>
            <a:off x="571472" y="2773363"/>
            <a:ext cx="4862512" cy="1311275"/>
          </a:xfrm>
          <a:prstGeom prst="rect">
            <a:avLst/>
          </a:prstGeom>
          <a:noFill/>
        </p:spPr>
      </p:pic>
      <p:pic>
        <p:nvPicPr>
          <p:cNvPr id="7" name="Picture 12" descr="agamous mutant.jpg (6738 bytes)"/>
          <p:cNvPicPr>
            <a:picLocks noChangeAspect="1" noChangeArrowheads="1"/>
          </p:cNvPicPr>
          <p:nvPr/>
        </p:nvPicPr>
        <p:blipFill>
          <a:blip r:embed="rId4"/>
          <a:srcRect/>
          <a:stretch>
            <a:fillRect/>
          </a:stretch>
        </p:blipFill>
        <p:spPr bwMode="auto">
          <a:xfrm>
            <a:off x="1008063" y="4729163"/>
            <a:ext cx="2111375" cy="1612900"/>
          </a:xfrm>
          <a:prstGeom prst="rect">
            <a:avLst/>
          </a:prstGeom>
          <a:noFill/>
        </p:spPr>
      </p:pic>
      <p:sp>
        <p:nvSpPr>
          <p:cNvPr id="8" name="Rectangle 13"/>
          <p:cNvSpPr>
            <a:spLocks noChangeArrowheads="1"/>
          </p:cNvSpPr>
          <p:nvPr/>
        </p:nvSpPr>
        <p:spPr bwMode="auto">
          <a:xfrm>
            <a:off x="247650" y="6265863"/>
            <a:ext cx="3495675" cy="708025"/>
          </a:xfrm>
          <a:prstGeom prst="rect">
            <a:avLst/>
          </a:prstGeom>
          <a:noFill/>
          <a:ln w="9525">
            <a:noFill/>
            <a:miter lim="800000"/>
            <a:headEnd/>
            <a:tailEnd/>
          </a:ln>
          <a:effectLst/>
        </p:spPr>
        <p:txBody>
          <a:bodyPr/>
          <a:lstStyle/>
          <a:p>
            <a:pPr algn="ctr"/>
            <a:r>
              <a:rPr lang="en-US" b="1" i="1">
                <a:latin typeface="Arial" pitchFamily="34" charset="0"/>
                <a:cs typeface="Arial" pitchFamily="34" charset="0"/>
              </a:rPr>
              <a:t>ag</a:t>
            </a:r>
            <a:r>
              <a:rPr lang="en-US" b="1">
                <a:latin typeface="Arial" pitchFamily="34" charset="0"/>
                <a:cs typeface="Arial" pitchFamily="34" charset="0"/>
              </a:rPr>
              <a:t> mutant</a:t>
            </a:r>
            <a:br>
              <a:rPr lang="en-US" sz="1000" b="1">
                <a:latin typeface="Arial" pitchFamily="34" charset="0"/>
                <a:cs typeface="Arial" pitchFamily="34" charset="0"/>
              </a:rPr>
            </a:br>
            <a:endParaRPr lang="en-US" sz="800"/>
          </a:p>
          <a:p>
            <a:pPr algn="ctr" eaLnBrk="0" hangingPunct="0"/>
            <a:endParaRPr lang="en-US"/>
          </a:p>
        </p:txBody>
      </p:sp>
      <p:sp>
        <p:nvSpPr>
          <p:cNvPr id="9" name="Text Box 30"/>
          <p:cNvSpPr txBox="1">
            <a:spLocks noChangeArrowheads="1"/>
          </p:cNvSpPr>
          <p:nvPr/>
        </p:nvSpPr>
        <p:spPr bwMode="auto">
          <a:xfrm>
            <a:off x="3482975" y="5077438"/>
            <a:ext cx="5303867" cy="923330"/>
          </a:xfrm>
          <a:prstGeom prst="rect">
            <a:avLst/>
          </a:prstGeom>
          <a:noFill/>
          <a:ln w="12700">
            <a:noFill/>
            <a:miter lim="800000"/>
            <a:headEnd type="none" w="sm" len="sm"/>
            <a:tailEnd type="none" w="sm" len="sm"/>
          </a:ln>
          <a:effectLst/>
        </p:spPr>
        <p:txBody>
          <a:bodyPr wrap="square">
            <a:spAutoFit/>
          </a:bodyPr>
          <a:lstStyle/>
          <a:p>
            <a:pPr>
              <a:spcBef>
                <a:spcPct val="50000"/>
              </a:spcBef>
            </a:pPr>
            <a:r>
              <a:rPr lang="en-GB" b="1" dirty="0">
                <a:latin typeface="Arial" pitchFamily="34" charset="0"/>
              </a:rPr>
              <a:t>AGAMOUS (AG) </a:t>
            </a:r>
            <a:r>
              <a:rPr lang="en-GB" dirty="0" err="1">
                <a:latin typeface="Arial" pitchFamily="34" charset="0"/>
              </a:rPr>
              <a:t>es</a:t>
            </a:r>
            <a:r>
              <a:rPr lang="en-GB" dirty="0">
                <a:latin typeface="Arial" pitchFamily="34" charset="0"/>
              </a:rPr>
              <a:t> el </a:t>
            </a:r>
            <a:r>
              <a:rPr lang="en-GB" dirty="0" err="1">
                <a:latin typeface="Arial" pitchFamily="34" charset="0"/>
              </a:rPr>
              <a:t>único</a:t>
            </a:r>
            <a:r>
              <a:rPr lang="en-GB" dirty="0">
                <a:latin typeface="Arial" pitchFamily="34" charset="0"/>
              </a:rPr>
              <a:t> gen </a:t>
            </a:r>
            <a:r>
              <a:rPr lang="en-GB" dirty="0" err="1">
                <a:latin typeface="Arial" pitchFamily="34" charset="0"/>
              </a:rPr>
              <a:t>conocido</a:t>
            </a:r>
            <a:r>
              <a:rPr lang="en-GB" dirty="0">
                <a:latin typeface="Arial" pitchFamily="34" charset="0"/>
              </a:rPr>
              <a:t> </a:t>
            </a:r>
            <a:r>
              <a:rPr lang="en-GB" dirty="0" err="1">
                <a:latin typeface="Arial" pitchFamily="34" charset="0"/>
              </a:rPr>
              <a:t>clase</a:t>
            </a:r>
            <a:r>
              <a:rPr lang="en-GB" dirty="0">
                <a:latin typeface="Arial" pitchFamily="34" charset="0"/>
              </a:rPr>
              <a:t> </a:t>
            </a:r>
            <a:r>
              <a:rPr lang="en-GB" b="1" dirty="0">
                <a:latin typeface="Arial" pitchFamily="34" charset="0"/>
              </a:rPr>
              <a:t>C</a:t>
            </a:r>
            <a:r>
              <a:rPr lang="en-GB" dirty="0">
                <a:latin typeface="Arial" pitchFamily="34" charset="0"/>
              </a:rPr>
              <a:t> y </a:t>
            </a:r>
            <a:r>
              <a:rPr lang="en-GB" dirty="0" err="1">
                <a:latin typeface="Arial" pitchFamily="34" charset="0"/>
              </a:rPr>
              <a:t>es</a:t>
            </a:r>
            <a:r>
              <a:rPr lang="en-GB" dirty="0">
                <a:latin typeface="Arial" pitchFamily="34" charset="0"/>
              </a:rPr>
              <a:t> </a:t>
            </a:r>
            <a:r>
              <a:rPr lang="en-GB" dirty="0" err="1">
                <a:latin typeface="Arial" pitchFamily="34" charset="0"/>
              </a:rPr>
              <a:t>requerido</a:t>
            </a:r>
            <a:r>
              <a:rPr lang="en-GB" dirty="0">
                <a:latin typeface="Arial" pitchFamily="34" charset="0"/>
              </a:rPr>
              <a:t> </a:t>
            </a:r>
            <a:r>
              <a:rPr lang="en-GB" dirty="0" err="1">
                <a:latin typeface="Arial" pitchFamily="34" charset="0"/>
              </a:rPr>
              <a:t>para</a:t>
            </a:r>
            <a:r>
              <a:rPr lang="en-GB" dirty="0">
                <a:latin typeface="Arial" pitchFamily="34" charset="0"/>
              </a:rPr>
              <a:t> el </a:t>
            </a:r>
            <a:r>
              <a:rPr lang="en-GB" dirty="0" err="1">
                <a:latin typeface="Arial" pitchFamily="34" charset="0"/>
              </a:rPr>
              <a:t>desarrollo</a:t>
            </a:r>
            <a:r>
              <a:rPr lang="en-GB" dirty="0">
                <a:latin typeface="Arial" pitchFamily="34" charset="0"/>
              </a:rPr>
              <a:t> normal de </a:t>
            </a:r>
            <a:r>
              <a:rPr lang="en-GB" dirty="0" err="1">
                <a:latin typeface="Arial" pitchFamily="34" charset="0"/>
              </a:rPr>
              <a:t>estambres</a:t>
            </a:r>
            <a:r>
              <a:rPr lang="en-GB" dirty="0">
                <a:latin typeface="Arial" pitchFamily="34" charset="0"/>
              </a:rPr>
              <a:t> y </a:t>
            </a:r>
            <a:r>
              <a:rPr lang="en-GB" dirty="0" err="1">
                <a:latin typeface="Arial" pitchFamily="34" charset="0"/>
              </a:rPr>
              <a:t>carpelos</a:t>
            </a:r>
            <a:r>
              <a:rPr lang="en-GB" dirty="0">
                <a:latin typeface="Arial" pitchFamily="34" charset="0"/>
              </a:rPr>
              <a:t>.</a:t>
            </a: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908" y="2432289"/>
            <a:ext cx="2397532" cy="253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556792"/>
            <a:ext cx="4634614"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12925" y="133872"/>
            <a:ext cx="9144000" cy="342900"/>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Mutante</a:t>
            </a:r>
            <a:r>
              <a:rPr lang="en-US" b="1" dirty="0">
                <a:solidFill>
                  <a:schemeClr val="bg1"/>
                </a:solidFill>
                <a:latin typeface="Arial" pitchFamily="34" charset="0"/>
                <a:cs typeface="Arial" pitchFamily="34" charset="0"/>
              </a:rPr>
              <a:t> </a:t>
            </a:r>
            <a:r>
              <a:rPr lang="en-US" b="1" dirty="0" err="1">
                <a:solidFill>
                  <a:schemeClr val="bg1"/>
                </a:solidFill>
                <a:latin typeface="Arial" pitchFamily="34" charset="0"/>
                <a:cs typeface="Arial" pitchFamily="34" charset="0"/>
              </a:rPr>
              <a:t>cuadrupel</a:t>
            </a:r>
            <a:r>
              <a:rPr lang="en-US" b="1" dirty="0">
                <a:solidFill>
                  <a:schemeClr val="bg1"/>
                </a:solidFill>
                <a:latin typeface="Arial" pitchFamily="34" charset="0"/>
                <a:cs typeface="Arial" pitchFamily="34" charset="0"/>
              </a:rPr>
              <a:t>  ABC</a:t>
            </a:r>
            <a:endParaRPr lang="en-US" dirty="0">
              <a:solidFill>
                <a:schemeClr val="bg1"/>
              </a:solidFill>
            </a:endParaRPr>
          </a:p>
        </p:txBody>
      </p:sp>
    </p:spTree>
    <p:extLst>
      <p:ext uri="{BB962C8B-B14F-4D97-AF65-F5344CB8AC3E}">
        <p14:creationId xmlns:p14="http://schemas.microsoft.com/office/powerpoint/2010/main" val="881169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ABC plus D and E</a:t>
            </a:r>
          </a:p>
        </p:txBody>
      </p:sp>
      <p:sp>
        <p:nvSpPr>
          <p:cNvPr id="3" name="TextBox 2"/>
          <p:cNvSpPr txBox="1"/>
          <p:nvPr/>
        </p:nvSpPr>
        <p:spPr>
          <a:xfrm>
            <a:off x="4562475" y="1676400"/>
            <a:ext cx="41148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play a role in ovule formation, and E genes work with </a:t>
            </a:r>
            <a:r>
              <a:rPr kumimoji="0" lang="en-US" sz="1800" b="1" i="0" u="none" strike="noStrike" kern="1200" cap="none" spc="0" normalizeH="0" baseline="0" noProof="0" dirty="0">
                <a:ln>
                  <a:noFill/>
                </a:ln>
                <a:solidFill>
                  <a:prstClr val="black"/>
                </a:solidFill>
                <a:effectLst/>
                <a:uLnTx/>
                <a:uFillTx/>
                <a:latin typeface="Calibri"/>
                <a:ea typeface="+mn-ea"/>
                <a:cs typeface="+mn-cs"/>
              </a:rPr>
              <a:t>ABCD</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to specify the whorls.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the absence of </a:t>
            </a:r>
            <a:r>
              <a:rPr kumimoji="0" lang="en-US" sz="1800" b="1"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only leaf-like organs are formed.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While much of </a:t>
            </a:r>
            <a:r>
              <a:rPr kumimoji="0" lang="en-US" sz="1800" b="1" i="0" u="none" strike="noStrike" kern="1200" cap="none" spc="0" normalizeH="0" baseline="0" noProof="0" dirty="0">
                <a:ln>
                  <a:noFill/>
                </a:ln>
                <a:solidFill>
                  <a:prstClr val="black"/>
                </a:solidFill>
                <a:effectLst/>
                <a:uLnTx/>
                <a:uFillTx/>
                <a:latin typeface="Calibri"/>
                <a:ea typeface="+mn-ea"/>
                <a:cs typeface="+mn-cs"/>
              </a:rPr>
              <a:t>ABC</a:t>
            </a:r>
            <a:r>
              <a:rPr kumimoji="0" lang="en-US" sz="1800" b="0" i="0" u="none" strike="noStrike" kern="1200" cap="none" spc="0" normalizeH="0" baseline="0" noProof="0" dirty="0">
                <a:ln>
                  <a:noFill/>
                </a:ln>
                <a:solidFill>
                  <a:prstClr val="black"/>
                </a:solidFill>
                <a:effectLst/>
                <a:uLnTx/>
                <a:uFillTx/>
                <a:latin typeface="Calibri"/>
                <a:ea typeface="+mn-ea"/>
                <a:cs typeface="+mn-cs"/>
              </a:rPr>
              <a:t> function was learned from forward genetics, </a:t>
            </a:r>
            <a:r>
              <a:rPr kumimoji="0" lang="en-US" sz="1800" b="1"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a:ln>
                  <a:noFill/>
                </a:ln>
                <a:solidFill>
                  <a:prstClr val="black"/>
                </a:solidFill>
                <a:effectLst/>
                <a:uLnTx/>
                <a:uFillTx/>
                <a:latin typeface="Calibri"/>
                <a:ea typeface="+mn-ea"/>
                <a:cs typeface="+mn-cs"/>
              </a:rPr>
              <a:t> function was largely learned through reverse genetics (working from gene sequence to determine function).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4135286" cy="435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05200" y="1600200"/>
            <a:ext cx="782486"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3106272" y="6035040"/>
            <a:ext cx="6037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credit: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Guo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Sun, B.,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Looi</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L.S., Xu, Y.,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E.S., Huang, J., and Ito, T. (2015). Co-ordination of flower development through epigenetic regulation in two model species: Rice and Arabidopsis. Plant Cell Physiol. 56: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830–841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permission from Oxford University Press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457200" y="1557130"/>
            <a:ext cx="218661" cy="2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457199" y="4104860"/>
            <a:ext cx="218661" cy="23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61653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 genes promote ovule identity</a:t>
            </a:r>
          </a:p>
        </p:txBody>
      </p:sp>
      <p:sp>
        <p:nvSpPr>
          <p:cNvPr id="6" name="TextBox 5"/>
          <p:cNvSpPr txBox="1"/>
          <p:nvPr/>
        </p:nvSpPr>
        <p:spPr>
          <a:xfrm>
            <a:off x="675861" y="6126480"/>
            <a:ext cx="84681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Colombo, L., Franken, J.,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Koetje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van Went, J., Dons, H.J.,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Angenent</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G.C., and van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Tunen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A.J</a:t>
            </a: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(1995). The petunia MADS box gene FBP11 determines ovule identity. Plant Cell  7: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1859–1868</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p:cNvSpPr txBox="1"/>
          <p:nvPr/>
        </p:nvSpPr>
        <p:spPr>
          <a:xfrm>
            <a:off x="1057484" y="5302589"/>
            <a:ext cx="671553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Petunia that overexpress the </a:t>
            </a:r>
            <a:r>
              <a:rPr kumimoji="0" lang="en-US" sz="1800" b="1" i="0" u="none" strike="noStrike" kern="1200" cap="none" spc="0" normalizeH="0" baseline="0" noProof="0" dirty="0">
                <a:ln>
                  <a:noFill/>
                </a:ln>
                <a:solidFill>
                  <a:prstClr val="black"/>
                </a:solidFill>
                <a:effectLst/>
                <a:uLnTx/>
                <a:uFillTx/>
                <a:latin typeface="Calibri"/>
                <a:ea typeface="+mn-ea"/>
                <a:cs typeface="+mn-cs"/>
              </a:rPr>
              <a:t>D</a:t>
            </a:r>
            <a:r>
              <a:rPr kumimoji="0" lang="en-US" sz="1800" b="0" i="0" u="none" strike="noStrike" kern="1200" cap="none" spc="0" normalizeH="0" baseline="0" noProof="0" dirty="0">
                <a:ln>
                  <a:noFill/>
                </a:ln>
                <a:solidFill>
                  <a:prstClr val="black"/>
                </a:solidFill>
                <a:effectLst/>
                <a:uLnTx/>
                <a:uFillTx/>
                <a:latin typeface="Calibri"/>
                <a:ea typeface="+mn-ea"/>
                <a:cs typeface="+mn-cs"/>
              </a:rPr>
              <a:t> gene FBP11 produce ovule-like structures on sepals, suggesting that </a:t>
            </a:r>
            <a:r>
              <a:rPr kumimoji="0" lang="en-US" sz="1800" b="1" i="0" u="none" strike="noStrike" kern="1200" cap="none" spc="0" normalizeH="0" baseline="0" noProof="0" dirty="0">
                <a:ln>
                  <a:noFill/>
                </a:ln>
                <a:solidFill>
                  <a:prstClr val="black"/>
                </a:solidFill>
                <a:effectLst/>
                <a:uLnTx/>
                <a:uFillTx/>
                <a:latin typeface="Calibri"/>
                <a:ea typeface="+mn-ea"/>
                <a:cs typeface="+mn-cs"/>
              </a:rPr>
              <a:t>D</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promote ovule identity.</a:t>
            </a:r>
          </a:p>
        </p:txBody>
      </p:sp>
      <p:grpSp>
        <p:nvGrpSpPr>
          <p:cNvPr id="20" name="Group 19"/>
          <p:cNvGrpSpPr/>
          <p:nvPr/>
        </p:nvGrpSpPr>
        <p:grpSpPr>
          <a:xfrm>
            <a:off x="97492" y="1255995"/>
            <a:ext cx="8839364" cy="3938878"/>
            <a:chOff x="97492" y="1170270"/>
            <a:chExt cx="8839364" cy="3938878"/>
          </a:xfrm>
        </p:grpSpPr>
        <p:sp>
          <p:nvSpPr>
            <p:cNvPr id="4" name="TextBox 3"/>
            <p:cNvSpPr txBox="1"/>
            <p:nvPr/>
          </p:nvSpPr>
          <p:spPr>
            <a:xfrm>
              <a:off x="3888312" y="4739816"/>
              <a:ext cx="23276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D-gene overexpression</a:t>
              </a:r>
            </a:p>
          </p:txBody>
        </p:sp>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48184" y="1170270"/>
              <a:ext cx="1900660"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492" y="1170270"/>
              <a:ext cx="3209672"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35663" y="2757050"/>
              <a:ext cx="1737360" cy="197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035664" y="1170270"/>
              <a:ext cx="1737360" cy="136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6822" y="3746740"/>
              <a:ext cx="12750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WT petunia</a:t>
              </a:r>
            </a:p>
          </p:txBody>
        </p:sp>
        <p:sp>
          <p:nvSpPr>
            <p:cNvPr id="5" name="TextBox 4"/>
            <p:cNvSpPr txBox="1"/>
            <p:nvPr/>
          </p:nvSpPr>
          <p:spPr>
            <a:xfrm>
              <a:off x="8023401" y="2630184"/>
              <a:ext cx="9134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Ectopic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ovules</a:t>
              </a:r>
            </a:p>
          </p:txBody>
        </p:sp>
        <p:cxnSp>
          <p:nvCxnSpPr>
            <p:cNvPr id="13" name="Straight Arrow Connector 12"/>
            <p:cNvCxnSpPr/>
            <p:nvPr/>
          </p:nvCxnSpPr>
          <p:spPr>
            <a:xfrm flipH="1" flipV="1">
              <a:off x="7545059" y="2308048"/>
              <a:ext cx="478342" cy="449002"/>
            </a:xfrm>
            <a:prstGeom prst="straightConnector1">
              <a:avLst/>
            </a:prstGeom>
            <a:ln w="5715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545059" y="2934186"/>
              <a:ext cx="478342" cy="224501"/>
            </a:xfrm>
            <a:prstGeom prst="straightConnector1">
              <a:avLst/>
            </a:prstGeom>
            <a:ln w="5715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663378" y="1962150"/>
              <a:ext cx="83943" cy="437788"/>
            </a:xfrm>
            <a:prstGeom prst="straightConnector1">
              <a:avLst/>
            </a:prstGeom>
            <a:ln w="5715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8858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25425"/>
            <a:ext cx="9144000" cy="342900"/>
            <a:chOff x="0" y="0"/>
            <a:chExt cx="4320" cy="288"/>
          </a:xfrm>
        </p:grpSpPr>
        <p:sp>
          <p:nvSpPr>
            <p:cNvPr id="3" name="Rectangle 3"/>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lstStyle/>
            <a:p>
              <a:endParaRPr lang="en-US"/>
            </a:p>
          </p:txBody>
        </p:sp>
        <p:sp>
          <p:nvSpPr>
            <p:cNvPr id="4" name="Rectangle 4"/>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Clase</a:t>
              </a:r>
              <a:r>
                <a:rPr lang="en-US" b="1" dirty="0">
                  <a:solidFill>
                    <a:schemeClr val="bg1"/>
                  </a:solidFill>
                  <a:latin typeface="Arial" pitchFamily="34" charset="0"/>
                  <a:cs typeface="Arial" pitchFamily="34" charset="0"/>
                </a:rPr>
                <a:t> D</a:t>
              </a:r>
              <a:endParaRPr lang="en-US" dirty="0">
                <a:solidFill>
                  <a:schemeClr val="bg1"/>
                </a:solidFill>
              </a:endParaRPr>
            </a:p>
          </p:txBody>
        </p:sp>
      </p:grpSp>
      <p:grpSp>
        <p:nvGrpSpPr>
          <p:cNvPr id="5" name="Group 5"/>
          <p:cNvGrpSpPr>
            <a:grpSpLocks/>
          </p:cNvGrpSpPr>
          <p:nvPr/>
        </p:nvGrpSpPr>
        <p:grpSpPr bwMode="auto">
          <a:xfrm>
            <a:off x="0" y="568325"/>
            <a:ext cx="9144000" cy="342900"/>
            <a:chOff x="0" y="0"/>
            <a:chExt cx="4320" cy="288"/>
          </a:xfrm>
        </p:grpSpPr>
        <p:sp>
          <p:nvSpPr>
            <p:cNvPr id="6" name="Rectangle 6"/>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lstStyle/>
            <a:p>
              <a:endParaRPr lang="en-US"/>
            </a:p>
          </p:txBody>
        </p:sp>
        <p:sp>
          <p:nvSpPr>
            <p:cNvPr id="7" name="Rectangle 7"/>
            <p:cNvSpPr>
              <a:spLocks noChangeArrowheads="1"/>
            </p:cNvSpPr>
            <p:nvPr/>
          </p:nvSpPr>
          <p:spPr bwMode="auto">
            <a:xfrm>
              <a:off x="0" y="0"/>
              <a:ext cx="4320" cy="288"/>
            </a:xfrm>
            <a:prstGeom prst="rect">
              <a:avLst/>
            </a:prstGeom>
            <a:solidFill>
              <a:srgbClr val="000000"/>
            </a:solidFill>
            <a:ln w="9525">
              <a:noFill/>
              <a:miter lim="800000"/>
              <a:headEnd/>
              <a:tailEnd/>
            </a:ln>
            <a:effectLst/>
          </p:spPr>
          <p:txBody>
            <a:bodyPr anchor="ctr"/>
            <a:lstStyle/>
            <a:p>
              <a:r>
                <a:rPr lang="fr-FR" sz="1800" b="1" i="1" dirty="0" err="1">
                  <a:solidFill>
                    <a:srgbClr val="FFFFFF"/>
                  </a:solidFill>
                  <a:latin typeface="Arial" pitchFamily="34" charset="0"/>
                  <a:cs typeface="Arial" pitchFamily="34" charset="0"/>
                </a:rPr>
                <a:t>Desarrollo</a:t>
              </a:r>
              <a:r>
                <a:rPr lang="fr-FR" sz="1800" b="1" i="1" dirty="0">
                  <a:solidFill>
                    <a:srgbClr val="FFFFFF"/>
                  </a:solidFill>
                  <a:latin typeface="Arial" pitchFamily="34" charset="0"/>
                  <a:cs typeface="Arial" pitchFamily="34" charset="0"/>
                </a:rPr>
                <a:t> </a:t>
              </a:r>
              <a:r>
                <a:rPr lang="fr-FR" sz="1800" b="1" i="1" dirty="0" err="1">
                  <a:solidFill>
                    <a:srgbClr val="FFFFFF"/>
                  </a:solidFill>
                  <a:latin typeface="Arial" pitchFamily="34" charset="0"/>
                  <a:cs typeface="Arial" pitchFamily="34" charset="0"/>
                </a:rPr>
                <a:t>del</a:t>
              </a:r>
              <a:r>
                <a:rPr lang="fr-FR" sz="1800" b="1" i="1" dirty="0">
                  <a:solidFill>
                    <a:srgbClr val="FFFFFF"/>
                  </a:solidFill>
                  <a:latin typeface="Arial" pitchFamily="34" charset="0"/>
                  <a:cs typeface="Arial" pitchFamily="34" charset="0"/>
                </a:rPr>
                <a:t> </a:t>
              </a:r>
              <a:r>
                <a:rPr lang="fr-FR" sz="1800" b="1" i="1" dirty="0" err="1">
                  <a:solidFill>
                    <a:srgbClr val="FFFFFF"/>
                  </a:solidFill>
                  <a:latin typeface="Arial" pitchFamily="34" charset="0"/>
                  <a:cs typeface="Arial" pitchFamily="34" charset="0"/>
                </a:rPr>
                <a:t>óvulo</a:t>
              </a:r>
              <a:endParaRPr lang="en-US" sz="1800" dirty="0"/>
            </a:p>
          </p:txBody>
        </p:sp>
      </p:grpSp>
      <p:grpSp>
        <p:nvGrpSpPr>
          <p:cNvPr id="8" name="Group 8"/>
          <p:cNvGrpSpPr>
            <a:grpSpLocks/>
          </p:cNvGrpSpPr>
          <p:nvPr/>
        </p:nvGrpSpPr>
        <p:grpSpPr bwMode="auto">
          <a:xfrm>
            <a:off x="285720" y="941388"/>
            <a:ext cx="8643998" cy="2533650"/>
            <a:chOff x="0" y="0"/>
            <a:chExt cx="4320" cy="2128"/>
          </a:xfrm>
        </p:grpSpPr>
        <p:sp>
          <p:nvSpPr>
            <p:cNvPr id="9" name="Rectangle 9"/>
            <p:cNvSpPr>
              <a:spLocks noChangeArrowheads="1"/>
            </p:cNvSpPr>
            <p:nvPr/>
          </p:nvSpPr>
          <p:spPr bwMode="auto">
            <a:xfrm>
              <a:off x="0" y="0"/>
              <a:ext cx="4320" cy="2128"/>
            </a:xfrm>
            <a:prstGeom prst="rect">
              <a:avLst/>
            </a:prstGeom>
            <a:noFill/>
            <a:ln w="9525">
              <a:noFill/>
              <a:miter lim="800000"/>
              <a:headEnd/>
              <a:tailEnd/>
            </a:ln>
            <a:effectLst/>
          </p:spPr>
          <p:txBody>
            <a:bodyPr/>
            <a:lstStyle/>
            <a:p>
              <a:endParaRPr lang="en-US"/>
            </a:p>
          </p:txBody>
        </p:sp>
        <p:sp>
          <p:nvSpPr>
            <p:cNvPr id="10" name="Rectangle 10"/>
            <p:cNvSpPr>
              <a:spLocks noChangeArrowheads="1"/>
            </p:cNvSpPr>
            <p:nvPr/>
          </p:nvSpPr>
          <p:spPr bwMode="auto">
            <a:xfrm>
              <a:off x="0" y="229"/>
              <a:ext cx="4320" cy="1899"/>
            </a:xfrm>
            <a:prstGeom prst="rect">
              <a:avLst/>
            </a:prstGeom>
            <a:noFill/>
            <a:ln w="9525">
              <a:noFill/>
              <a:miter lim="800000"/>
              <a:headEnd/>
              <a:tailEnd/>
            </a:ln>
            <a:effectLst/>
          </p:spPr>
          <p:txBody>
            <a:bodyPr anchor="ctr"/>
            <a:lstStyle/>
            <a:p>
              <a:pPr algn="just"/>
              <a:r>
                <a:rPr lang="en-US" i="1" dirty="0">
                  <a:latin typeface="Arial" pitchFamily="34" charset="0"/>
                  <a:cs typeface="Arial" pitchFamily="34" charset="0"/>
                </a:rPr>
                <a:t>SEEDSTICK (STK)</a:t>
              </a:r>
              <a:r>
                <a:rPr lang="en-US" dirty="0">
                  <a:latin typeface="Arial" pitchFamily="34" charset="0"/>
                  <a:cs typeface="Arial" pitchFamily="34" charset="0"/>
                </a:rPr>
                <a:t> (formalmente </a:t>
              </a:r>
              <a:r>
                <a:rPr lang="en-US" i="1" dirty="0">
                  <a:latin typeface="Arial" pitchFamily="34" charset="0"/>
                  <a:cs typeface="Arial" pitchFamily="34" charset="0"/>
                </a:rPr>
                <a:t>AGL11</a:t>
              </a:r>
              <a:r>
                <a:rPr lang="en-US" dirty="0">
                  <a:latin typeface="Arial" pitchFamily="34" charset="0"/>
                  <a:cs typeface="Arial" pitchFamily="34" charset="0"/>
                </a:rPr>
                <a:t>) MADS-box gen, se expresa preferencialmente en óvulos en desarrollo. </a:t>
              </a:r>
              <a:r>
                <a:rPr lang="en-US" i="1" dirty="0">
                  <a:latin typeface="Arial" pitchFamily="34" charset="0"/>
                  <a:cs typeface="Arial" pitchFamily="34" charset="0"/>
                </a:rPr>
                <a:t>STK</a:t>
              </a:r>
              <a:r>
                <a:rPr lang="en-US" dirty="0">
                  <a:latin typeface="Arial" pitchFamily="34" charset="0"/>
                  <a:cs typeface="Arial" pitchFamily="34" charset="0"/>
                </a:rPr>
                <a:t> es similar en secuencia a </a:t>
              </a:r>
              <a:r>
                <a:rPr lang="en-US" i="1" dirty="0">
                  <a:latin typeface="Arial" pitchFamily="34" charset="0"/>
                  <a:cs typeface="Arial" pitchFamily="34" charset="0"/>
                </a:rPr>
                <a:t>AGAMOUS</a:t>
              </a:r>
              <a:r>
                <a:rPr lang="en-US" dirty="0">
                  <a:latin typeface="Arial" pitchFamily="34" charset="0"/>
                  <a:cs typeface="Arial" pitchFamily="34" charset="0"/>
                </a:rPr>
                <a:t>, el cual muestra patrones de solapamiento de expresión durante el desarrollo de crapelos y óvulos. </a:t>
              </a:r>
              <a:endParaRPr lang="en-US" dirty="0"/>
            </a:p>
          </p:txBody>
        </p:sp>
      </p:grpSp>
      <p:pic>
        <p:nvPicPr>
          <p:cNvPr id="11" name="Picture 11" descr="agl11_placental_bf.gif (28732 bytes)"/>
          <p:cNvPicPr>
            <a:picLocks noChangeAspect="1" noChangeArrowheads="1"/>
          </p:cNvPicPr>
          <p:nvPr/>
        </p:nvPicPr>
        <p:blipFill>
          <a:blip r:embed="rId2"/>
          <a:srcRect/>
          <a:stretch>
            <a:fillRect/>
          </a:stretch>
        </p:blipFill>
        <p:spPr bwMode="auto">
          <a:xfrm>
            <a:off x="1103313" y="3836999"/>
            <a:ext cx="3290887" cy="1235075"/>
          </a:xfrm>
          <a:prstGeom prst="rect">
            <a:avLst/>
          </a:prstGeom>
          <a:noFill/>
        </p:spPr>
      </p:pic>
      <p:pic>
        <p:nvPicPr>
          <p:cNvPr id="12" name="Picture 12" descr="agl11_placental_dbl.gif (27618 bytes)"/>
          <p:cNvPicPr>
            <a:picLocks noChangeAspect="1" noChangeArrowheads="1"/>
          </p:cNvPicPr>
          <p:nvPr/>
        </p:nvPicPr>
        <p:blipFill>
          <a:blip r:embed="rId3"/>
          <a:srcRect/>
          <a:stretch>
            <a:fillRect/>
          </a:stretch>
        </p:blipFill>
        <p:spPr bwMode="auto">
          <a:xfrm>
            <a:off x="4398963" y="3857628"/>
            <a:ext cx="3290887" cy="1233487"/>
          </a:xfrm>
          <a:prstGeom prst="rect">
            <a:avLst/>
          </a:prstGeom>
          <a:noFill/>
        </p:spPr>
      </p:pic>
      <p:sp>
        <p:nvSpPr>
          <p:cNvPr id="13" name="Text Box 13"/>
          <p:cNvSpPr txBox="1">
            <a:spLocks noChangeArrowheads="1"/>
          </p:cNvSpPr>
          <p:nvPr/>
        </p:nvSpPr>
        <p:spPr bwMode="auto">
          <a:xfrm>
            <a:off x="658813" y="5378450"/>
            <a:ext cx="8029575" cy="369332"/>
          </a:xfrm>
          <a:prstGeom prst="rect">
            <a:avLst/>
          </a:prstGeom>
          <a:noFill/>
          <a:ln w="9525">
            <a:noFill/>
            <a:miter lim="800000"/>
            <a:headEnd/>
            <a:tailEnd/>
          </a:ln>
          <a:effectLst/>
        </p:spPr>
        <p:txBody>
          <a:bodyPr>
            <a:spAutoFit/>
          </a:bodyPr>
          <a:lstStyle/>
          <a:p>
            <a:pPr>
              <a:spcBef>
                <a:spcPct val="50000"/>
              </a:spcBef>
            </a:pPr>
            <a:r>
              <a:rPr lang="fr-FR" dirty="0">
                <a:latin typeface="Arial" pitchFamily="34" charset="0"/>
              </a:rPr>
              <a:t>Dan origen al modelo ABC</a:t>
            </a:r>
            <a:r>
              <a:rPr lang="fr-FR" dirty="0">
                <a:solidFill>
                  <a:srgbClr val="FF3300"/>
                </a:solidFill>
                <a:latin typeface="Arial" pitchFamily="34" charset="0"/>
              </a:rPr>
              <a:t>D</a:t>
            </a:r>
            <a:r>
              <a:rPr lang="fr-FR" dirty="0">
                <a:latin typeface="Arial" pitchFamily="34" charset="0"/>
              </a:rPr>
              <a:t> </a:t>
            </a:r>
            <a:endParaRPr lang="en-US" dirty="0">
              <a:latin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Floral meristems form leaf-like structures when E gene function is lost</a:t>
            </a:r>
          </a:p>
        </p:txBody>
      </p:sp>
      <p:grpSp>
        <p:nvGrpSpPr>
          <p:cNvPr id="3" name="Group 2"/>
          <p:cNvGrpSpPr/>
          <p:nvPr/>
        </p:nvGrpSpPr>
        <p:grpSpPr>
          <a:xfrm>
            <a:off x="171450" y="1533524"/>
            <a:ext cx="4895850" cy="3228976"/>
            <a:chOff x="134319" y="1533525"/>
            <a:chExt cx="2510190" cy="1562100"/>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4" t="55800" r="66304" b="18191"/>
            <a:stretch/>
          </p:blipFill>
          <p:spPr bwMode="auto">
            <a:xfrm>
              <a:off x="134319" y="1570389"/>
              <a:ext cx="1246806" cy="152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93" t="55171" b="18191"/>
            <a:stretch/>
          </p:blipFill>
          <p:spPr bwMode="auto">
            <a:xfrm>
              <a:off x="1381125" y="1533525"/>
              <a:ext cx="1263384"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nvSpPr>
        <p:spPr>
          <a:xfrm>
            <a:off x="5067300" y="1733550"/>
            <a:ext cx="36195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importance of </a:t>
            </a:r>
            <a:r>
              <a:rPr kumimoji="0" lang="en-US" sz="1800" b="1"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a:ln>
                  <a:noFill/>
                </a:ln>
                <a:solidFill>
                  <a:prstClr val="black"/>
                </a:solidFill>
                <a:effectLst/>
                <a:uLnTx/>
                <a:uFillTx/>
                <a:latin typeface="Calibri"/>
                <a:ea typeface="+mn-ea"/>
                <a:cs typeface="+mn-cs"/>
              </a:rPr>
              <a:t> class genes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Sepallata</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or </a:t>
            </a:r>
            <a:r>
              <a:rPr kumimoji="0" lang="en-US" sz="1800" b="0" i="1" u="none" strike="noStrike" kern="1200" cap="none" spc="0" normalizeH="0" baseline="0" noProof="0" dirty="0">
                <a:ln>
                  <a:noFill/>
                </a:ln>
                <a:solidFill>
                  <a:prstClr val="black"/>
                </a:solidFill>
                <a:effectLst/>
                <a:uLnTx/>
                <a:uFillTx/>
                <a:latin typeface="Calibri"/>
                <a:ea typeface="+mn-ea"/>
                <a:cs typeface="+mn-cs"/>
              </a:rPr>
              <a:t>SEP</a:t>
            </a:r>
            <a:r>
              <a:rPr kumimoji="0" lang="en-US" sz="1800" b="0" i="0" u="none" strike="noStrike" kern="1200" cap="none" spc="0" normalizeH="0" baseline="0" noProof="0" dirty="0">
                <a:ln>
                  <a:noFill/>
                </a:ln>
                <a:solidFill>
                  <a:prstClr val="black"/>
                </a:solidFill>
                <a:effectLst/>
                <a:uLnTx/>
                <a:uFillTx/>
                <a:latin typeface="Calibri"/>
                <a:ea typeface="+mn-ea"/>
                <a:cs typeface="+mn-cs"/>
              </a:rPr>
              <a:t> in Arabidopsis) in formation of all four whorls is shown by a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sep</a:t>
            </a:r>
            <a:r>
              <a:rPr kumimoji="0" lang="en-US" sz="1800" b="0" i="0" u="none" strike="noStrike" kern="1200" cap="none" spc="0" normalizeH="0" baseline="0" noProof="0" dirty="0">
                <a:ln>
                  <a:noFill/>
                </a:ln>
                <a:solidFill>
                  <a:prstClr val="black"/>
                </a:solidFill>
                <a:effectLst/>
                <a:uLnTx/>
                <a:uFillTx/>
                <a:latin typeface="Calibri"/>
                <a:ea typeface="+mn-ea"/>
                <a:cs typeface="+mn-cs"/>
              </a:rPr>
              <a:t> loss-of-function.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all four Arabidopsis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sep</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are knocked out, only leaf-like structures are formed in the flower bud.  This suggests that flowers may be modified leaf structures.</a:t>
            </a:r>
          </a:p>
        </p:txBody>
      </p:sp>
      <p:sp>
        <p:nvSpPr>
          <p:cNvPr id="8" name="Rectangle 7"/>
          <p:cNvSpPr/>
          <p:nvPr/>
        </p:nvSpPr>
        <p:spPr>
          <a:xfrm>
            <a:off x="2603208" y="1638300"/>
            <a:ext cx="290361"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1450" y="1609724"/>
            <a:ext cx="290361" cy="276225"/>
          </a:xfrm>
          <a:prstGeom prst="rect">
            <a:avLst/>
          </a:prstGeom>
          <a:solidFill>
            <a:srgbClr val="5A8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63731" y="6121795"/>
            <a:ext cx="79802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Ditta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Pinyopich</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Robles, P.,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Pelaz</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Yanofsky</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M.F. (2004). The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SEP4</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gene of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Arabidopsis thaliana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functions in floral organ and meristem identity.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Biol. 14: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1935–1940</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85792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66700" y="193675"/>
            <a:ext cx="8686800" cy="342900"/>
            <a:chOff x="0" y="0"/>
            <a:chExt cx="4104" cy="288"/>
          </a:xfrm>
        </p:grpSpPr>
        <p:sp>
          <p:nvSpPr>
            <p:cNvPr id="3" name="Rectangle 3"/>
            <p:cNvSpPr>
              <a:spLocks noChangeArrowheads="1"/>
            </p:cNvSpPr>
            <p:nvPr/>
          </p:nvSpPr>
          <p:spPr bwMode="auto">
            <a:xfrm>
              <a:off x="0" y="0"/>
              <a:ext cx="4104" cy="288"/>
            </a:xfrm>
            <a:prstGeom prst="rect">
              <a:avLst/>
            </a:prstGeom>
            <a:solidFill>
              <a:srgbClr val="000000"/>
            </a:solidFill>
            <a:ln w="9525">
              <a:noFill/>
              <a:miter lim="800000"/>
              <a:headEnd/>
              <a:tailEnd/>
            </a:ln>
            <a:effectLst/>
          </p:spPr>
          <p:txBody>
            <a:bodyPr/>
            <a:lstStyle/>
            <a:p>
              <a:endParaRPr lang="en-US"/>
            </a:p>
          </p:txBody>
        </p:sp>
        <p:sp>
          <p:nvSpPr>
            <p:cNvPr id="4" name="Rectangle 4"/>
            <p:cNvSpPr>
              <a:spLocks noChangeArrowheads="1"/>
            </p:cNvSpPr>
            <p:nvPr/>
          </p:nvSpPr>
          <p:spPr bwMode="auto">
            <a:xfrm>
              <a:off x="0" y="0"/>
              <a:ext cx="4104" cy="288"/>
            </a:xfrm>
            <a:prstGeom prst="rect">
              <a:avLst/>
            </a:prstGeom>
            <a:solidFill>
              <a:srgbClr val="000000"/>
            </a:solidFill>
            <a:ln w="9525">
              <a:noFill/>
              <a:miter lim="800000"/>
              <a:headEnd/>
              <a:tailEnd/>
            </a:ln>
            <a:effectLst/>
          </p:spPr>
          <p:txBody>
            <a:bodyPr anchor="ctr"/>
            <a:lstStyle/>
            <a:p>
              <a:r>
                <a:rPr lang="en-US" b="1" dirty="0">
                  <a:solidFill>
                    <a:schemeClr val="bg1"/>
                  </a:solidFill>
                  <a:latin typeface="Arial" pitchFamily="34" charset="0"/>
                  <a:cs typeface="Arial" pitchFamily="34" charset="0"/>
                </a:rPr>
                <a:t>Genes de </a:t>
              </a:r>
              <a:r>
                <a:rPr lang="en-US" b="1" dirty="0" err="1">
                  <a:solidFill>
                    <a:schemeClr val="bg1"/>
                  </a:solidFill>
                  <a:latin typeface="Arial" pitchFamily="34" charset="0"/>
                  <a:cs typeface="Arial" pitchFamily="34" charset="0"/>
                </a:rPr>
                <a:t>Identidad</a:t>
              </a:r>
              <a:r>
                <a:rPr lang="en-US" b="1" dirty="0">
                  <a:solidFill>
                    <a:schemeClr val="bg1"/>
                  </a:solidFill>
                  <a:latin typeface="Arial" pitchFamily="34" charset="0"/>
                  <a:cs typeface="Arial" pitchFamily="34" charset="0"/>
                </a:rPr>
                <a:t> Floral </a:t>
              </a:r>
              <a:r>
                <a:rPr lang="en-US" b="1" dirty="0" err="1">
                  <a:solidFill>
                    <a:schemeClr val="bg1"/>
                  </a:solidFill>
                  <a:latin typeface="Arial" pitchFamily="34" charset="0"/>
                  <a:cs typeface="Arial" pitchFamily="34" charset="0"/>
                </a:rPr>
                <a:t>Clase</a:t>
              </a:r>
              <a:r>
                <a:rPr lang="en-US" b="1" dirty="0">
                  <a:solidFill>
                    <a:schemeClr val="bg1"/>
                  </a:solidFill>
                  <a:latin typeface="Arial" pitchFamily="34" charset="0"/>
                  <a:cs typeface="Arial" pitchFamily="34" charset="0"/>
                </a:rPr>
                <a:t> E</a:t>
              </a:r>
              <a:endParaRPr lang="en-US" dirty="0">
                <a:solidFill>
                  <a:schemeClr val="bg1"/>
                </a:solidFill>
              </a:endParaRPr>
            </a:p>
          </p:txBody>
        </p:sp>
      </p:grpSp>
      <p:grpSp>
        <p:nvGrpSpPr>
          <p:cNvPr id="5" name="Group 5"/>
          <p:cNvGrpSpPr>
            <a:grpSpLocks/>
          </p:cNvGrpSpPr>
          <p:nvPr/>
        </p:nvGrpSpPr>
        <p:grpSpPr bwMode="auto">
          <a:xfrm>
            <a:off x="247650" y="642938"/>
            <a:ext cx="8686800" cy="2808287"/>
            <a:chOff x="0" y="0"/>
            <a:chExt cx="4104" cy="2358"/>
          </a:xfrm>
        </p:grpSpPr>
        <p:sp>
          <p:nvSpPr>
            <p:cNvPr id="6" name="Rectangle 6"/>
            <p:cNvSpPr>
              <a:spLocks noChangeArrowheads="1"/>
            </p:cNvSpPr>
            <p:nvPr/>
          </p:nvSpPr>
          <p:spPr bwMode="auto">
            <a:xfrm>
              <a:off x="0" y="0"/>
              <a:ext cx="4104" cy="2358"/>
            </a:xfrm>
            <a:prstGeom prst="rect">
              <a:avLst/>
            </a:prstGeom>
            <a:noFill/>
            <a:ln w="9525">
              <a:noFill/>
              <a:miter lim="800000"/>
              <a:headEnd/>
              <a:tailEnd/>
            </a:ln>
            <a:effectLst/>
          </p:spPr>
          <p:txBody>
            <a:bodyPr/>
            <a:lstStyle/>
            <a:p>
              <a:endParaRPr lang="en-US"/>
            </a:p>
          </p:txBody>
        </p:sp>
        <p:sp>
          <p:nvSpPr>
            <p:cNvPr id="7" name="Rectangle 7"/>
            <p:cNvSpPr>
              <a:spLocks noChangeArrowheads="1"/>
            </p:cNvSpPr>
            <p:nvPr/>
          </p:nvSpPr>
          <p:spPr bwMode="auto">
            <a:xfrm>
              <a:off x="0" y="0"/>
              <a:ext cx="4068" cy="1979"/>
            </a:xfrm>
            <a:prstGeom prst="rect">
              <a:avLst/>
            </a:prstGeom>
            <a:noFill/>
            <a:ln w="9525">
              <a:noFill/>
              <a:miter lim="800000"/>
              <a:headEnd/>
              <a:tailEnd/>
            </a:ln>
            <a:effectLst/>
          </p:spPr>
          <p:txBody>
            <a:bodyPr anchor="ctr"/>
            <a:lstStyle/>
            <a:p>
              <a:pPr algn="just"/>
              <a:r>
                <a:rPr lang="en-US" i="1" dirty="0">
                  <a:latin typeface="Arial" pitchFamily="34" charset="0"/>
                  <a:cs typeface="Arial" pitchFamily="34" charset="0"/>
                </a:rPr>
                <a:t>SEPALLATA1 (SEP1), SEP2 y SEP3</a:t>
              </a:r>
              <a:r>
                <a:rPr lang="en-US" dirty="0">
                  <a:latin typeface="Arial" pitchFamily="34" charset="0"/>
                  <a:cs typeface="Arial" pitchFamily="34" charset="0"/>
                </a:rPr>
                <a:t> fueron previamente llamados </a:t>
              </a:r>
              <a:r>
                <a:rPr lang="en-US" i="1" dirty="0">
                  <a:latin typeface="Arial" pitchFamily="34" charset="0"/>
                  <a:cs typeface="Arial" pitchFamily="34" charset="0"/>
                </a:rPr>
                <a:t>AGL2, AGL4</a:t>
              </a:r>
              <a:r>
                <a:rPr lang="en-US" dirty="0">
                  <a:latin typeface="Arial" pitchFamily="34" charset="0"/>
                  <a:cs typeface="Arial" pitchFamily="34" charset="0"/>
                </a:rPr>
                <a:t> y </a:t>
              </a:r>
              <a:r>
                <a:rPr lang="en-US" i="1" dirty="0">
                  <a:latin typeface="Arial" pitchFamily="34" charset="0"/>
                  <a:cs typeface="Arial" pitchFamily="34" charset="0"/>
                </a:rPr>
                <a:t>AGL9</a:t>
              </a:r>
              <a:r>
                <a:rPr lang="en-US" dirty="0">
                  <a:latin typeface="Arial" pitchFamily="34" charset="0"/>
                  <a:cs typeface="Arial" pitchFamily="34" charset="0"/>
                </a:rPr>
                <a:t> respectivamente.Estos tres genes cercanamente relacionados son expresados fuertemente en pétalos, estambres y carpelos y su expresión es detectada primero durante la fase 2 del desarroollo floral, justo antes del comienzo de la expresión de los genes de identidad floral B y C.  </a:t>
              </a:r>
              <a:endParaRPr lang="en-US" dirty="0"/>
            </a:p>
          </p:txBody>
        </p:sp>
      </p:grpSp>
      <p:pic>
        <p:nvPicPr>
          <p:cNvPr id="8" name="Picture 8" descr="sep_mutants"/>
          <p:cNvPicPr>
            <a:picLocks noChangeAspect="1" noChangeArrowheads="1"/>
          </p:cNvPicPr>
          <p:nvPr/>
        </p:nvPicPr>
        <p:blipFill>
          <a:blip r:embed="rId2"/>
          <a:srcRect/>
          <a:stretch>
            <a:fillRect/>
          </a:stretch>
        </p:blipFill>
        <p:spPr bwMode="auto">
          <a:xfrm>
            <a:off x="357158" y="3071810"/>
            <a:ext cx="4418540" cy="1889124"/>
          </a:xfrm>
          <a:prstGeom prst="rect">
            <a:avLst/>
          </a:prstGeom>
          <a:noFill/>
        </p:spPr>
      </p:pic>
      <p:pic>
        <p:nvPicPr>
          <p:cNvPr id="9" name="Picture 9" descr="agl9wtim.gif (42558 bytes)"/>
          <p:cNvPicPr>
            <a:picLocks noChangeAspect="1" noChangeArrowheads="1"/>
          </p:cNvPicPr>
          <p:nvPr/>
        </p:nvPicPr>
        <p:blipFill>
          <a:blip r:embed="rId3"/>
          <a:srcRect/>
          <a:stretch>
            <a:fillRect/>
          </a:stretch>
        </p:blipFill>
        <p:spPr bwMode="auto">
          <a:xfrm>
            <a:off x="5072066" y="3214686"/>
            <a:ext cx="3484301" cy="1692275"/>
          </a:xfrm>
          <a:prstGeom prst="rect">
            <a:avLst/>
          </a:prstGeom>
          <a:noFill/>
        </p:spPr>
      </p:pic>
      <p:sp>
        <p:nvSpPr>
          <p:cNvPr id="10" name="Text Box 10"/>
          <p:cNvSpPr txBox="1">
            <a:spLocks noChangeArrowheads="1"/>
          </p:cNvSpPr>
          <p:nvPr/>
        </p:nvSpPr>
        <p:spPr bwMode="auto">
          <a:xfrm>
            <a:off x="500034" y="6000768"/>
            <a:ext cx="8029575" cy="369332"/>
          </a:xfrm>
          <a:prstGeom prst="rect">
            <a:avLst/>
          </a:prstGeom>
          <a:noFill/>
          <a:ln w="9525">
            <a:noFill/>
            <a:miter lim="800000"/>
            <a:headEnd/>
            <a:tailEnd/>
          </a:ln>
          <a:effectLst/>
        </p:spPr>
        <p:txBody>
          <a:bodyPr>
            <a:spAutoFit/>
          </a:bodyPr>
          <a:lstStyle/>
          <a:p>
            <a:pPr>
              <a:spcBef>
                <a:spcPct val="50000"/>
              </a:spcBef>
            </a:pPr>
            <a:r>
              <a:rPr lang="fr-FR" dirty="0">
                <a:latin typeface="Arial" pitchFamily="34" charset="0"/>
              </a:rPr>
              <a:t>Dan origen al modelo ABCD</a:t>
            </a:r>
            <a:r>
              <a:rPr lang="fr-FR" dirty="0">
                <a:solidFill>
                  <a:srgbClr val="FF3300"/>
                </a:solidFill>
                <a:latin typeface="Arial" pitchFamily="34" charset="0"/>
              </a:rPr>
              <a:t>E</a:t>
            </a:r>
            <a:r>
              <a:rPr lang="fr-FR" dirty="0">
                <a:latin typeface="Arial" pitchFamily="34" charset="0"/>
              </a:rPr>
              <a:t> </a:t>
            </a:r>
            <a:endParaRPr lang="en-US" dirty="0">
              <a:latin typeface="Arial" pitchFamily="34" charset="0"/>
            </a:endParaRPr>
          </a:p>
        </p:txBody>
      </p:sp>
      <p:sp>
        <p:nvSpPr>
          <p:cNvPr id="11" name="Text Box 11"/>
          <p:cNvSpPr txBox="1">
            <a:spLocks noChangeArrowheads="1"/>
          </p:cNvSpPr>
          <p:nvPr/>
        </p:nvSpPr>
        <p:spPr bwMode="auto">
          <a:xfrm>
            <a:off x="5715009" y="5000636"/>
            <a:ext cx="1714512" cy="369332"/>
          </a:xfrm>
          <a:prstGeom prst="rect">
            <a:avLst/>
          </a:prstGeom>
          <a:noFill/>
          <a:ln w="12700">
            <a:noFill/>
            <a:miter lim="800000"/>
            <a:headEnd type="none" w="sm" len="sm"/>
            <a:tailEnd type="none" w="sm" len="sm"/>
          </a:ln>
          <a:effectLst/>
        </p:spPr>
        <p:txBody>
          <a:bodyPr wrap="square">
            <a:spAutoFit/>
          </a:bodyPr>
          <a:lstStyle/>
          <a:p>
            <a:pPr>
              <a:spcBef>
                <a:spcPct val="50000"/>
              </a:spcBef>
            </a:pPr>
            <a:r>
              <a:rPr lang="es-AR" i="1"/>
              <a:t>SEP3</a:t>
            </a:r>
            <a:r>
              <a:rPr lang="es-AR"/>
              <a:t> expression</a:t>
            </a:r>
            <a:endParaRPr lang="es-E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177" y="2708920"/>
            <a:ext cx="5838498" cy="3672408"/>
          </a:xfrm>
          <a:prstGeom prst="rect">
            <a:avLst/>
          </a:prstGeom>
        </p:spPr>
      </p:pic>
      <p:pic>
        <p:nvPicPr>
          <p:cNvPr id="5" name="Imagen 4"/>
          <p:cNvPicPr>
            <a:picLocks noChangeAspect="1"/>
          </p:cNvPicPr>
          <p:nvPr/>
        </p:nvPicPr>
        <p:blipFill>
          <a:blip r:embed="rId3"/>
          <a:stretch>
            <a:fillRect/>
          </a:stretch>
        </p:blipFill>
        <p:spPr>
          <a:xfrm>
            <a:off x="5922464" y="857250"/>
            <a:ext cx="3221536" cy="5524078"/>
          </a:xfrm>
          <a:prstGeom prst="rect">
            <a:avLst/>
          </a:prstGeom>
        </p:spPr>
      </p:pic>
      <p:sp>
        <p:nvSpPr>
          <p:cNvPr id="2" name="CuadroTexto 1"/>
          <p:cNvSpPr txBox="1"/>
          <p:nvPr/>
        </p:nvSpPr>
        <p:spPr>
          <a:xfrm>
            <a:off x="323528" y="349419"/>
            <a:ext cx="4405309" cy="507831"/>
          </a:xfrm>
          <a:prstGeom prst="rect">
            <a:avLst/>
          </a:prstGeom>
          <a:noFill/>
        </p:spPr>
        <p:txBody>
          <a:bodyPr wrap="none" rtlCol="0">
            <a:spAutoFit/>
          </a:bodyPr>
          <a:lstStyle/>
          <a:p>
            <a:pPr defTabSz="685800"/>
            <a:r>
              <a:rPr lang="en-US" sz="2700" dirty="0">
                <a:solidFill>
                  <a:prstClr val="black"/>
                </a:solidFill>
                <a:latin typeface="Calibri" panose="020F0502020204030204"/>
              </a:rPr>
              <a:t>El </a:t>
            </a:r>
            <a:r>
              <a:rPr lang="en-US" sz="2700" dirty="0" err="1">
                <a:solidFill>
                  <a:prstClr val="black"/>
                </a:solidFill>
                <a:latin typeface="Calibri" panose="020F0502020204030204"/>
              </a:rPr>
              <a:t>desierto</a:t>
            </a:r>
            <a:r>
              <a:rPr lang="en-US" sz="2700" dirty="0">
                <a:solidFill>
                  <a:prstClr val="black"/>
                </a:solidFill>
                <a:latin typeface="Calibri" panose="020F0502020204030204"/>
              </a:rPr>
              <a:t> </a:t>
            </a:r>
            <a:r>
              <a:rPr lang="en-US" sz="2700" dirty="0" err="1">
                <a:solidFill>
                  <a:prstClr val="black"/>
                </a:solidFill>
                <a:latin typeface="Calibri" panose="020F0502020204030204"/>
              </a:rPr>
              <a:t>florido</a:t>
            </a:r>
            <a:r>
              <a:rPr lang="en-US" sz="2700" dirty="0">
                <a:solidFill>
                  <a:prstClr val="black"/>
                </a:solidFill>
                <a:latin typeface="Calibri" panose="020F0502020204030204"/>
              </a:rPr>
              <a:t> de Atacama</a:t>
            </a:r>
          </a:p>
        </p:txBody>
      </p:sp>
    </p:spTree>
    <p:extLst>
      <p:ext uri="{BB962C8B-B14F-4D97-AF65-F5344CB8AC3E}">
        <p14:creationId xmlns:p14="http://schemas.microsoft.com/office/powerpoint/2010/main" val="3754653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9608" y="0"/>
            <a:ext cx="6000792" cy="523220"/>
          </a:xfrm>
          <a:prstGeom prst="rect">
            <a:avLst/>
          </a:prstGeom>
          <a:solidFill>
            <a:schemeClr val="accent6"/>
          </a:solidFill>
        </p:spPr>
        <p:txBody>
          <a:bodyPr wrap="square" rtlCol="0">
            <a:spAutoFit/>
          </a:bodyPr>
          <a:lstStyle/>
          <a:p>
            <a:r>
              <a:rPr lang="es-AR" sz="2800" b="1" dirty="0"/>
              <a:t>2- Genes de Identidad Floral</a:t>
            </a:r>
            <a:endParaRPr lang="en-US" sz="2800" dirty="0"/>
          </a:p>
        </p:txBody>
      </p:sp>
      <p:sp>
        <p:nvSpPr>
          <p:cNvPr id="6" name="Text Box 2"/>
          <p:cNvSpPr txBox="1">
            <a:spLocks noChangeArrowheads="1"/>
          </p:cNvSpPr>
          <p:nvPr/>
        </p:nvSpPr>
        <p:spPr bwMode="auto">
          <a:xfrm>
            <a:off x="0" y="692696"/>
            <a:ext cx="9144000" cy="1154162"/>
          </a:xfrm>
          <a:prstGeom prst="rect">
            <a:avLst/>
          </a:prstGeom>
          <a:noFill/>
          <a:ln w="9525">
            <a:noFill/>
            <a:miter lim="800000"/>
            <a:headEnd/>
            <a:tailEnd/>
          </a:ln>
          <a:effectLst/>
        </p:spPr>
        <p:txBody>
          <a:bodyPr>
            <a:spAutoFit/>
          </a:bodyPr>
          <a:lstStyle/>
          <a:p>
            <a:pPr algn="ctr">
              <a:spcBef>
                <a:spcPct val="50000"/>
              </a:spcBef>
            </a:pPr>
            <a:r>
              <a:rPr lang="fr-FR" sz="2400" dirty="0" err="1">
                <a:latin typeface="Arial" pitchFamily="34" charset="0"/>
              </a:rPr>
              <a:t>Genes</a:t>
            </a:r>
            <a:r>
              <a:rPr lang="fr-FR" sz="2400" dirty="0">
                <a:latin typeface="Arial" pitchFamily="34" charset="0"/>
              </a:rPr>
              <a:t> </a:t>
            </a:r>
            <a:r>
              <a:rPr lang="fr-FR" sz="2400" dirty="0" err="1">
                <a:latin typeface="Arial" pitchFamily="34" charset="0"/>
              </a:rPr>
              <a:t>homeóticos</a:t>
            </a:r>
            <a:r>
              <a:rPr lang="fr-FR" sz="2400" dirty="0">
                <a:latin typeface="Arial" pitchFamily="34" charset="0"/>
              </a:rPr>
              <a:t> </a:t>
            </a:r>
          </a:p>
          <a:p>
            <a:pPr>
              <a:spcBef>
                <a:spcPct val="50000"/>
              </a:spcBef>
            </a:pPr>
            <a:r>
              <a:rPr lang="fr-FR" dirty="0">
                <a:latin typeface="Arial" pitchFamily="34" charset="0"/>
              </a:rPr>
              <a:t>1990-Identifican el primer </a:t>
            </a:r>
            <a:r>
              <a:rPr lang="fr-FR" b="1" dirty="0" err="1">
                <a:solidFill>
                  <a:schemeClr val="accent2">
                    <a:lumMod val="75000"/>
                  </a:schemeClr>
                </a:solidFill>
                <a:latin typeface="Arial" pitchFamily="34" charset="0"/>
              </a:rPr>
              <a:t>Gen</a:t>
            </a:r>
            <a:r>
              <a:rPr lang="fr-FR" b="1" dirty="0">
                <a:solidFill>
                  <a:schemeClr val="accent2">
                    <a:lumMod val="75000"/>
                  </a:schemeClr>
                </a:solidFill>
                <a:latin typeface="Arial" pitchFamily="34" charset="0"/>
              </a:rPr>
              <a:t> de </a:t>
            </a:r>
            <a:r>
              <a:rPr lang="fr-FR" b="1" dirty="0" err="1">
                <a:solidFill>
                  <a:schemeClr val="accent2">
                    <a:lumMod val="75000"/>
                  </a:schemeClr>
                </a:solidFill>
                <a:latin typeface="Arial" pitchFamily="34" charset="0"/>
              </a:rPr>
              <a:t>Identidad</a:t>
            </a:r>
            <a:r>
              <a:rPr lang="fr-FR" b="1" dirty="0">
                <a:solidFill>
                  <a:schemeClr val="accent2">
                    <a:lumMod val="75000"/>
                  </a:schemeClr>
                </a:solidFill>
                <a:latin typeface="Arial" pitchFamily="34" charset="0"/>
              </a:rPr>
              <a:t> Floral</a:t>
            </a:r>
            <a:r>
              <a:rPr lang="fr-FR" dirty="0">
                <a:latin typeface="Arial" pitchFamily="34" charset="0"/>
              </a:rPr>
              <a:t>, </a:t>
            </a:r>
            <a:r>
              <a:rPr lang="fr-FR" b="1" i="1" dirty="0">
                <a:solidFill>
                  <a:srgbClr val="FF3300"/>
                </a:solidFill>
                <a:latin typeface="Arial" pitchFamily="34" charset="0"/>
              </a:rPr>
              <a:t>AGAMOUS</a:t>
            </a:r>
            <a:r>
              <a:rPr lang="fr-FR" dirty="0">
                <a:latin typeface="Arial" pitchFamily="34" charset="0"/>
              </a:rPr>
              <a:t>, mutante </a:t>
            </a:r>
            <a:r>
              <a:rPr lang="fr-FR" dirty="0" err="1">
                <a:latin typeface="Arial" pitchFamily="34" charset="0"/>
              </a:rPr>
              <a:t>homeótica</a:t>
            </a:r>
            <a:r>
              <a:rPr lang="fr-FR" dirty="0">
                <a:latin typeface="Arial" pitchFamily="34" charset="0"/>
              </a:rPr>
              <a:t>  </a:t>
            </a:r>
            <a:r>
              <a:rPr lang="fr-FR" dirty="0" err="1">
                <a:latin typeface="Arial" pitchFamily="34" charset="0"/>
              </a:rPr>
              <a:t>Factores</a:t>
            </a:r>
            <a:r>
              <a:rPr lang="fr-FR" dirty="0">
                <a:latin typeface="Arial" pitchFamily="34" charset="0"/>
              </a:rPr>
              <a:t> de </a:t>
            </a:r>
            <a:r>
              <a:rPr lang="fr-FR" dirty="0" err="1">
                <a:latin typeface="Arial" pitchFamily="34" charset="0"/>
              </a:rPr>
              <a:t>transcripción</a:t>
            </a:r>
            <a:r>
              <a:rPr lang="fr-FR" dirty="0">
                <a:latin typeface="Arial" pitchFamily="34" charset="0"/>
              </a:rPr>
              <a:t>.</a:t>
            </a:r>
            <a:endParaRPr lang="en-US" dirty="0">
              <a:latin typeface="Arial" pitchFamily="34" charset="0"/>
            </a:endParaRPr>
          </a:p>
        </p:txBody>
      </p:sp>
      <p:sp>
        <p:nvSpPr>
          <p:cNvPr id="7" name="Text Box 3"/>
          <p:cNvSpPr txBox="1">
            <a:spLocks noChangeArrowheads="1"/>
          </p:cNvSpPr>
          <p:nvPr/>
        </p:nvSpPr>
        <p:spPr bwMode="auto">
          <a:xfrm>
            <a:off x="1027114" y="1741735"/>
            <a:ext cx="5330836" cy="1615827"/>
          </a:xfrm>
          <a:prstGeom prst="rect">
            <a:avLst/>
          </a:prstGeom>
          <a:noFill/>
          <a:ln w="9525">
            <a:noFill/>
            <a:miter lim="800000"/>
            <a:headEnd/>
            <a:tailEnd/>
          </a:ln>
          <a:effectLst/>
        </p:spPr>
        <p:txBody>
          <a:bodyPr wrap="square">
            <a:spAutoFit/>
          </a:bodyPr>
          <a:lstStyle/>
          <a:p>
            <a:pPr>
              <a:spcBef>
                <a:spcPct val="50000"/>
              </a:spcBef>
            </a:pPr>
            <a:r>
              <a:rPr lang="fr-FR" b="1" dirty="0">
                <a:latin typeface="Arial" pitchFamily="34" charset="0"/>
              </a:rPr>
              <a:t>M</a:t>
            </a:r>
            <a:r>
              <a:rPr lang="fr-FR" dirty="0">
                <a:latin typeface="Arial" pitchFamily="34" charset="0"/>
              </a:rPr>
              <a:t>		</a:t>
            </a:r>
            <a:r>
              <a:rPr lang="fr-FR" dirty="0" err="1">
                <a:latin typeface="Arial" pitchFamily="34" charset="0"/>
              </a:rPr>
              <a:t>Mating</a:t>
            </a:r>
            <a:r>
              <a:rPr lang="fr-FR" dirty="0">
                <a:latin typeface="Arial" pitchFamily="34" charset="0"/>
              </a:rPr>
              <a:t> type </a:t>
            </a:r>
            <a:r>
              <a:rPr lang="fr-FR" i="1" dirty="0">
                <a:latin typeface="Arial" pitchFamily="34" charset="0"/>
              </a:rPr>
              <a:t>MCM1</a:t>
            </a:r>
            <a:r>
              <a:rPr lang="fr-FR" dirty="0">
                <a:latin typeface="Arial" pitchFamily="34" charset="0"/>
              </a:rPr>
              <a:t>, </a:t>
            </a:r>
            <a:r>
              <a:rPr lang="fr-FR" dirty="0" err="1">
                <a:latin typeface="Arial" pitchFamily="34" charset="0"/>
              </a:rPr>
              <a:t>Yeast</a:t>
            </a:r>
            <a:endParaRPr lang="fr-FR" dirty="0">
              <a:latin typeface="Arial" pitchFamily="34" charset="0"/>
            </a:endParaRPr>
          </a:p>
          <a:p>
            <a:pPr>
              <a:spcBef>
                <a:spcPct val="50000"/>
              </a:spcBef>
            </a:pPr>
            <a:r>
              <a:rPr lang="fr-FR" b="1" dirty="0">
                <a:latin typeface="Arial" pitchFamily="34" charset="0"/>
              </a:rPr>
              <a:t>A</a:t>
            </a:r>
            <a:r>
              <a:rPr lang="fr-FR" dirty="0">
                <a:latin typeface="Arial" pitchFamily="34" charset="0"/>
              </a:rPr>
              <a:t>		</a:t>
            </a:r>
            <a:r>
              <a:rPr lang="fr-FR" i="1" dirty="0" err="1">
                <a:latin typeface="Arial" pitchFamily="34" charset="0"/>
              </a:rPr>
              <a:t>Agamous</a:t>
            </a:r>
            <a:r>
              <a:rPr lang="fr-FR" dirty="0">
                <a:latin typeface="Arial" pitchFamily="34" charset="0"/>
              </a:rPr>
              <a:t>, </a:t>
            </a:r>
            <a:r>
              <a:rPr lang="fr-FR" i="1" dirty="0">
                <a:latin typeface="Arial" pitchFamily="34" charset="0"/>
              </a:rPr>
              <a:t>Arabidopsis</a:t>
            </a:r>
          </a:p>
          <a:p>
            <a:pPr>
              <a:spcBef>
                <a:spcPct val="50000"/>
              </a:spcBef>
            </a:pPr>
            <a:r>
              <a:rPr lang="fr-FR" b="1" dirty="0">
                <a:latin typeface="Arial" pitchFamily="34" charset="0"/>
              </a:rPr>
              <a:t>D</a:t>
            </a:r>
            <a:r>
              <a:rPr lang="fr-FR" dirty="0">
                <a:latin typeface="Arial" pitchFamily="34" charset="0"/>
              </a:rPr>
              <a:t>		</a:t>
            </a:r>
            <a:r>
              <a:rPr lang="fr-FR" i="1" dirty="0" err="1">
                <a:latin typeface="Arial" pitchFamily="34" charset="0"/>
              </a:rPr>
              <a:t>Deficiens</a:t>
            </a:r>
            <a:r>
              <a:rPr lang="fr-FR" dirty="0">
                <a:latin typeface="Arial" pitchFamily="34" charset="0"/>
              </a:rPr>
              <a:t>, </a:t>
            </a:r>
            <a:r>
              <a:rPr lang="fr-FR" i="1" dirty="0" err="1">
                <a:latin typeface="Arial" pitchFamily="34" charset="0"/>
              </a:rPr>
              <a:t>Antirrhinum</a:t>
            </a:r>
            <a:endParaRPr lang="fr-FR" i="1" dirty="0">
              <a:latin typeface="Arial" pitchFamily="34" charset="0"/>
            </a:endParaRPr>
          </a:p>
          <a:p>
            <a:pPr>
              <a:spcBef>
                <a:spcPct val="50000"/>
              </a:spcBef>
            </a:pPr>
            <a:r>
              <a:rPr lang="fr-FR" b="1" dirty="0">
                <a:latin typeface="Arial" pitchFamily="34" charset="0"/>
              </a:rPr>
              <a:t>S</a:t>
            </a:r>
            <a:r>
              <a:rPr lang="fr-FR" dirty="0">
                <a:latin typeface="Arial" pitchFamily="34" charset="0"/>
              </a:rPr>
              <a:t>		</a:t>
            </a:r>
            <a:r>
              <a:rPr lang="fr-FR" i="1" dirty="0">
                <a:latin typeface="Arial" pitchFamily="34" charset="0"/>
              </a:rPr>
              <a:t>SRF</a:t>
            </a:r>
            <a:r>
              <a:rPr lang="fr-FR" dirty="0">
                <a:latin typeface="Arial" pitchFamily="34" charset="0"/>
              </a:rPr>
              <a:t>, </a:t>
            </a:r>
            <a:r>
              <a:rPr lang="fr-FR" dirty="0" err="1">
                <a:latin typeface="Arial" pitchFamily="34" charset="0"/>
              </a:rPr>
              <a:t>Mammals</a:t>
            </a:r>
            <a:endParaRPr lang="en-US" dirty="0">
              <a:latin typeface="Arial" pitchFamily="34" charset="0"/>
            </a:endParaRPr>
          </a:p>
        </p:txBody>
      </p:sp>
      <p:pic>
        <p:nvPicPr>
          <p:cNvPr id="8" name="Picture 5" descr="mads.gif (5775 bytes)"/>
          <p:cNvPicPr>
            <a:picLocks noChangeAspect="1" noChangeArrowheads="1"/>
          </p:cNvPicPr>
          <p:nvPr/>
        </p:nvPicPr>
        <p:blipFill>
          <a:blip r:embed="rId2"/>
          <a:srcRect/>
          <a:stretch>
            <a:fillRect/>
          </a:stretch>
        </p:blipFill>
        <p:spPr bwMode="auto">
          <a:xfrm>
            <a:off x="1089025" y="3429000"/>
            <a:ext cx="7004050" cy="1247775"/>
          </a:xfrm>
          <a:prstGeom prst="rect">
            <a:avLst/>
          </a:prstGeom>
          <a:noFill/>
        </p:spPr>
      </p:pic>
      <p:grpSp>
        <p:nvGrpSpPr>
          <p:cNvPr id="9" name="Group 9"/>
          <p:cNvGrpSpPr>
            <a:grpSpLocks/>
          </p:cNvGrpSpPr>
          <p:nvPr/>
        </p:nvGrpSpPr>
        <p:grpSpPr bwMode="auto">
          <a:xfrm>
            <a:off x="0" y="4929415"/>
            <a:ext cx="9144000" cy="1642857"/>
            <a:chOff x="0" y="37"/>
            <a:chExt cx="4320" cy="2112"/>
          </a:xfrm>
        </p:grpSpPr>
        <p:sp>
          <p:nvSpPr>
            <p:cNvPr id="10" name="Rectangle 6"/>
            <p:cNvSpPr>
              <a:spLocks noChangeArrowheads="1"/>
            </p:cNvSpPr>
            <p:nvPr/>
          </p:nvSpPr>
          <p:spPr bwMode="auto">
            <a:xfrm>
              <a:off x="0" y="37"/>
              <a:ext cx="4320" cy="1208"/>
            </a:xfrm>
            <a:prstGeom prst="rect">
              <a:avLst/>
            </a:prstGeom>
            <a:noFill/>
            <a:ln w="9525">
              <a:noFill/>
              <a:miter lim="800000"/>
              <a:headEnd/>
              <a:tailEnd/>
            </a:ln>
            <a:effectLst/>
          </p:spPr>
          <p:txBody>
            <a:bodyPr anchor="ctr"/>
            <a:lstStyle/>
            <a:p>
              <a:r>
                <a:rPr lang="en-US" dirty="0">
                  <a:latin typeface="Arial" pitchFamily="34" charset="0"/>
                  <a:cs typeface="Arial" pitchFamily="34" charset="0"/>
                </a:rPr>
                <a:t>La </a:t>
              </a:r>
              <a:r>
                <a:rPr lang="en-US" dirty="0" err="1">
                  <a:latin typeface="Arial" pitchFamily="34" charset="0"/>
                  <a:cs typeface="Arial" pitchFamily="34" charset="0"/>
                </a:rPr>
                <a:t>región</a:t>
              </a:r>
              <a:r>
                <a:rPr lang="en-US" dirty="0">
                  <a:latin typeface="Arial" pitchFamily="34" charset="0"/>
                  <a:cs typeface="Arial" pitchFamily="34" charset="0"/>
                </a:rPr>
                <a:t> </a:t>
              </a:r>
              <a:r>
                <a:rPr lang="en-US" b="1" dirty="0">
                  <a:latin typeface="Arial" pitchFamily="34" charset="0"/>
                  <a:cs typeface="Arial" pitchFamily="34" charset="0"/>
                </a:rPr>
                <a:t>MADS-box</a:t>
              </a:r>
              <a:r>
                <a:rPr lang="en-US" dirty="0">
                  <a:latin typeface="Arial" pitchFamily="34" charset="0"/>
                  <a:cs typeface="Arial" pitchFamily="34" charset="0"/>
                </a:rPr>
                <a:t> </a:t>
              </a:r>
              <a:r>
                <a:rPr lang="en-US" dirty="0" err="1">
                  <a:latin typeface="Arial" pitchFamily="34" charset="0"/>
                  <a:cs typeface="Arial" pitchFamily="34" charset="0"/>
                </a:rPr>
                <a:t>es</a:t>
              </a:r>
              <a:r>
                <a:rPr lang="en-US" dirty="0">
                  <a:latin typeface="Arial" pitchFamily="34" charset="0"/>
                  <a:cs typeface="Arial" pitchFamily="34" charset="0"/>
                </a:rPr>
                <a:t> </a:t>
              </a:r>
              <a:r>
                <a:rPr lang="en-US" dirty="0" err="1">
                  <a:latin typeface="Arial" pitchFamily="34" charset="0"/>
                  <a:cs typeface="Arial" pitchFamily="34" charset="0"/>
                </a:rPr>
                <a:t>conservada</a:t>
              </a:r>
              <a:r>
                <a:rPr lang="en-US" dirty="0">
                  <a:latin typeface="Arial" pitchFamily="34" charset="0"/>
                  <a:cs typeface="Arial" pitchFamily="34" charset="0"/>
                </a:rPr>
                <a:t> y se </a:t>
              </a:r>
              <a:r>
                <a:rPr lang="en-US" dirty="0" err="1">
                  <a:latin typeface="Arial" pitchFamily="34" charset="0"/>
                  <a:cs typeface="Arial" pitchFamily="34" charset="0"/>
                </a:rPr>
                <a:t>encuentra</a:t>
              </a:r>
              <a:r>
                <a:rPr lang="en-US" dirty="0">
                  <a:latin typeface="Arial" pitchFamily="34" charset="0"/>
                  <a:cs typeface="Arial" pitchFamily="34" charset="0"/>
                </a:rPr>
                <a:t> en el </a:t>
              </a:r>
              <a:r>
                <a:rPr lang="en-US" dirty="0" err="1">
                  <a:latin typeface="Arial" pitchFamily="34" charset="0"/>
                  <a:cs typeface="Arial" pitchFamily="34" charset="0"/>
                </a:rPr>
                <a:t>extremo</a:t>
              </a:r>
              <a:r>
                <a:rPr lang="en-US" dirty="0">
                  <a:latin typeface="Arial" pitchFamily="34" charset="0"/>
                  <a:cs typeface="Arial" pitchFamily="34" charset="0"/>
                </a:rPr>
                <a:t> 5' de </a:t>
              </a:r>
              <a:r>
                <a:rPr lang="en-US" dirty="0" err="1">
                  <a:latin typeface="Arial" pitchFamily="34" charset="0"/>
                  <a:cs typeface="Arial" pitchFamily="34" charset="0"/>
                </a:rPr>
                <a:t>todos</a:t>
              </a:r>
              <a:r>
                <a:rPr lang="en-US" dirty="0">
                  <a:latin typeface="Arial" pitchFamily="34" charset="0"/>
                  <a:cs typeface="Arial" pitchFamily="34" charset="0"/>
                </a:rPr>
                <a:t> los genes MADS-box de </a:t>
              </a:r>
              <a:r>
                <a:rPr lang="en-US" dirty="0" err="1">
                  <a:latin typeface="Arial" pitchFamily="34" charset="0"/>
                  <a:cs typeface="Arial" pitchFamily="34" charset="0"/>
                </a:rPr>
                <a:t>plantas</a:t>
              </a:r>
              <a:r>
                <a:rPr lang="en-US" dirty="0">
                  <a:latin typeface="Arial" pitchFamily="34" charset="0"/>
                  <a:cs typeface="Arial" pitchFamily="34" charset="0"/>
                </a:rPr>
                <a:t>. </a:t>
              </a:r>
              <a:r>
                <a:rPr lang="en-US" dirty="0" err="1">
                  <a:latin typeface="Arial" pitchFamily="34" charset="0"/>
                  <a:cs typeface="Arial" pitchFamily="34" charset="0"/>
                </a:rPr>
                <a:t>Codifica</a:t>
              </a:r>
              <a:r>
                <a:rPr lang="en-US" dirty="0">
                  <a:latin typeface="Arial" pitchFamily="34" charset="0"/>
                  <a:cs typeface="Arial" pitchFamily="34" charset="0"/>
                </a:rPr>
                <a:t> un </a:t>
              </a:r>
              <a:r>
                <a:rPr lang="en-US" dirty="0" err="1">
                  <a:latin typeface="Arial" pitchFamily="34" charset="0"/>
                  <a:cs typeface="Arial" pitchFamily="34" charset="0"/>
                </a:rPr>
                <a:t>dominio</a:t>
              </a:r>
              <a:r>
                <a:rPr lang="en-US" dirty="0">
                  <a:latin typeface="Arial" pitchFamily="34" charset="0"/>
                  <a:cs typeface="Arial" pitchFamily="34" charset="0"/>
                </a:rPr>
                <a:t> de </a:t>
              </a:r>
              <a:r>
                <a:rPr lang="en-US" dirty="0" err="1">
                  <a:latin typeface="Arial" pitchFamily="34" charset="0"/>
                  <a:cs typeface="Arial" pitchFamily="34" charset="0"/>
                </a:rPr>
                <a:t>unión</a:t>
              </a:r>
              <a:r>
                <a:rPr lang="en-US" dirty="0">
                  <a:latin typeface="Arial" pitchFamily="34" charset="0"/>
                  <a:cs typeface="Arial" pitchFamily="34" charset="0"/>
                </a:rPr>
                <a:t> a DNA</a:t>
              </a:r>
              <a:endParaRPr lang="en-US" dirty="0"/>
            </a:p>
          </p:txBody>
        </p:sp>
        <p:sp>
          <p:nvSpPr>
            <p:cNvPr id="11" name="Rectangle 7"/>
            <p:cNvSpPr>
              <a:spLocks noChangeArrowheads="1"/>
            </p:cNvSpPr>
            <p:nvPr/>
          </p:nvSpPr>
          <p:spPr bwMode="auto">
            <a:xfrm>
              <a:off x="0" y="1208"/>
              <a:ext cx="4320" cy="941"/>
            </a:xfrm>
            <a:prstGeom prst="rect">
              <a:avLst/>
            </a:prstGeom>
            <a:noFill/>
            <a:ln w="9525">
              <a:noFill/>
              <a:miter lim="800000"/>
              <a:headEnd/>
              <a:tailEnd/>
            </a:ln>
            <a:effectLst/>
          </p:spPr>
          <p:txBody>
            <a:bodyPr anchor="ctr"/>
            <a:lstStyle/>
            <a:p>
              <a:pPr algn="ctr"/>
              <a:r>
                <a:rPr lang="en-US"/>
                <a:t>  </a:t>
              </a:r>
              <a:r>
                <a:rPr lang="en-US" sz="6800"/>
                <a:t> </a:t>
              </a:r>
              <a:r>
                <a:rPr lang="en-US"/>
                <a:t>                                            </a:t>
              </a:r>
            </a:p>
            <a:p>
              <a:pPr algn="ctr" eaLnBrk="0" hangingPunct="0"/>
              <a:endParaRPr lang="en-US"/>
            </a:p>
          </p:txBody>
        </p:sp>
      </p:grpSp>
      <p:sp>
        <p:nvSpPr>
          <p:cNvPr id="12" name="Rectangle 10"/>
          <p:cNvSpPr>
            <a:spLocks noChangeArrowheads="1"/>
          </p:cNvSpPr>
          <p:nvPr/>
        </p:nvSpPr>
        <p:spPr bwMode="auto">
          <a:xfrm>
            <a:off x="0" y="4760913"/>
            <a:ext cx="9144000" cy="3081337"/>
          </a:xfrm>
          <a:prstGeom prst="rect">
            <a:avLst/>
          </a:prstGeom>
          <a:noFill/>
          <a:ln w="9525">
            <a:noFill/>
            <a:miter lim="800000"/>
            <a:headEnd/>
            <a:tailEnd/>
          </a:ln>
          <a:effectLst/>
        </p:spPr>
        <p:txBody>
          <a:bodyPr anchor="ctr"/>
          <a:lstStyle/>
          <a:p>
            <a:r>
              <a:rPr lang="en-US" sz="1800" dirty="0">
                <a:latin typeface="Arial" pitchFamily="34" charset="0"/>
                <a:cs typeface="Arial" pitchFamily="34" charset="0"/>
              </a:rPr>
              <a:t>La </a:t>
            </a:r>
            <a:r>
              <a:rPr lang="en-US" sz="1800" dirty="0" err="1">
                <a:latin typeface="Arial" pitchFamily="34" charset="0"/>
                <a:cs typeface="Arial" pitchFamily="34" charset="0"/>
              </a:rPr>
              <a:t>región</a:t>
            </a:r>
            <a:r>
              <a:rPr lang="en-US" sz="1800" dirty="0">
                <a:latin typeface="Arial" pitchFamily="34" charset="0"/>
                <a:cs typeface="Arial" pitchFamily="34" charset="0"/>
              </a:rPr>
              <a:t> </a:t>
            </a:r>
            <a:r>
              <a:rPr lang="en-US" sz="1800" b="1" dirty="0">
                <a:latin typeface="Arial" pitchFamily="34" charset="0"/>
                <a:cs typeface="Arial" pitchFamily="34" charset="0"/>
              </a:rPr>
              <a:t>K-box</a:t>
            </a:r>
            <a:r>
              <a:rPr lang="en-US" sz="1800" dirty="0">
                <a:latin typeface="Arial" pitchFamily="34" charset="0"/>
                <a:cs typeface="Arial" pitchFamily="34" charset="0"/>
              </a:rPr>
              <a:t> </a:t>
            </a:r>
            <a:r>
              <a:rPr lang="en-US" sz="1800" dirty="0" err="1">
                <a:latin typeface="Arial" pitchFamily="34" charset="0"/>
                <a:cs typeface="Arial" pitchFamily="34" charset="0"/>
              </a:rPr>
              <a:t>codifica</a:t>
            </a:r>
            <a:r>
              <a:rPr lang="en-US" sz="1800" dirty="0">
                <a:latin typeface="Arial" pitchFamily="34" charset="0"/>
                <a:cs typeface="Arial" pitchFamily="34" charset="0"/>
              </a:rPr>
              <a:t> </a:t>
            </a:r>
            <a:r>
              <a:rPr lang="en-US" sz="1800" dirty="0" err="1">
                <a:latin typeface="Arial" pitchFamily="34" charset="0"/>
                <a:cs typeface="Arial" pitchFamily="34" charset="0"/>
              </a:rPr>
              <a:t>para</a:t>
            </a:r>
            <a:r>
              <a:rPr lang="en-US" sz="1800" dirty="0">
                <a:latin typeface="Arial" pitchFamily="34" charset="0"/>
                <a:cs typeface="Arial" pitchFamily="34" charset="0"/>
              </a:rPr>
              <a:t> un </a:t>
            </a:r>
            <a:r>
              <a:rPr lang="en-US" sz="1800" dirty="0" err="1">
                <a:latin typeface="Arial" pitchFamily="34" charset="0"/>
                <a:cs typeface="Arial" pitchFamily="34" charset="0"/>
              </a:rPr>
              <a:t>dominio</a:t>
            </a:r>
            <a:r>
              <a:rPr lang="en-US" sz="1800" dirty="0">
                <a:latin typeface="Arial" pitchFamily="34" charset="0"/>
                <a:cs typeface="Arial" pitchFamily="34" charset="0"/>
              </a:rPr>
              <a:t> </a:t>
            </a:r>
            <a:r>
              <a:rPr lang="en-US" sz="1800" dirty="0" err="1">
                <a:latin typeface="Arial" pitchFamily="34" charset="0"/>
                <a:cs typeface="Arial" pitchFamily="34" charset="0"/>
              </a:rPr>
              <a:t>proteína</a:t>
            </a:r>
            <a:r>
              <a:rPr lang="en-US" sz="1800" dirty="0">
                <a:latin typeface="Arial" pitchFamily="34" charset="0"/>
                <a:cs typeface="Arial" pitchFamily="34" charset="0"/>
              </a:rPr>
              <a:t> </a:t>
            </a:r>
            <a:r>
              <a:rPr lang="en-US" sz="1800" dirty="0" err="1">
                <a:latin typeface="Arial" pitchFamily="34" charset="0"/>
                <a:cs typeface="Arial" pitchFamily="34" charset="0"/>
              </a:rPr>
              <a:t>que</a:t>
            </a:r>
            <a:r>
              <a:rPr lang="en-US" sz="1800" dirty="0">
                <a:latin typeface="Arial" pitchFamily="34" charset="0"/>
                <a:cs typeface="Arial" pitchFamily="34" charset="0"/>
              </a:rPr>
              <a:t> </a:t>
            </a:r>
            <a:r>
              <a:rPr lang="en-US" sz="1800" dirty="0" err="1">
                <a:latin typeface="Arial" pitchFamily="34" charset="0"/>
                <a:cs typeface="Arial" pitchFamily="34" charset="0"/>
              </a:rPr>
              <a:t>muestra</a:t>
            </a:r>
            <a:r>
              <a:rPr lang="en-US" sz="1800" dirty="0">
                <a:latin typeface="Arial" pitchFamily="34" charset="0"/>
                <a:cs typeface="Arial" pitchFamily="34" charset="0"/>
              </a:rPr>
              <a:t> </a:t>
            </a:r>
            <a:r>
              <a:rPr lang="en-US" sz="1800" dirty="0" err="1">
                <a:latin typeface="Arial" pitchFamily="34" charset="0"/>
                <a:cs typeface="Arial" pitchFamily="34" charset="0"/>
              </a:rPr>
              <a:t>similaridad</a:t>
            </a:r>
            <a:r>
              <a:rPr lang="en-US" sz="1800" dirty="0">
                <a:latin typeface="Arial" pitchFamily="34" charset="0"/>
                <a:cs typeface="Arial" pitchFamily="34" charset="0"/>
              </a:rPr>
              <a:t> con la </a:t>
            </a:r>
            <a:r>
              <a:rPr lang="en-US" sz="1800" dirty="0" err="1">
                <a:latin typeface="Arial" pitchFamily="34" charset="0"/>
                <a:cs typeface="Arial" pitchFamily="34" charset="0"/>
              </a:rPr>
              <a:t>queratina</a:t>
            </a:r>
            <a:r>
              <a:rPr lang="en-US" sz="1800" dirty="0">
                <a:latin typeface="Arial" pitchFamily="34" charset="0"/>
                <a:cs typeface="Arial" pitchFamily="34" charset="0"/>
              </a:rPr>
              <a:t>. Se encuentra relacionada a interacciones proteína-proteína. </a:t>
            </a:r>
            <a:endParaRPr lang="en-US" sz="1800" dirty="0"/>
          </a:p>
          <a:p>
            <a:pPr eaLnBrk="0" hangingPunct="0"/>
            <a:endParaRPr lang="en-US" sz="1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476672"/>
            <a:ext cx="5038725"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25988" y="-6843"/>
            <a:ext cx="4834043" cy="1200329"/>
          </a:xfrm>
          <a:prstGeom prst="rect">
            <a:avLst/>
          </a:prstGeom>
        </p:spPr>
        <p:txBody>
          <a:bodyPr wrap="square">
            <a:spAutoFit/>
          </a:bodyPr>
          <a:lstStyle/>
          <a:p>
            <a:pPr algn="ctr"/>
            <a:r>
              <a:rPr lang="en-US" b="1" dirty="0" err="1">
                <a:solidFill>
                  <a:prstClr val="black"/>
                </a:solidFill>
              </a:rPr>
              <a:t>Proteínas</a:t>
            </a:r>
            <a:r>
              <a:rPr lang="en-US" b="1" dirty="0">
                <a:solidFill>
                  <a:prstClr val="black"/>
                </a:solidFill>
              </a:rPr>
              <a:t> con </a:t>
            </a:r>
            <a:r>
              <a:rPr lang="en-US" b="1" dirty="0" err="1">
                <a:solidFill>
                  <a:prstClr val="black"/>
                </a:solidFill>
              </a:rPr>
              <a:t>dominios</a:t>
            </a:r>
            <a:r>
              <a:rPr lang="en-US" b="1" dirty="0">
                <a:solidFill>
                  <a:prstClr val="black"/>
                </a:solidFill>
              </a:rPr>
              <a:t> MADs (56–60 a. a.) </a:t>
            </a:r>
          </a:p>
          <a:p>
            <a:pPr algn="ctr"/>
            <a:r>
              <a:rPr lang="en-US" dirty="0">
                <a:solidFill>
                  <a:prstClr val="black"/>
                </a:solidFill>
              </a:rPr>
              <a:t>Se </a:t>
            </a:r>
            <a:r>
              <a:rPr lang="en-US" dirty="0" err="1">
                <a:solidFill>
                  <a:prstClr val="black"/>
                </a:solidFill>
              </a:rPr>
              <a:t>unen</a:t>
            </a:r>
            <a:r>
              <a:rPr lang="en-US" dirty="0">
                <a:solidFill>
                  <a:prstClr val="black"/>
                </a:solidFill>
              </a:rPr>
              <a:t> a </a:t>
            </a:r>
            <a:r>
              <a:rPr lang="en-US" dirty="0" err="1">
                <a:solidFill>
                  <a:prstClr val="black"/>
                </a:solidFill>
              </a:rPr>
              <a:t>secuencias</a:t>
            </a:r>
            <a:r>
              <a:rPr lang="en-US" dirty="0">
                <a:solidFill>
                  <a:prstClr val="black"/>
                </a:solidFill>
              </a:rPr>
              <a:t> (</a:t>
            </a:r>
            <a:r>
              <a:rPr lang="en-US" dirty="0" err="1">
                <a:solidFill>
                  <a:prstClr val="black"/>
                </a:solidFill>
              </a:rPr>
              <a:t>motivos</a:t>
            </a:r>
            <a:r>
              <a:rPr lang="en-US" dirty="0">
                <a:solidFill>
                  <a:prstClr val="black"/>
                </a:solidFill>
              </a:rPr>
              <a:t>) </a:t>
            </a:r>
            <a:r>
              <a:rPr lang="en-US" dirty="0" err="1">
                <a:solidFill>
                  <a:prstClr val="black"/>
                </a:solidFill>
              </a:rPr>
              <a:t>CArG</a:t>
            </a:r>
            <a:r>
              <a:rPr lang="en-US" dirty="0">
                <a:solidFill>
                  <a:prstClr val="black"/>
                </a:solidFill>
              </a:rPr>
              <a:t>‐box  a </a:t>
            </a:r>
            <a:r>
              <a:rPr lang="en-US" dirty="0" err="1">
                <a:solidFill>
                  <a:prstClr val="black"/>
                </a:solidFill>
              </a:rPr>
              <a:t>través</a:t>
            </a:r>
            <a:r>
              <a:rPr lang="en-US" dirty="0">
                <a:solidFill>
                  <a:prstClr val="black"/>
                </a:solidFill>
              </a:rPr>
              <a:t> de </a:t>
            </a:r>
            <a:r>
              <a:rPr lang="en-US" dirty="0" err="1">
                <a:solidFill>
                  <a:prstClr val="black"/>
                </a:solidFill>
              </a:rPr>
              <a:t>complejos</a:t>
            </a:r>
            <a:r>
              <a:rPr lang="en-US" dirty="0">
                <a:solidFill>
                  <a:prstClr val="black"/>
                </a:solidFill>
              </a:rPr>
              <a:t> </a:t>
            </a:r>
            <a:r>
              <a:rPr lang="en-US" dirty="0" err="1">
                <a:solidFill>
                  <a:prstClr val="black"/>
                </a:solidFill>
              </a:rPr>
              <a:t>multiméricos</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9697581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ltLang="en-US" dirty="0">
                <a:latin typeface="Arial" charset="0"/>
                <a:cs typeface="Arial" charset="0"/>
              </a:rPr>
              <a:t>MADS box genes are present in all land plants</a:t>
            </a:r>
          </a:p>
        </p:txBody>
      </p:sp>
      <p:sp>
        <p:nvSpPr>
          <p:cNvPr id="2" name="TextBox 1"/>
          <p:cNvSpPr txBox="1"/>
          <p:nvPr/>
        </p:nvSpPr>
        <p:spPr>
          <a:xfrm>
            <a:off x="5715000" y="1466249"/>
            <a:ext cx="335280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MADS box genes have been found in all land plants, and genes of  </a:t>
            </a:r>
            <a:r>
              <a:rPr kumimoji="0" lang="en-US" sz="1800" b="1" i="0" u="none" strike="noStrike" kern="1200" cap="none" spc="0" normalizeH="0" baseline="0" noProof="0" dirty="0">
                <a:ln>
                  <a:noFill/>
                </a:ln>
                <a:solidFill>
                  <a:prstClr val="black"/>
                </a:solidFill>
                <a:effectLst/>
                <a:uLnTx/>
                <a:uFillTx/>
                <a:latin typeface="Calibri"/>
                <a:ea typeface="+mn-ea"/>
                <a:cs typeface="+mn-cs"/>
              </a:rPr>
              <a:t>ABCDE</a:t>
            </a:r>
            <a:r>
              <a:rPr kumimoji="0" lang="en-US" sz="1800" b="0" i="0" u="none" strike="noStrike" kern="1200" cap="none" spc="0" normalizeH="0" baseline="0" noProof="0" dirty="0">
                <a:ln>
                  <a:noFill/>
                </a:ln>
                <a:solidFill>
                  <a:prstClr val="black"/>
                </a:solidFill>
                <a:effectLst/>
                <a:uLnTx/>
                <a:uFillTx/>
                <a:latin typeface="Calibri"/>
                <a:ea typeface="+mn-ea"/>
                <a:cs typeface="+mn-cs"/>
              </a:rPr>
              <a:t> type (the MIKC</a:t>
            </a:r>
            <a:r>
              <a:rPr kumimoji="0" lang="en-US" sz="1800" b="0" i="0" u="none" strike="noStrike" kern="1200" cap="none" spc="0" normalizeH="0" baseline="3000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MADS) group are found in both gymnosperms and angiosperms.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Some angiosperms have nearly 100 different MADS box proteins, and this diversity is proposed to play a role in differences in flower 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Differences in MADS box genes and where they are expressed may be part of the answer to how flowers have diversified.</a:t>
            </a:r>
          </a:p>
        </p:txBody>
      </p:sp>
      <p:sp>
        <p:nvSpPr>
          <p:cNvPr id="9" name="TextBox 8"/>
          <p:cNvSpPr txBox="1"/>
          <p:nvPr/>
        </p:nvSpPr>
        <p:spPr>
          <a:xfrm>
            <a:off x="0" y="6126480"/>
            <a:ext cx="91535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Adapted from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Becker, A., Rosa, A. Di,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Kanno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Kim, J.T., Winter, K.,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Saedler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 (2000). A short history of MADS-box genes in plants. Plant Mol. Biol. 42: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115–149</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p:cNvSpPr txBox="1"/>
          <p:nvPr/>
        </p:nvSpPr>
        <p:spPr>
          <a:xfrm>
            <a:off x="139148" y="1851076"/>
            <a:ext cx="5406887"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Angiosperms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srgbClr val="00B0F0"/>
                </a:solidFill>
                <a:effectLst/>
                <a:uLnTx/>
                <a:uFillTx/>
                <a:latin typeface="Calibri"/>
                <a:ea typeface="+mn-ea"/>
                <a:cs typeface="+mn-cs"/>
              </a:rPr>
              <a:t>Gymnosperms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srgbClr val="00B050"/>
                </a:solidFill>
                <a:effectLst/>
                <a:uLnTx/>
                <a:uFillTx/>
                <a:latin typeface="Calibri"/>
                <a:ea typeface="+mn-ea"/>
                <a:cs typeface="+mn-cs"/>
              </a:rPr>
              <a:t>Ferns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a:ea typeface="+mn-ea"/>
                <a:cs typeface="+mn-cs"/>
              </a:rPr>
              <a:t>Eudicot	Monocot       Basal angiosperm</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none" strike="noStrike" kern="1200" cap="none" spc="0" normalizeH="0" baseline="0" noProof="0" dirty="0">
                <a:ln>
                  <a:noFill/>
                </a:ln>
                <a:solidFill>
                  <a:srgbClr val="00B0F0"/>
                </a:solidFill>
                <a:effectLst/>
                <a:uLnTx/>
                <a:uFillTx/>
                <a:latin typeface="Calibri"/>
                <a:ea typeface="+mn-ea"/>
                <a:cs typeface="+mn-cs"/>
              </a:rPr>
              <a:t>Conifers	</a:t>
            </a:r>
            <a:r>
              <a:rPr kumimoji="0" lang="en-US" sz="1100" b="0" i="0" u="none" strike="noStrike" kern="1200" cap="none" spc="0" normalizeH="0" baseline="0" noProof="0" dirty="0" err="1">
                <a:ln>
                  <a:noFill/>
                </a:ln>
                <a:solidFill>
                  <a:srgbClr val="00B0F0"/>
                </a:solidFill>
                <a:effectLst/>
                <a:uLnTx/>
                <a:uFillTx/>
                <a:latin typeface="Calibri"/>
                <a:ea typeface="+mn-ea"/>
                <a:cs typeface="+mn-cs"/>
              </a:rPr>
              <a:t>Gnetales</a:t>
            </a:r>
            <a:endParaRPr kumimoji="0" lang="en-US" sz="1100" b="0" i="0" u="none" strike="noStrike" kern="1200" cap="none" spc="0" normalizeH="0" baseline="0" noProof="0" dirty="0">
              <a:ln>
                <a:noFill/>
              </a:ln>
              <a:solidFill>
                <a:srgbClr val="00B0F0"/>
              </a:solidFill>
              <a:effectLst/>
              <a:uLnTx/>
              <a:uFillTx/>
              <a:latin typeface="Calibri"/>
              <a:ea typeface="+mn-ea"/>
              <a:cs typeface="+mn-cs"/>
            </a:endParaRPr>
          </a:p>
        </p:txBody>
      </p:sp>
      <p:grpSp>
        <p:nvGrpSpPr>
          <p:cNvPr id="5137" name="Group 5136"/>
          <p:cNvGrpSpPr/>
          <p:nvPr/>
        </p:nvGrpSpPr>
        <p:grpSpPr>
          <a:xfrm>
            <a:off x="457200" y="3291085"/>
            <a:ext cx="4552122" cy="1550504"/>
            <a:chOff x="457200" y="2862460"/>
            <a:chExt cx="4552122" cy="1550504"/>
          </a:xfrm>
        </p:grpSpPr>
        <p:cxnSp>
          <p:nvCxnSpPr>
            <p:cNvPr id="15" name="Straight Connector 14"/>
            <p:cNvCxnSpPr/>
            <p:nvPr/>
          </p:nvCxnSpPr>
          <p:spPr>
            <a:xfrm>
              <a:off x="1333500" y="3299782"/>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36" name="Group 5135"/>
            <p:cNvGrpSpPr/>
            <p:nvPr/>
          </p:nvGrpSpPr>
          <p:grpSpPr>
            <a:xfrm>
              <a:off x="457200" y="2862460"/>
              <a:ext cx="4552122" cy="1550504"/>
              <a:chOff x="457200" y="2126974"/>
              <a:chExt cx="4552122" cy="1550504"/>
            </a:xfrm>
          </p:grpSpPr>
          <p:cxnSp>
            <p:nvCxnSpPr>
              <p:cNvPr id="7" name="Straight Connector 6"/>
              <p:cNvCxnSpPr/>
              <p:nvPr/>
            </p:nvCxnSpPr>
            <p:spPr>
              <a:xfrm>
                <a:off x="1123122" y="2126974"/>
                <a:ext cx="0" cy="437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43878" y="2126974"/>
                <a:ext cx="0" cy="437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23122" y="2564296"/>
                <a:ext cx="4207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2126974"/>
                <a:ext cx="0" cy="665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2792896"/>
                <a:ext cx="876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95350" y="2792896"/>
                <a:ext cx="0" cy="198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34478" y="2126974"/>
                <a:ext cx="0" cy="8647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5350" y="2991678"/>
                <a:ext cx="16391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14914" y="2995613"/>
                <a:ext cx="0" cy="217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714914" y="3213100"/>
                <a:ext cx="20221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0" name="Straight Connector 5119"/>
              <p:cNvCxnSpPr/>
              <p:nvPr/>
            </p:nvCxnSpPr>
            <p:spPr>
              <a:xfrm flipH="1">
                <a:off x="3389243" y="2126974"/>
                <a:ext cx="3245" cy="765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098227" y="2130289"/>
                <a:ext cx="3245" cy="765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4" name="Straight Connector 5123"/>
              <p:cNvCxnSpPr/>
              <p:nvPr/>
            </p:nvCxnSpPr>
            <p:spPr>
              <a:xfrm>
                <a:off x="3389243" y="2892287"/>
                <a:ext cx="708984" cy="33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6" name="Straight Connector 5125"/>
              <p:cNvCxnSpPr/>
              <p:nvPr/>
            </p:nvCxnSpPr>
            <p:spPr>
              <a:xfrm>
                <a:off x="3743735" y="2895602"/>
                <a:ext cx="0" cy="3174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8" name="Straight Connector 5127"/>
              <p:cNvCxnSpPr/>
              <p:nvPr/>
            </p:nvCxnSpPr>
            <p:spPr>
              <a:xfrm>
                <a:off x="2842591" y="3213100"/>
                <a:ext cx="0" cy="464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p:cNvCxnSpPr/>
              <p:nvPr/>
            </p:nvCxnSpPr>
            <p:spPr>
              <a:xfrm flipH="1">
                <a:off x="5002213" y="2126974"/>
                <a:ext cx="7109" cy="1550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5" name="Straight Connector 5134"/>
              <p:cNvCxnSpPr/>
              <p:nvPr/>
            </p:nvCxnSpPr>
            <p:spPr>
              <a:xfrm>
                <a:off x="2842591" y="3677478"/>
                <a:ext cx="21667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4971" y="2749396"/>
            <a:ext cx="459790" cy="61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51"/>
          <p:cNvSpPr txBox="1"/>
          <p:nvPr/>
        </p:nvSpPr>
        <p:spPr>
          <a:xfrm>
            <a:off x="1455458" y="3186562"/>
            <a:ext cx="92993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5"/>
              </a:rPr>
              <a:t>Katorisi</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3" name="Picture 5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3029" y="2749396"/>
            <a:ext cx="572893" cy="504184"/>
          </a:xfrm>
          <a:prstGeom prst="rect">
            <a:avLst/>
          </a:prstGeom>
        </p:spPr>
      </p:pic>
      <p:pic>
        <p:nvPicPr>
          <p:cNvPr id="5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7113" y="2749396"/>
            <a:ext cx="798889" cy="59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Box 54"/>
          <p:cNvSpPr txBox="1"/>
          <p:nvPr/>
        </p:nvSpPr>
        <p:spPr>
          <a:xfrm>
            <a:off x="3737114" y="3105910"/>
            <a:ext cx="13098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8"/>
              </a:rPr>
              <a:t>BotBln</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138" name="Picture 5137"/>
          <p:cNvPicPr>
            <a:picLocks noChangeAspect="1"/>
          </p:cNvPicPr>
          <p:nvPr/>
        </p:nvPicPr>
        <p:blipFill rotWithShape="1">
          <a:blip r:embed="rId9" cstate="print">
            <a:extLst>
              <a:ext uri="{28A0092B-C50C-407E-A947-70E740481C1C}">
                <a14:useLocalDpi xmlns:a14="http://schemas.microsoft.com/office/drawing/2010/main" val="0"/>
              </a:ext>
            </a:extLst>
          </a:blip>
          <a:srcRect b="-2505"/>
          <a:stretch/>
        </p:blipFill>
        <p:spPr>
          <a:xfrm>
            <a:off x="4704110" y="2320034"/>
            <a:ext cx="685800" cy="1020746"/>
          </a:xfrm>
          <a:prstGeom prst="rect">
            <a:avLst/>
          </a:prstGeom>
        </p:spPr>
      </p:pic>
      <p:pic>
        <p:nvPicPr>
          <p:cNvPr id="5139" name="Picture 5138"/>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15747" y="2749396"/>
            <a:ext cx="639711" cy="510373"/>
          </a:xfrm>
          <a:prstGeom prst="rect">
            <a:avLst/>
          </a:prstGeom>
        </p:spPr>
      </p:pic>
      <p:cxnSp>
        <p:nvCxnSpPr>
          <p:cNvPr id="5141" name="Straight Connector 5140"/>
          <p:cNvCxnSpPr/>
          <p:nvPr/>
        </p:nvCxnSpPr>
        <p:spPr>
          <a:xfrm>
            <a:off x="3925956" y="4841589"/>
            <a:ext cx="0" cy="238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016223" y="2664928"/>
            <a:ext cx="616490" cy="697521"/>
          </a:xfrm>
          <a:prstGeom prst="rect">
            <a:avLst/>
          </a:prstGeom>
        </p:spPr>
      </p:pic>
      <p:pic>
        <p:nvPicPr>
          <p:cNvPr id="102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131208" y="2749396"/>
            <a:ext cx="697386" cy="57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37392" y="3054486"/>
            <a:ext cx="8850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a:ea typeface="+mn-ea"/>
                <a:cs typeface="+mn-cs"/>
                <a:hlinkClick r:id="rId13"/>
              </a:rPr>
              <a:t>Photo: Roar Johansen</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3258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Amplification of MADS box genes in flowering plants may lead to new functions and altered flower morphology</a:t>
            </a:r>
          </a:p>
        </p:txBody>
      </p:sp>
      <p:graphicFrame>
        <p:nvGraphicFramePr>
          <p:cNvPr id="3" name="Table 2"/>
          <p:cNvGraphicFramePr>
            <a:graphicFrameLocks noGrp="1"/>
          </p:cNvGraphicFramePr>
          <p:nvPr>
            <p:extLst/>
          </p:nvPr>
        </p:nvGraphicFramePr>
        <p:xfrm>
          <a:off x="1457325" y="2006600"/>
          <a:ext cx="6096000" cy="2966720"/>
        </p:xfrm>
        <a:graphic>
          <a:graphicData uri="http://schemas.openxmlformats.org/drawingml/2006/table">
            <a:tbl>
              <a:tblPr>
                <a:tableStyleId>{5C22544A-7EE6-4342-B048-85BDC9FD1C3A}</a:tableStyleId>
              </a:tblPr>
              <a:tblGrid>
                <a:gridCol w="3275449">
                  <a:extLst>
                    <a:ext uri="{9D8B030D-6E8A-4147-A177-3AD203B41FA5}">
                      <a16:colId xmlns:a16="http://schemas.microsoft.com/office/drawing/2014/main" val="20000"/>
                    </a:ext>
                  </a:extLst>
                </a:gridCol>
                <a:gridCol w="2820551">
                  <a:extLst>
                    <a:ext uri="{9D8B030D-6E8A-4147-A177-3AD203B41FA5}">
                      <a16:colId xmlns:a16="http://schemas.microsoft.com/office/drawing/2014/main" val="20001"/>
                    </a:ext>
                  </a:extLst>
                </a:gridCol>
              </a:tblGrid>
              <a:tr h="370840">
                <a:tc>
                  <a:txBody>
                    <a:bodyPr/>
                    <a:lstStyle/>
                    <a:p>
                      <a:r>
                        <a:rPr lang="en-US" b="1" dirty="0"/>
                        <a:t>Species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1" dirty="0"/>
                        <a:t># Type II MADS box genes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en-US" i="1" dirty="0" err="1"/>
                        <a:t>Selaginella</a:t>
                      </a:r>
                      <a:r>
                        <a:rPr lang="en-US" i="1" dirty="0"/>
                        <a:t> </a:t>
                      </a:r>
                      <a:r>
                        <a:rPr lang="en-US" i="1" dirty="0" err="1"/>
                        <a:t>moellendorffi</a:t>
                      </a:r>
                      <a:r>
                        <a:rPr lang="en-US" i="1" dirty="0"/>
                        <a:t> </a:t>
                      </a:r>
                      <a:r>
                        <a:rPr lang="en-US" i="0" dirty="0"/>
                        <a:t>(moss)</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i="1" dirty="0" err="1"/>
                        <a:t>Picea</a:t>
                      </a:r>
                      <a:r>
                        <a:rPr lang="en-US" i="1" dirty="0"/>
                        <a:t> </a:t>
                      </a:r>
                      <a:r>
                        <a:rPr lang="en-US" i="1" dirty="0" err="1"/>
                        <a:t>abies</a:t>
                      </a:r>
                      <a:r>
                        <a:rPr lang="en-US" i="1" dirty="0"/>
                        <a:t> </a:t>
                      </a:r>
                      <a:r>
                        <a:rPr lang="en-US" i="0" dirty="0"/>
                        <a:t>(spruce)</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i="1" dirty="0"/>
                        <a:t>Musa </a:t>
                      </a:r>
                      <a:r>
                        <a:rPr lang="en-US" i="1" dirty="0" err="1"/>
                        <a:t>acuminata</a:t>
                      </a:r>
                      <a:r>
                        <a:rPr lang="en-US" i="1" dirty="0"/>
                        <a:t> </a:t>
                      </a:r>
                      <a:r>
                        <a:rPr lang="en-US" i="0" dirty="0"/>
                        <a:t>(</a:t>
                      </a:r>
                      <a:r>
                        <a:rPr lang="en-US" dirty="0"/>
                        <a:t>banana)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i="1" dirty="0" err="1"/>
                        <a:t>Oryza</a:t>
                      </a:r>
                      <a:r>
                        <a:rPr lang="en-US" i="1" dirty="0"/>
                        <a:t> sativa </a:t>
                      </a:r>
                      <a:r>
                        <a:rPr lang="en-US" i="0" dirty="0"/>
                        <a:t>(rice)</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i="1" dirty="0"/>
                        <a:t>Malus</a:t>
                      </a:r>
                      <a:r>
                        <a:rPr lang="en-US" i="1" baseline="0" dirty="0"/>
                        <a:t> </a:t>
                      </a:r>
                      <a:r>
                        <a:rPr lang="en-US" i="1" baseline="0" dirty="0" err="1"/>
                        <a:t>domesticata</a:t>
                      </a:r>
                      <a:r>
                        <a:rPr lang="en-US" i="1" baseline="0" dirty="0"/>
                        <a:t> </a:t>
                      </a:r>
                      <a:r>
                        <a:rPr lang="en-US" i="0" baseline="0" dirty="0"/>
                        <a:t>(apple)</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i="1" dirty="0"/>
                        <a:t>Glycine</a:t>
                      </a:r>
                      <a:r>
                        <a:rPr lang="en-US" i="1" baseline="0" dirty="0"/>
                        <a:t> max </a:t>
                      </a:r>
                      <a:r>
                        <a:rPr lang="en-US" i="0" baseline="0" dirty="0"/>
                        <a:t>(soybean)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i="1" dirty="0"/>
                        <a:t>Arabidopsis thaliana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490537" y="5233780"/>
            <a:ext cx="8229600" cy="40011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Flowering plants have many more MADS box genes than non-flowering plants</a:t>
            </a:r>
          </a:p>
        </p:txBody>
      </p:sp>
      <p:sp>
        <p:nvSpPr>
          <p:cNvPr id="6" name="TextBox 5"/>
          <p:cNvSpPr txBox="1"/>
          <p:nvPr/>
        </p:nvSpPr>
        <p:spPr>
          <a:xfrm>
            <a:off x="0" y="6035040"/>
            <a:ext cx="92106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Adapted from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Gramzow</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(2013).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Phylogenomics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MADS-Box Genes in Plants - Two Opposing Life Styles in One Gene Family. Biology (Basel). 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ction="ppaction://hlinkfile"/>
              </a:rPr>
              <a:t>1150-1164</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Gramzow</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Weilandt</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Theißen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(2014). MADS goes genomic in conifers: Towards determining the ancestral set of MADS-box genes in seed plants. Ann. Bot. 114: 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407–1429</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permission of Oxford University Press.</a:t>
            </a:r>
          </a:p>
        </p:txBody>
      </p:sp>
    </p:spTree>
    <p:extLst>
      <p:ext uri="{BB962C8B-B14F-4D97-AF65-F5344CB8AC3E}">
        <p14:creationId xmlns:p14="http://schemas.microsoft.com/office/powerpoint/2010/main" val="2890750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MADS box genes also perform other functions</a:t>
            </a:r>
          </a:p>
        </p:txBody>
      </p:sp>
      <p:sp>
        <p:nvSpPr>
          <p:cNvPr id="3" name="TextBox 2"/>
          <p:cNvSpPr txBox="1"/>
          <p:nvPr/>
        </p:nvSpPr>
        <p:spPr>
          <a:xfrm>
            <a:off x="2235010" y="4200525"/>
            <a:ext cx="3787775" cy="92333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Many flowering plants contain 100 or more MADS box genes with multiple  functions in flower development.    </a:t>
            </a:r>
          </a:p>
        </p:txBody>
      </p:sp>
      <p:grpSp>
        <p:nvGrpSpPr>
          <p:cNvPr id="8" name="Group 7"/>
          <p:cNvGrpSpPr/>
          <p:nvPr/>
        </p:nvGrpSpPr>
        <p:grpSpPr>
          <a:xfrm>
            <a:off x="923925" y="2463462"/>
            <a:ext cx="1219200" cy="626847"/>
            <a:chOff x="6076950" y="3659403"/>
            <a:chExt cx="1219200" cy="626847"/>
          </a:xfrm>
        </p:grpSpPr>
        <p:sp>
          <p:nvSpPr>
            <p:cNvPr id="5" name="Oval 4"/>
            <p:cNvSpPr/>
            <p:nvPr/>
          </p:nvSpPr>
          <p:spPr>
            <a:xfrm>
              <a:off x="6143625" y="3696294"/>
              <a:ext cx="1076325" cy="58995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6076950" y="3659403"/>
              <a:ext cx="304800" cy="36224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6991350" y="3659403"/>
              <a:ext cx="304800" cy="362247"/>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352424" y="3090309"/>
            <a:ext cx="25527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floral meristem formation</a:t>
            </a:r>
          </a:p>
        </p:txBody>
      </p:sp>
      <p:sp>
        <p:nvSpPr>
          <p:cNvPr id="10" name="Oval 9"/>
          <p:cNvSpPr/>
          <p:nvPr/>
        </p:nvSpPr>
        <p:spPr>
          <a:xfrm rot="20116132">
            <a:off x="3705225" y="2038350"/>
            <a:ext cx="285750" cy="4251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4009646" y="1562100"/>
            <a:ext cx="238504" cy="8286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3762375" y="2844279"/>
            <a:ext cx="247271" cy="181124"/>
            <a:chOff x="3762375" y="2901760"/>
            <a:chExt cx="247271" cy="181124"/>
          </a:xfrm>
        </p:grpSpPr>
        <p:cxnSp>
          <p:nvCxnSpPr>
            <p:cNvPr id="13" name="Straight Connector 12"/>
            <p:cNvCxnSpPr/>
            <p:nvPr/>
          </p:nvCxnSpPr>
          <p:spPr>
            <a:xfrm>
              <a:off x="3762375" y="2992322"/>
              <a:ext cx="2472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09646" y="2901760"/>
              <a:ext cx="0" cy="18112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flipH="1">
            <a:off x="4123946" y="2844279"/>
            <a:ext cx="247271" cy="181124"/>
            <a:chOff x="3762375" y="2901760"/>
            <a:chExt cx="247271" cy="181124"/>
          </a:xfrm>
        </p:grpSpPr>
        <p:cxnSp>
          <p:nvCxnSpPr>
            <p:cNvPr id="18" name="Straight Connector 17"/>
            <p:cNvCxnSpPr/>
            <p:nvPr/>
          </p:nvCxnSpPr>
          <p:spPr>
            <a:xfrm>
              <a:off x="3762375" y="2992322"/>
              <a:ext cx="2472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09646" y="2901760"/>
              <a:ext cx="0" cy="18112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3228976" y="3048000"/>
            <a:ext cx="1752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organ boundaries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(cadastral* genes)</a:t>
            </a:r>
          </a:p>
        </p:txBody>
      </p:sp>
      <p:sp>
        <p:nvSpPr>
          <p:cNvPr id="21" name="TextBox 20"/>
          <p:cNvSpPr txBox="1"/>
          <p:nvPr/>
        </p:nvSpPr>
        <p:spPr>
          <a:xfrm>
            <a:off x="3571876" y="2428875"/>
            <a:ext cx="11112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sepal  petal</a:t>
            </a:r>
          </a:p>
        </p:txBody>
      </p:sp>
      <p:sp>
        <p:nvSpPr>
          <p:cNvPr id="32" name="TextBox 31"/>
          <p:cNvSpPr txBox="1"/>
          <p:nvPr/>
        </p:nvSpPr>
        <p:spPr>
          <a:xfrm>
            <a:off x="-25853" y="6035040"/>
            <a:ext cx="914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Reviewed in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Gramzow</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(2013).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Phylogenomics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MADS-box genes in plants - Two opposing life styles in one gene family. Biology (Basel). 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ction="ppaction://hlinkfile"/>
              </a:rPr>
              <a:t>1150-1164</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Becker, A., Rosa, A. Di,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Kanno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Kim, J.T., Winter, K.,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Saedler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 (2000). A short history of MADS-box genes in plants. Plant Mol. Biol. 42: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115–149</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nvGrpSpPr>
          <p:cNvPr id="46" name="Group 45"/>
          <p:cNvGrpSpPr/>
          <p:nvPr/>
        </p:nvGrpSpPr>
        <p:grpSpPr>
          <a:xfrm>
            <a:off x="1071564" y="3962399"/>
            <a:ext cx="428625" cy="952500"/>
            <a:chOff x="1071564" y="4229100"/>
            <a:chExt cx="428625" cy="952500"/>
          </a:xfrm>
        </p:grpSpPr>
        <p:grpSp>
          <p:nvGrpSpPr>
            <p:cNvPr id="33" name="Group 32"/>
            <p:cNvGrpSpPr/>
            <p:nvPr/>
          </p:nvGrpSpPr>
          <p:grpSpPr>
            <a:xfrm>
              <a:off x="1071564" y="4229100"/>
              <a:ext cx="428625" cy="235742"/>
              <a:chOff x="1381125" y="4791075"/>
              <a:chExt cx="428625" cy="235742"/>
            </a:xfrm>
          </p:grpSpPr>
          <p:cxnSp>
            <p:nvCxnSpPr>
              <p:cNvPr id="34" name="Straight Connector 33"/>
              <p:cNvCxnSpPr/>
              <p:nvPr/>
            </p:nvCxnSpPr>
            <p:spPr>
              <a:xfrm flipH="1">
                <a:off x="1590675" y="4867274"/>
                <a:ext cx="9525" cy="15954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600200" y="4791075"/>
                <a:ext cx="209550" cy="7619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1381125" y="4791075"/>
                <a:ext cx="209550" cy="7619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Freeform 37"/>
            <p:cNvSpPr/>
            <p:nvPr/>
          </p:nvSpPr>
          <p:spPr>
            <a:xfrm>
              <a:off x="1209675" y="4457700"/>
              <a:ext cx="165695" cy="723900"/>
            </a:xfrm>
            <a:custGeom>
              <a:avLst/>
              <a:gdLst>
                <a:gd name="connsiteX0" fmla="*/ 85725 w 165695"/>
                <a:gd name="connsiteY0" fmla="*/ 0 h 723900"/>
                <a:gd name="connsiteX1" fmla="*/ 76200 w 165695"/>
                <a:gd name="connsiteY1" fmla="*/ 47625 h 723900"/>
                <a:gd name="connsiteX2" fmla="*/ 66675 w 165695"/>
                <a:gd name="connsiteY2" fmla="*/ 76200 h 723900"/>
                <a:gd name="connsiteX3" fmla="*/ 57150 w 165695"/>
                <a:gd name="connsiteY3" fmla="*/ 123825 h 723900"/>
                <a:gd name="connsiteX4" fmla="*/ 28575 w 165695"/>
                <a:gd name="connsiteY4" fmla="*/ 142875 h 723900"/>
                <a:gd name="connsiteX5" fmla="*/ 9525 w 165695"/>
                <a:gd name="connsiteY5" fmla="*/ 200025 h 723900"/>
                <a:gd name="connsiteX6" fmla="*/ 0 w 165695"/>
                <a:gd name="connsiteY6" fmla="*/ 228600 h 723900"/>
                <a:gd name="connsiteX7" fmla="*/ 9525 w 165695"/>
                <a:gd name="connsiteY7" fmla="*/ 333375 h 723900"/>
                <a:gd name="connsiteX8" fmla="*/ 66675 w 165695"/>
                <a:gd name="connsiteY8" fmla="*/ 381000 h 723900"/>
                <a:gd name="connsiteX9" fmla="*/ 114300 w 165695"/>
                <a:gd name="connsiteY9" fmla="*/ 438150 h 723900"/>
                <a:gd name="connsiteX10" fmla="*/ 142875 w 165695"/>
                <a:gd name="connsiteY10" fmla="*/ 457200 h 723900"/>
                <a:gd name="connsiteX11" fmla="*/ 161925 w 165695"/>
                <a:gd name="connsiteY11" fmla="*/ 485775 h 723900"/>
                <a:gd name="connsiteX12" fmla="*/ 114300 w 165695"/>
                <a:gd name="connsiteY12" fmla="*/ 714375 h 723900"/>
                <a:gd name="connsiteX13" fmla="*/ 104775 w 165695"/>
                <a:gd name="connsiteY13"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695" h="723900">
                  <a:moveTo>
                    <a:pt x="85725" y="0"/>
                  </a:moveTo>
                  <a:cubicBezTo>
                    <a:pt x="82550" y="15875"/>
                    <a:pt x="80127" y="31919"/>
                    <a:pt x="76200" y="47625"/>
                  </a:cubicBezTo>
                  <a:cubicBezTo>
                    <a:pt x="73765" y="57365"/>
                    <a:pt x="69110" y="66460"/>
                    <a:pt x="66675" y="76200"/>
                  </a:cubicBezTo>
                  <a:cubicBezTo>
                    <a:pt x="62748" y="91906"/>
                    <a:pt x="65182" y="109769"/>
                    <a:pt x="57150" y="123825"/>
                  </a:cubicBezTo>
                  <a:cubicBezTo>
                    <a:pt x="51470" y="133764"/>
                    <a:pt x="38100" y="136525"/>
                    <a:pt x="28575" y="142875"/>
                  </a:cubicBezTo>
                  <a:lnTo>
                    <a:pt x="9525" y="200025"/>
                  </a:lnTo>
                  <a:lnTo>
                    <a:pt x="0" y="228600"/>
                  </a:lnTo>
                  <a:cubicBezTo>
                    <a:pt x="3175" y="263525"/>
                    <a:pt x="-109" y="299655"/>
                    <a:pt x="9525" y="333375"/>
                  </a:cubicBezTo>
                  <a:cubicBezTo>
                    <a:pt x="14743" y="351637"/>
                    <a:pt x="53621" y="370122"/>
                    <a:pt x="66675" y="381000"/>
                  </a:cubicBezTo>
                  <a:cubicBezTo>
                    <a:pt x="160300" y="459021"/>
                    <a:pt x="39375" y="363225"/>
                    <a:pt x="114300" y="438150"/>
                  </a:cubicBezTo>
                  <a:cubicBezTo>
                    <a:pt x="122395" y="446245"/>
                    <a:pt x="133350" y="450850"/>
                    <a:pt x="142875" y="457200"/>
                  </a:cubicBezTo>
                  <a:cubicBezTo>
                    <a:pt x="149225" y="466725"/>
                    <a:pt x="161380" y="474340"/>
                    <a:pt x="161925" y="485775"/>
                  </a:cubicBezTo>
                  <a:cubicBezTo>
                    <a:pt x="166298" y="577605"/>
                    <a:pt x="178083" y="650592"/>
                    <a:pt x="114300" y="714375"/>
                  </a:cubicBezTo>
                  <a:lnTo>
                    <a:pt x="104775" y="72390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38"/>
            <p:cNvSpPr/>
            <p:nvPr/>
          </p:nvSpPr>
          <p:spPr>
            <a:xfrm>
              <a:off x="1228700" y="4867275"/>
              <a:ext cx="57175" cy="180975"/>
            </a:xfrm>
            <a:custGeom>
              <a:avLst/>
              <a:gdLst>
                <a:gd name="connsiteX0" fmla="*/ 57175 w 57175"/>
                <a:gd name="connsiteY0" fmla="*/ 0 h 180975"/>
                <a:gd name="connsiteX1" fmla="*/ 38125 w 57175"/>
                <a:gd name="connsiteY1" fmla="*/ 85725 h 180975"/>
                <a:gd name="connsiteX2" fmla="*/ 28600 w 57175"/>
                <a:gd name="connsiteY2" fmla="*/ 114300 h 180975"/>
                <a:gd name="connsiteX3" fmla="*/ 9550 w 57175"/>
                <a:gd name="connsiteY3" fmla="*/ 142875 h 180975"/>
                <a:gd name="connsiteX4" fmla="*/ 25 w 57175"/>
                <a:gd name="connsiteY4" fmla="*/ 18097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75" h="180975">
                  <a:moveTo>
                    <a:pt x="57175" y="0"/>
                  </a:moveTo>
                  <a:cubicBezTo>
                    <a:pt x="50628" y="32736"/>
                    <a:pt x="47093" y="54338"/>
                    <a:pt x="38125" y="85725"/>
                  </a:cubicBezTo>
                  <a:cubicBezTo>
                    <a:pt x="35367" y="95379"/>
                    <a:pt x="33090" y="105320"/>
                    <a:pt x="28600" y="114300"/>
                  </a:cubicBezTo>
                  <a:cubicBezTo>
                    <a:pt x="23480" y="124539"/>
                    <a:pt x="14670" y="132636"/>
                    <a:pt x="9550" y="142875"/>
                  </a:cubicBezTo>
                  <a:cubicBezTo>
                    <a:pt x="-979" y="163933"/>
                    <a:pt x="25" y="164739"/>
                    <a:pt x="25" y="1809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 name="Freeform 39"/>
          <p:cNvSpPr/>
          <p:nvPr/>
        </p:nvSpPr>
        <p:spPr>
          <a:xfrm>
            <a:off x="1257300" y="4352925"/>
            <a:ext cx="114300" cy="161925"/>
          </a:xfrm>
          <a:custGeom>
            <a:avLst/>
            <a:gdLst>
              <a:gd name="connsiteX0" fmla="*/ 0 w 114300"/>
              <a:gd name="connsiteY0" fmla="*/ 0 h 161925"/>
              <a:gd name="connsiteX1" fmla="*/ 9525 w 114300"/>
              <a:gd name="connsiteY1" fmla="*/ 104775 h 161925"/>
              <a:gd name="connsiteX2" fmla="*/ 38100 w 114300"/>
              <a:gd name="connsiteY2" fmla="*/ 123825 h 161925"/>
              <a:gd name="connsiteX3" fmla="*/ 66675 w 114300"/>
              <a:gd name="connsiteY3" fmla="*/ 133350 h 161925"/>
              <a:gd name="connsiteX4" fmla="*/ 95250 w 114300"/>
              <a:gd name="connsiteY4" fmla="*/ 152400 h 161925"/>
              <a:gd name="connsiteX5" fmla="*/ 114300 w 114300"/>
              <a:gd name="connsiteY5"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61925">
                <a:moveTo>
                  <a:pt x="0" y="0"/>
                </a:moveTo>
                <a:cubicBezTo>
                  <a:pt x="3175" y="34925"/>
                  <a:pt x="-788" y="71257"/>
                  <a:pt x="9525" y="104775"/>
                </a:cubicBezTo>
                <a:cubicBezTo>
                  <a:pt x="12892" y="115716"/>
                  <a:pt x="27861" y="118705"/>
                  <a:pt x="38100" y="123825"/>
                </a:cubicBezTo>
                <a:cubicBezTo>
                  <a:pt x="47080" y="128315"/>
                  <a:pt x="57695" y="128860"/>
                  <a:pt x="66675" y="133350"/>
                </a:cubicBezTo>
                <a:cubicBezTo>
                  <a:pt x="76914" y="138470"/>
                  <a:pt x="85434" y="146510"/>
                  <a:pt x="95250" y="152400"/>
                </a:cubicBezTo>
                <a:cubicBezTo>
                  <a:pt x="101338" y="156053"/>
                  <a:pt x="107950" y="158750"/>
                  <a:pt x="114300" y="16192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52424" y="4924425"/>
            <a:ext cx="17145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root development</a:t>
            </a:r>
          </a:p>
        </p:txBody>
      </p:sp>
      <p:grpSp>
        <p:nvGrpSpPr>
          <p:cNvPr id="45" name="Group 44"/>
          <p:cNvGrpSpPr/>
          <p:nvPr/>
        </p:nvGrpSpPr>
        <p:grpSpPr>
          <a:xfrm>
            <a:off x="6884193" y="3962399"/>
            <a:ext cx="954882" cy="828676"/>
            <a:chOff x="6884193" y="4219574"/>
            <a:chExt cx="954882" cy="828676"/>
          </a:xfrm>
        </p:grpSpPr>
        <p:sp>
          <p:nvSpPr>
            <p:cNvPr id="42" name="Oval 41"/>
            <p:cNvSpPr/>
            <p:nvPr/>
          </p:nvSpPr>
          <p:spPr>
            <a:xfrm>
              <a:off x="6884193" y="4267199"/>
              <a:ext cx="954882" cy="781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ardrop 42"/>
            <p:cNvSpPr/>
            <p:nvPr/>
          </p:nvSpPr>
          <p:spPr>
            <a:xfrm rot="869217">
              <a:off x="7009209" y="4219574"/>
              <a:ext cx="339328" cy="117871"/>
            </a:xfrm>
            <a:prstGeom prst="teardrop">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extBox 43"/>
          <p:cNvSpPr txBox="1"/>
          <p:nvPr/>
        </p:nvSpPr>
        <p:spPr>
          <a:xfrm>
            <a:off x="6366457" y="4914899"/>
            <a:ext cx="27862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fruit development and ripening</a:t>
            </a:r>
          </a:p>
        </p:txBody>
      </p:sp>
      <p:sp>
        <p:nvSpPr>
          <p:cNvPr id="14" name="TextBox 13"/>
          <p:cNvSpPr txBox="1"/>
          <p:nvPr/>
        </p:nvSpPr>
        <p:spPr>
          <a:xfrm>
            <a:off x="6207433" y="3087756"/>
            <a:ext cx="18035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seed development</a:t>
            </a:r>
          </a:p>
        </p:txBody>
      </p:sp>
      <p:sp>
        <p:nvSpPr>
          <p:cNvPr id="26" name="Oval 25"/>
          <p:cNvSpPr/>
          <p:nvPr/>
        </p:nvSpPr>
        <p:spPr>
          <a:xfrm>
            <a:off x="6132443" y="2582763"/>
            <a:ext cx="1997766" cy="35207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589643"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p:cNvSpPr/>
          <p:nvPr/>
        </p:nvSpPr>
        <p:spPr>
          <a:xfrm>
            <a:off x="6751982"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p:cNvSpPr/>
          <p:nvPr/>
        </p:nvSpPr>
        <p:spPr>
          <a:xfrm>
            <a:off x="6930884"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p:cNvSpPr/>
          <p:nvPr/>
        </p:nvSpPr>
        <p:spPr>
          <a:xfrm>
            <a:off x="7099847"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p:cNvSpPr/>
          <p:nvPr/>
        </p:nvSpPr>
        <p:spPr>
          <a:xfrm>
            <a:off x="7248932"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p:cNvSpPr/>
          <p:nvPr/>
        </p:nvSpPr>
        <p:spPr>
          <a:xfrm>
            <a:off x="7427834" y="2637961"/>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p:cNvSpPr/>
          <p:nvPr/>
        </p:nvSpPr>
        <p:spPr>
          <a:xfrm>
            <a:off x="6622775"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p:cNvSpPr/>
          <p:nvPr/>
        </p:nvSpPr>
        <p:spPr>
          <a:xfrm>
            <a:off x="6785114"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p:cNvSpPr/>
          <p:nvPr/>
        </p:nvSpPr>
        <p:spPr>
          <a:xfrm>
            <a:off x="6964016"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a:off x="7132979"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p:cNvSpPr/>
          <p:nvPr/>
        </p:nvSpPr>
        <p:spPr>
          <a:xfrm>
            <a:off x="7282064"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56"/>
          <p:cNvSpPr/>
          <p:nvPr/>
        </p:nvSpPr>
        <p:spPr>
          <a:xfrm>
            <a:off x="7460966" y="2770483"/>
            <a:ext cx="119270" cy="920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360819" y="5283458"/>
            <a:ext cx="38640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9BBB59">
                    <a:lumMod val="50000"/>
                  </a:srgbClr>
                </a:solidFill>
                <a:effectLst/>
                <a:uLnTx/>
                <a:uFillTx/>
                <a:latin typeface="Calibri"/>
                <a:ea typeface="+mn-ea"/>
                <a:cs typeface="+mn-cs"/>
              </a:rPr>
              <a:t>*Cadastral is a word used to describe property boundaries</a:t>
            </a:r>
            <a:endParaRPr kumimoji="0" lang="en-US" sz="1200" b="0"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64266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19" y="1628800"/>
            <a:ext cx="807720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60" y="5801139"/>
            <a:ext cx="792088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899592" y="341732"/>
            <a:ext cx="7812360" cy="954107"/>
          </a:xfrm>
          <a:prstGeom prst="rect">
            <a:avLst/>
          </a:prstGeom>
          <a:noFill/>
        </p:spPr>
        <p:txBody>
          <a:bodyPr wrap="square" rtlCol="0">
            <a:spAutoFit/>
          </a:bodyPr>
          <a:lstStyle/>
          <a:p>
            <a:pPr algn="ctr"/>
            <a:r>
              <a:rPr lang="es-MX" sz="2800" dirty="0"/>
              <a:t>Patrón de expresión de los genes </a:t>
            </a:r>
            <a:r>
              <a:rPr lang="es-MX" sz="2800" dirty="0" err="1"/>
              <a:t>homeóticos</a:t>
            </a:r>
            <a:r>
              <a:rPr lang="es-MX" sz="2800" dirty="0"/>
              <a:t> de identidad floral</a:t>
            </a:r>
          </a:p>
        </p:txBody>
      </p:sp>
    </p:spTree>
    <p:extLst>
      <p:ext uri="{BB962C8B-B14F-4D97-AF65-F5344CB8AC3E}">
        <p14:creationId xmlns:p14="http://schemas.microsoft.com/office/powerpoint/2010/main" val="4250807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71371"/>
            <a:ext cx="7459821" cy="412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877272"/>
            <a:ext cx="8568238" cy="1139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547664" y="620688"/>
            <a:ext cx="5976664" cy="400110"/>
          </a:xfrm>
          <a:prstGeom prst="rect">
            <a:avLst/>
          </a:prstGeom>
          <a:noFill/>
        </p:spPr>
        <p:txBody>
          <a:bodyPr wrap="square" rtlCol="0">
            <a:spAutoFit/>
          </a:bodyPr>
          <a:lstStyle/>
          <a:p>
            <a:pPr algn="ctr"/>
            <a:r>
              <a:rPr lang="es-MX" sz="2000" b="1" dirty="0"/>
              <a:t>Regulación de la expresión de traducción de AP2</a:t>
            </a:r>
          </a:p>
        </p:txBody>
      </p:sp>
    </p:spTree>
    <p:extLst>
      <p:ext uri="{BB962C8B-B14F-4D97-AF65-F5344CB8AC3E}">
        <p14:creationId xmlns:p14="http://schemas.microsoft.com/office/powerpoint/2010/main" val="32377044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377" y="1556792"/>
            <a:ext cx="5544616" cy="362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657" y="5562600"/>
            <a:ext cx="52673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323528" y="404664"/>
            <a:ext cx="8352927" cy="830997"/>
          </a:xfrm>
          <a:prstGeom prst="rect">
            <a:avLst/>
          </a:prstGeom>
          <a:noFill/>
        </p:spPr>
        <p:txBody>
          <a:bodyPr wrap="square" rtlCol="0">
            <a:spAutoFit/>
          </a:bodyPr>
          <a:lstStyle/>
          <a:p>
            <a:pPr algn="ctr"/>
            <a:r>
              <a:rPr lang="es-MX" sz="2400" dirty="0">
                <a:solidFill>
                  <a:srgbClr val="FF0000"/>
                </a:solidFill>
              </a:rPr>
              <a:t>La identidad de los órganos florales está determinado por la interacción de al menos cuatro proteínas </a:t>
            </a:r>
            <a:r>
              <a:rPr lang="es-MX" sz="2400" dirty="0" err="1">
                <a:solidFill>
                  <a:srgbClr val="FF0000"/>
                </a:solidFill>
              </a:rPr>
              <a:t>homeóticas</a:t>
            </a:r>
            <a:endParaRPr lang="es-MX" sz="2400" dirty="0">
              <a:solidFill>
                <a:srgbClr val="FF0000"/>
              </a:solidFill>
            </a:endParaRPr>
          </a:p>
        </p:txBody>
      </p:sp>
    </p:spTree>
    <p:extLst>
      <p:ext uri="{BB962C8B-B14F-4D97-AF65-F5344CB8AC3E}">
        <p14:creationId xmlns:p14="http://schemas.microsoft.com/office/powerpoint/2010/main" val="1861998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Rodrigo\Desktop\Clase de Floración Facu\4.jpg"/>
          <p:cNvPicPr>
            <a:picLocks noChangeAspect="1" noChangeArrowheads="1"/>
          </p:cNvPicPr>
          <p:nvPr/>
        </p:nvPicPr>
        <p:blipFill>
          <a:blip r:embed="rId2"/>
          <a:srcRect/>
          <a:stretch>
            <a:fillRect/>
          </a:stretch>
        </p:blipFill>
        <p:spPr bwMode="auto">
          <a:xfrm>
            <a:off x="2463800" y="95250"/>
            <a:ext cx="4216400" cy="66675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457200" y="77011"/>
            <a:ext cx="8229600" cy="1143000"/>
          </a:xfrm>
          <a:solidFill>
            <a:schemeClr val="accent1">
              <a:lumMod val="20000"/>
              <a:lumOff val="80000"/>
            </a:schemeClr>
          </a:solidFill>
          <a:extLst/>
        </p:spPr>
        <p:txBody>
          <a:bodyPr vert="horz" wrap="square" lIns="91440" tIns="45720" rIns="91440" bIns="45720" numCol="1" anchorCtr="0" compatLnSpc="1">
            <a:prstTxWarp prst="textNoShape">
              <a:avLst/>
            </a:prstTxWarp>
          </a:bodyPr>
          <a:lstStyle/>
          <a:p>
            <a:r>
              <a:rPr lang="en-GB" altLang="en-US" sz="3200" dirty="0">
                <a:latin typeface="Arial" charset="0"/>
                <a:cs typeface="Arial" charset="0"/>
              </a:rPr>
              <a:t>Molecular foundations of floral diversity</a:t>
            </a:r>
          </a:p>
        </p:txBody>
      </p:sp>
      <p:sp>
        <p:nvSpPr>
          <p:cNvPr id="2" name="TextBox 1"/>
          <p:cNvSpPr txBox="1"/>
          <p:nvPr/>
        </p:nvSpPr>
        <p:spPr>
          <a:xfrm>
            <a:off x="5210174" y="1460551"/>
            <a:ext cx="3781425" cy="1754326"/>
          </a:xfrm>
          <a:prstGeom prst="rect">
            <a:avLst/>
          </a:prstGeom>
          <a:solidFill>
            <a:srgbClr val="FF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Within species, different combinations of </a:t>
            </a:r>
            <a:r>
              <a:rPr kumimoji="0" lang="en-US" sz="1800" b="1" i="0" u="none" strike="noStrike" kern="1200" cap="none" spc="0" normalizeH="0" baseline="0" noProof="0" dirty="0">
                <a:ln>
                  <a:noFill/>
                </a:ln>
                <a:solidFill>
                  <a:prstClr val="black"/>
                </a:solidFill>
                <a:effectLst/>
                <a:uLnTx/>
                <a:uFillTx/>
                <a:latin typeface="Calibri"/>
                <a:ea typeface="+mn-ea"/>
                <a:cs typeface="+mn-cs"/>
              </a:rPr>
              <a:t>ABCDE</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turn on transcription of downstream genes that produce the right whorls or floral organs in the right places.  But how does this relate to floral diversity </a:t>
            </a:r>
            <a:r>
              <a:rPr kumimoji="0" lang="en-US" sz="1800" b="0" i="1" u="none" strike="noStrike" kern="1200" cap="none" spc="0" normalizeH="0" baseline="0" noProof="0" dirty="0">
                <a:ln>
                  <a:noFill/>
                </a:ln>
                <a:solidFill>
                  <a:prstClr val="black"/>
                </a:solidFill>
                <a:effectLst/>
                <a:uLnTx/>
                <a:uFillTx/>
                <a:latin typeface="Calibri"/>
                <a:ea typeface="+mn-ea"/>
                <a:cs typeface="+mn-cs"/>
              </a:rPr>
              <a:t>across</a:t>
            </a:r>
            <a:r>
              <a:rPr kumimoji="0" lang="en-US" sz="1800" b="0" i="0" u="none" strike="noStrike" kern="1200" cap="none" spc="0" normalizeH="0" baseline="0" noProof="0" dirty="0">
                <a:ln>
                  <a:noFill/>
                </a:ln>
                <a:solidFill>
                  <a:prstClr val="black"/>
                </a:solidFill>
                <a:effectLst/>
                <a:uLnTx/>
                <a:uFillTx/>
                <a:latin typeface="Calibri"/>
                <a:ea typeface="+mn-ea"/>
                <a:cs typeface="+mn-cs"/>
              </a:rPr>
              <a:t> species?</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3779174"/>
            <a:ext cx="3174574" cy="247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599" y="3779174"/>
            <a:ext cx="3294417" cy="247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594" y="1066801"/>
            <a:ext cx="2034280" cy="271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52017" y="5509736"/>
            <a:ext cx="203958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Clockwise from left: yellow lady slipper, rice, tomato</a:t>
            </a:r>
          </a:p>
        </p:txBody>
      </p:sp>
      <p:sp>
        <p:nvSpPr>
          <p:cNvPr id="3" name="TextBox 2"/>
          <p:cNvSpPr txBox="1"/>
          <p:nvPr/>
        </p:nvSpPr>
        <p:spPr>
          <a:xfrm>
            <a:off x="2483594" y="3502175"/>
            <a:ext cx="9195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6"/>
              </a:rPr>
              <a:t>Katorisi</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1927597" y="6021553"/>
            <a:ext cx="240926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7"/>
              </a:rPr>
              <a:t>National Park Service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657599" y="6021553"/>
            <a:ext cx="123701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8"/>
              </a:rPr>
              <a:t>Felagund</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209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59632" y="154901"/>
            <a:ext cx="6696744" cy="6696744"/>
          </a:xfrm>
          <a:prstGeom prst="rect">
            <a:avLst/>
          </a:prstGeom>
        </p:spPr>
      </p:pic>
    </p:spTree>
    <p:extLst>
      <p:ext uri="{BB962C8B-B14F-4D97-AF65-F5344CB8AC3E}">
        <p14:creationId xmlns:p14="http://schemas.microsoft.com/office/powerpoint/2010/main" val="36299518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8937" y="1763485"/>
            <a:ext cx="4264616" cy="3923639"/>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6117" y="1763485"/>
            <a:ext cx="3802559" cy="3923639"/>
          </a:xfrm>
          <a:prstGeom prst="rect">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316" y="1789201"/>
            <a:ext cx="3637529" cy="325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Genetic and evolutionary studies inform about origins of floral diversity</a:t>
            </a:r>
          </a:p>
        </p:txBody>
      </p:sp>
      <p:sp>
        <p:nvSpPr>
          <p:cNvPr id="3" name="TextBox 2"/>
          <p:cNvSpPr txBox="1"/>
          <p:nvPr/>
        </p:nvSpPr>
        <p:spPr>
          <a:xfrm>
            <a:off x="286117" y="4763794"/>
            <a:ext cx="3802559"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Studying mutants in model organisms is one way to learn about possible origins of floral diversity. </a:t>
            </a:r>
          </a:p>
        </p:txBody>
      </p:sp>
      <p:sp>
        <p:nvSpPr>
          <p:cNvPr id="4" name="TextBox 3"/>
          <p:cNvSpPr txBox="1"/>
          <p:nvPr/>
        </p:nvSpPr>
        <p:spPr>
          <a:xfrm>
            <a:off x="4605063" y="5027730"/>
            <a:ext cx="41722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Evolutionary comparisons of gene sequences provide another approach.</a:t>
            </a:r>
          </a:p>
        </p:txBody>
      </p:sp>
      <p:sp>
        <p:nvSpPr>
          <p:cNvPr id="5" name="TextBox 4"/>
          <p:cNvSpPr txBox="1"/>
          <p:nvPr/>
        </p:nvSpPr>
        <p:spPr>
          <a:xfrm>
            <a:off x="0" y="5877718"/>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Reproduced with permission from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Parcy</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Bomblies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Weigel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 (2002). Interaction of LEAFY, AGAMOUS and TERMINAL FLOWER1 in maintaining floral meristem identity in Arabidopsis. Development 129: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2519–2527</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Gramzow</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(2013).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Phylogenomics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MADS-box genes in plants - Two opposing life styles in one gene family. Biology (Basel). 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1150-1164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also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Hileman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L.C. (2014). Trends in flower symmetry evolution revealed through phylogenetic and developmental genetic advances. Philos. Trans. R. Soc.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Lond</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Biol. Sci. 369: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rPr>
              <a:t>20130348</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used with permission.</a:t>
            </a:r>
          </a:p>
        </p:txBody>
      </p:sp>
      <p:grpSp>
        <p:nvGrpSpPr>
          <p:cNvPr id="9" name="Group 8"/>
          <p:cNvGrpSpPr/>
          <p:nvPr/>
        </p:nvGrpSpPr>
        <p:grpSpPr>
          <a:xfrm>
            <a:off x="434312" y="1763486"/>
            <a:ext cx="3347238" cy="2919794"/>
            <a:chOff x="682446" y="1695490"/>
            <a:chExt cx="3026229" cy="2708963"/>
          </a:xfrm>
        </p:grpSpPr>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82446" y="1695490"/>
              <a:ext cx="3026229" cy="270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82446" y="1695490"/>
              <a:ext cx="504097" cy="453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74318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ltLang="en-US" dirty="0">
                <a:latin typeface="Arial" charset="0"/>
                <a:cs typeface="Arial" charset="0"/>
              </a:rPr>
              <a:t>Modifying expression of the ABC genes can change flower morphology</a:t>
            </a:r>
          </a:p>
        </p:txBody>
      </p:sp>
      <p:sp>
        <p:nvSpPr>
          <p:cNvPr id="2" name="TextBox 1"/>
          <p:cNvSpPr txBox="1"/>
          <p:nvPr/>
        </p:nvSpPr>
        <p:spPr>
          <a:xfrm>
            <a:off x="4572000" y="1870128"/>
            <a:ext cx="4114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Thiessen, Kramer and colleagues, and others, have proposed that different expression patterns of genes can result in different types or numbers of organs.</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2938" y="1784403"/>
            <a:ext cx="4306662" cy="350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2939" y="6126480"/>
            <a:ext cx="90310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Kramer, E.M., Di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Stilio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V.S.,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Schluter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P.M. (2003). Complex patterns of gene duplication in the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APETALA3</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PISTILLATA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lineages of the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Ranunculaceae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Int. J. Plant Sci. 164: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1–11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621729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ltLang="en-US" sz="2800" dirty="0">
                <a:latin typeface="Arial" charset="0"/>
                <a:cs typeface="Arial" charset="0"/>
              </a:rPr>
              <a:t>Limiting the location of B gene expression can result in plants with no true petals</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2288644"/>
            <a:ext cx="4399187" cy="357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34589" y="4182269"/>
            <a:ext cx="1669597" cy="163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4400" y="1695450"/>
            <a:ext cx="4114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Unlike Arabidopsis (left), Clematis (below) has no true petals, only petal-like sepals.  The model predicts that B gene expression would be reduced, so that it never overlaps with A, resulting in two whorls of sepals.</a:t>
            </a:r>
          </a:p>
        </p:txBody>
      </p:sp>
      <p:sp>
        <p:nvSpPr>
          <p:cNvPr id="2" name="Oval 1"/>
          <p:cNvSpPr/>
          <p:nvPr/>
        </p:nvSpPr>
        <p:spPr>
          <a:xfrm>
            <a:off x="2973992" y="4676774"/>
            <a:ext cx="1614720" cy="1143001"/>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05"/>
          <a:stretch/>
        </p:blipFill>
        <p:spPr bwMode="auto">
          <a:xfrm>
            <a:off x="1956944" y="1302132"/>
            <a:ext cx="1111057" cy="108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56944" y="1302132"/>
            <a:ext cx="111105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6" tooltip="User:Sui-setz"/>
              </a:rPr>
              <a:t>Sui-</a:t>
            </a: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6" tooltip="User:Sui-setz"/>
              </a:rPr>
              <a:t>set</a:t>
            </a:r>
            <a:r>
              <a:rPr kumimoji="0" lang="en-US" sz="800" b="0" i="0" u="none" strike="noStrike" kern="1200" cap="none" spc="0" normalizeH="0" baseline="0" noProof="0" dirty="0" err="1">
                <a:ln>
                  <a:noFill/>
                </a:ln>
                <a:solidFill>
                  <a:prstClr val="black"/>
                </a:solidFill>
                <a:effectLst/>
                <a:uLnTx/>
                <a:uFillTx/>
                <a:latin typeface="Calibri"/>
                <a:ea typeface="+mn-ea"/>
                <a:cs typeface="+mn-cs"/>
                <a:hlinkClick r:id="rId6" tooltip="User:Sui-setz"/>
              </a:rPr>
              <a:t>z</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192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B-class gene expression affects presence or absence of petals in different </a:t>
            </a:r>
            <a:r>
              <a:rPr lang="en-US" sz="2800" i="1" dirty="0"/>
              <a:t>Clematis </a:t>
            </a:r>
            <a:r>
              <a:rPr lang="en-US" sz="2800" dirty="0"/>
              <a:t>species</a:t>
            </a:r>
          </a:p>
        </p:txBody>
      </p:sp>
      <p:pic>
        <p:nvPicPr>
          <p:cNvPr id="2050" name="Picture 2" descr="Clematis integrifolia 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573212"/>
            <a:ext cx="2014350" cy="26844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026" y="4298535"/>
            <a:ext cx="22161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Clematis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integrifolia</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has only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petaloid</a:t>
            </a:r>
            <a:r>
              <a:rPr kumimoji="0" lang="en-US" sz="1800" b="0" i="0" u="none" strike="noStrike" kern="1200" cap="none" spc="0" normalizeH="0" baseline="0" noProof="0" dirty="0">
                <a:ln>
                  <a:noFill/>
                </a:ln>
                <a:solidFill>
                  <a:prstClr val="black"/>
                </a:solidFill>
                <a:effectLst/>
                <a:uLnTx/>
                <a:uFillTx/>
                <a:latin typeface="Calibri"/>
                <a:ea typeface="+mn-ea"/>
                <a:cs typeface="+mn-cs"/>
              </a:rPr>
              <a:t> sepals, no true petals</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3350" y="1573212"/>
            <a:ext cx="3188968" cy="268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03458" y="4298535"/>
            <a:ext cx="31889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Clematis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chiisanensis</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has separate whorls of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petaloid</a:t>
            </a:r>
            <a:r>
              <a:rPr kumimoji="0" lang="en-US" sz="1800" b="0" i="0" u="none" strike="noStrike" kern="1200" cap="none" spc="0" normalizeH="0" baseline="0" noProof="0" dirty="0">
                <a:ln>
                  <a:noFill/>
                </a:ln>
                <a:solidFill>
                  <a:prstClr val="black"/>
                </a:solidFill>
                <a:effectLst/>
                <a:uLnTx/>
                <a:uFillTx/>
                <a:latin typeface="Calibri"/>
                <a:ea typeface="+mn-ea"/>
                <a:cs typeface="+mn-cs"/>
              </a:rPr>
              <a:t> sepals and true petals.</a:t>
            </a:r>
          </a:p>
        </p:txBody>
      </p:sp>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592" b="13863"/>
          <a:stretch/>
        </p:blipFill>
        <p:spPr bwMode="auto">
          <a:xfrm>
            <a:off x="6281738" y="1457325"/>
            <a:ext cx="2276475" cy="1458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92427" y="3126698"/>
            <a:ext cx="31051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B-class gene </a:t>
            </a:r>
            <a:r>
              <a:rPr kumimoji="0" lang="en-US" sz="1800" b="0" i="1" u="none" strike="noStrike" kern="1200" cap="none" spc="0" normalizeH="0" baseline="0" noProof="0" dirty="0">
                <a:ln>
                  <a:noFill/>
                </a:ln>
                <a:solidFill>
                  <a:prstClr val="black"/>
                </a:solidFill>
                <a:effectLst/>
                <a:uLnTx/>
                <a:uFillTx/>
                <a:latin typeface="Calibri"/>
                <a:ea typeface="+mn-ea"/>
                <a:cs typeface="+mn-cs"/>
              </a:rPr>
              <a:t>AP3-III</a:t>
            </a:r>
            <a:r>
              <a:rPr kumimoji="0" lang="en-US" sz="1800" b="0" i="0" u="none" strike="noStrike" kern="1200" cap="none" spc="0" normalizeH="0" baseline="0" noProof="0" dirty="0">
                <a:ln>
                  <a:noFill/>
                </a:ln>
                <a:solidFill>
                  <a:prstClr val="black"/>
                </a:solidFill>
                <a:effectLst/>
                <a:uLnTx/>
                <a:uFillTx/>
                <a:latin typeface="Calibri"/>
                <a:ea typeface="+mn-ea"/>
                <a:cs typeface="+mn-cs"/>
              </a:rPr>
              <a:t> is present in the flower buds of </a:t>
            </a:r>
            <a:r>
              <a:rPr kumimoji="0" lang="en-US" sz="1800" b="0" i="1" u="none" strike="noStrike" kern="1200" cap="none" spc="0" normalizeH="0" baseline="0" noProof="0" dirty="0">
                <a:ln>
                  <a:noFill/>
                </a:ln>
                <a:solidFill>
                  <a:prstClr val="black"/>
                </a:solidFill>
                <a:effectLst/>
                <a:uLnTx/>
                <a:uFillTx/>
                <a:latin typeface="Calibri"/>
                <a:ea typeface="+mn-ea"/>
                <a:cs typeface="+mn-cs"/>
              </a:rPr>
              <a:t>C.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chiisanensis</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(right), not </a:t>
            </a:r>
            <a:r>
              <a:rPr kumimoji="0" lang="en-US" sz="1800" b="0" i="1" u="none" strike="noStrike" kern="1200" cap="none" spc="0" normalizeH="0" baseline="0" noProof="0" dirty="0">
                <a:ln>
                  <a:noFill/>
                </a:ln>
                <a:solidFill>
                  <a:prstClr val="black"/>
                </a:solidFill>
                <a:effectLst/>
                <a:uLnTx/>
                <a:uFillTx/>
                <a:latin typeface="Calibri"/>
                <a:ea typeface="+mn-ea"/>
                <a:cs typeface="+mn-cs"/>
              </a:rPr>
              <a:t>C.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integrifolia</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(left)</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suggesting that its expression may aid the difference in petal formation.</a:t>
            </a:r>
          </a:p>
        </p:txBody>
      </p:sp>
      <p:sp>
        <p:nvSpPr>
          <p:cNvPr id="8" name="TextBox 7"/>
          <p:cNvSpPr txBox="1"/>
          <p:nvPr/>
        </p:nvSpPr>
        <p:spPr>
          <a:xfrm>
            <a:off x="250825" y="4023739"/>
            <a:ext cx="100717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6"/>
              </a:rPr>
              <a:t>H. Zell</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2703458" y="4003861"/>
            <a:ext cx="209538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hlinkClick r:id="rId7"/>
              </a:rPr>
              <a:t>Ulrika from Gothenburg, Sweden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112939" y="6126480"/>
            <a:ext cx="90310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Kramer, E.M., Di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Stilio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V.S.,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Schluter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P.M. (2003). Complex patterns of gene duplication in the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APETALA3</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PISTILLATA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lineages of the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Ranunculaceae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Int. J. Plant Sci. 164: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a:rPr>
              <a:t>1–11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9606785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457200" y="13176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ltLang="en-US" sz="2800" dirty="0">
                <a:latin typeface="Arial" charset="0"/>
                <a:cs typeface="Arial" charset="0"/>
              </a:rPr>
              <a:t>Expansion of B gene expression can result in two whorls of petals or </a:t>
            </a:r>
            <a:r>
              <a:rPr lang="en-GB" altLang="en-US" sz="2800" dirty="0" err="1">
                <a:latin typeface="Arial" charset="0"/>
                <a:cs typeface="Arial" charset="0"/>
              </a:rPr>
              <a:t>tepals</a:t>
            </a:r>
            <a:endParaRPr lang="en-GB" altLang="en-US" sz="2800" dirty="0">
              <a:latin typeface="Arial" charset="0"/>
              <a:cs typeface="Arial" charset="0"/>
            </a:endParaRPr>
          </a:p>
        </p:txBody>
      </p:sp>
      <p:sp>
        <p:nvSpPr>
          <p:cNvPr id="7" name="TextBox 6"/>
          <p:cNvSpPr txBox="1"/>
          <p:nvPr/>
        </p:nvSpPr>
        <p:spPr>
          <a:xfrm>
            <a:off x="199564" y="5837623"/>
            <a:ext cx="88024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Kanno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Saeki, H.,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Kameya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Saedler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 and Thiessen, G. (2003).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Heterotropic</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expression of class B floral homeotic genes supports a modified ABC model for tulip (</a:t>
            </a:r>
            <a:r>
              <a:rPr kumimoji="0" lang="en-US" sz="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Tulipa</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gesneriana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Plant Mol. Biol. 52: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831–841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Kanno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Nakada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Akita, Y., and Hirai, M. (2007). Class B gene expression and the modified ABC model in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nongrass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monocots. Sci. World J. 7: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268–279</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Kramer, E.M., Di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Stilio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V.S.,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Schluter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P.M. (2003). Complex patterns of gene duplication in the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APETALA3</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PISTILLATA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lineages of the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Ranunculaceae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Int. J. Plant Sci. 164: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1–11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p:cNvSpPr txBox="1"/>
          <p:nvPr/>
        </p:nvSpPr>
        <p:spPr>
          <a:xfrm>
            <a:off x="304799" y="1770328"/>
            <a:ext cx="40671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Tulip (below) has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tepals</a:t>
            </a:r>
            <a:r>
              <a:rPr kumimoji="0" lang="en-US" sz="1800" b="0" i="0" u="none" strike="noStrike" kern="1200" cap="none" spc="0" normalizeH="0" baseline="0" noProof="0" dirty="0">
                <a:ln>
                  <a:noFill/>
                </a:ln>
                <a:solidFill>
                  <a:prstClr val="black"/>
                </a:solidFill>
                <a:effectLst/>
                <a:uLnTx/>
                <a:uFillTx/>
                <a:latin typeface="Calibri"/>
                <a:ea typeface="+mn-ea"/>
                <a:cs typeface="+mn-cs"/>
              </a:rPr>
              <a:t> (a combined sepal/ petal-like structure) in place of true sepals.  In this case, </a:t>
            </a:r>
            <a:r>
              <a:rPr kumimoji="0" lang="en-US" sz="1800" b="1" i="0" u="none" strike="noStrike" kern="1200" cap="none" spc="0" normalizeH="0" baseline="0" noProof="0" dirty="0">
                <a:ln>
                  <a:noFill/>
                </a:ln>
                <a:solidFill>
                  <a:prstClr val="black"/>
                </a:solidFill>
                <a:effectLst/>
                <a:uLnTx/>
                <a:uFillTx/>
                <a:latin typeface="Calibri"/>
                <a:ea typeface="+mn-ea"/>
                <a:cs typeface="+mn-cs"/>
              </a:rPr>
              <a:t>A</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are only expressed along with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resulting in two whorls of petal-like organs.</a:t>
            </a:r>
          </a:p>
        </p:txBody>
      </p:sp>
      <p:grpSp>
        <p:nvGrpSpPr>
          <p:cNvPr id="4" name="Group 3"/>
          <p:cNvGrpSpPr/>
          <p:nvPr/>
        </p:nvGrpSpPr>
        <p:grpSpPr>
          <a:xfrm>
            <a:off x="4856765" y="1302132"/>
            <a:ext cx="4058635" cy="4045120"/>
            <a:chOff x="4516213" y="1302132"/>
            <a:chExt cx="4399187" cy="4679568"/>
          </a:xfrm>
        </p:grpSpPr>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16213" y="2288644"/>
              <a:ext cx="4399187" cy="357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724400" y="4391025"/>
              <a:ext cx="1771649" cy="1590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05"/>
            <a:stretch/>
          </p:blipFill>
          <p:spPr bwMode="auto">
            <a:xfrm>
              <a:off x="6220775" y="1302132"/>
              <a:ext cx="1111057" cy="108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600" y="3688573"/>
            <a:ext cx="1635165" cy="15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95080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Tulips express B genes in both of their outer whorls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51" y="1362075"/>
            <a:ext cx="4409849" cy="404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87129" y="6035040"/>
            <a:ext cx="52464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Kanno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Saeki, H.,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Kameya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Saedler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 and Thiessen, G. (2003).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Heterotropic</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expression of class B floral homeotic genes supports a modified ABC model for tulip (</a:t>
            </a:r>
            <a:r>
              <a:rPr kumimoji="0" lang="en-US" sz="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Tulipa</a:t>
            </a:r>
            <a:r>
              <a:rPr kumimoji="0" lang="en-US" sz="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gesneriana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Plant Mol. Biol. 52: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831–841</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used by permission.</a:t>
            </a:r>
          </a:p>
        </p:txBody>
      </p:sp>
      <p:sp>
        <p:nvSpPr>
          <p:cNvPr id="4" name="TextBox 3"/>
          <p:cNvSpPr txBox="1"/>
          <p:nvPr/>
        </p:nvSpPr>
        <p:spPr>
          <a:xfrm>
            <a:off x="4486940" y="1707855"/>
            <a:ext cx="38766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Tulip class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are expressed in both the outer and inner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tepal</a:t>
            </a:r>
            <a:r>
              <a:rPr kumimoji="0" lang="en-US" sz="1800" b="0" i="0" u="none" strike="noStrike" kern="1200" cap="none" spc="0" normalizeH="0" baseline="0" noProof="0" dirty="0">
                <a:ln>
                  <a:noFill/>
                </a:ln>
                <a:solidFill>
                  <a:prstClr val="black"/>
                </a:solidFill>
                <a:effectLst/>
                <a:uLnTx/>
                <a:uFillTx/>
                <a:latin typeface="Calibri"/>
                <a:ea typeface="+mn-ea"/>
                <a:cs typeface="+mn-cs"/>
              </a:rPr>
              <a:t> (whorl 1 and 2), as well as the stamen (whorl 3), consistent with expanded expression of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contributing to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tepal</a:t>
            </a:r>
            <a:r>
              <a:rPr kumimoji="0" lang="en-US" sz="1800" b="0" i="0" u="none" strike="noStrike" kern="1200" cap="none" spc="0" normalizeH="0" baseline="0" noProof="0" dirty="0">
                <a:ln>
                  <a:noFill/>
                </a:ln>
                <a:solidFill>
                  <a:prstClr val="black"/>
                </a:solidFill>
                <a:effectLst/>
                <a:uLnTx/>
                <a:uFillTx/>
                <a:latin typeface="Calibri"/>
                <a:ea typeface="+mn-ea"/>
                <a:cs typeface="+mn-cs"/>
              </a:rPr>
              <a:t> formation.</a:t>
            </a:r>
          </a:p>
        </p:txBody>
      </p:sp>
      <p:sp>
        <p:nvSpPr>
          <p:cNvPr id="5" name="Rectangle 4"/>
          <p:cNvSpPr/>
          <p:nvPr/>
        </p:nvSpPr>
        <p:spPr>
          <a:xfrm>
            <a:off x="4667250" y="3771899"/>
            <a:ext cx="1528762" cy="4286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t>
            </a:r>
          </a:p>
        </p:txBody>
      </p:sp>
      <p:sp>
        <p:nvSpPr>
          <p:cNvPr id="6" name="Rectangle 5"/>
          <p:cNvSpPr/>
          <p:nvPr/>
        </p:nvSpPr>
        <p:spPr>
          <a:xfrm>
            <a:off x="4667249" y="4200524"/>
            <a:ext cx="1000125"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8" name="Rectangle 7"/>
          <p:cNvSpPr/>
          <p:nvPr/>
        </p:nvSpPr>
        <p:spPr>
          <a:xfrm>
            <a:off x="5695950" y="4200525"/>
            <a:ext cx="1000125" cy="457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
            </a:r>
          </a:p>
        </p:txBody>
      </p:sp>
      <p:sp>
        <p:nvSpPr>
          <p:cNvPr id="7" name="TextBox 6"/>
          <p:cNvSpPr txBox="1"/>
          <p:nvPr/>
        </p:nvSpPr>
        <p:spPr>
          <a:xfrm>
            <a:off x="4667250" y="4657725"/>
            <a:ext cx="24003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tepal</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tepal</a:t>
            </a:r>
            <a:r>
              <a:rPr kumimoji="0" lang="en-US" sz="1400" b="0" i="0" u="none" strike="noStrike" kern="1200" cap="none" spc="0" normalizeH="0" baseline="0" noProof="0" dirty="0">
                <a:ln>
                  <a:noFill/>
                </a:ln>
                <a:solidFill>
                  <a:prstClr val="black"/>
                </a:solidFill>
                <a:effectLst/>
                <a:uLnTx/>
                <a:uFillTx/>
                <a:latin typeface="Calibri"/>
                <a:ea typeface="+mn-ea"/>
                <a:cs typeface="+mn-cs"/>
              </a:rPr>
              <a:t>     stamen    carpel</a:t>
            </a:r>
          </a:p>
        </p:txBody>
      </p:sp>
    </p:spTree>
    <p:extLst>
      <p:ext uri="{BB962C8B-B14F-4D97-AF65-F5344CB8AC3E}">
        <p14:creationId xmlns:p14="http://schemas.microsoft.com/office/powerpoint/2010/main" val="16780612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Partially reduced expression of B or C genes could affect tulip morphology</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48495" y="3793846"/>
            <a:ext cx="4613609" cy="223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57700" y="1293028"/>
            <a:ext cx="41148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Kanno</a:t>
            </a:r>
            <a:r>
              <a:rPr kumimoji="0" lang="en-US" sz="1800" b="0" i="0" u="none" strike="noStrike" kern="1200" cap="none" spc="0" normalizeH="0" baseline="0" noProof="0" dirty="0">
                <a:ln>
                  <a:noFill/>
                </a:ln>
                <a:solidFill>
                  <a:prstClr val="black"/>
                </a:solidFill>
                <a:effectLst/>
                <a:uLnTx/>
                <a:uFillTx/>
                <a:latin typeface="Calibri"/>
                <a:ea typeface="+mn-ea"/>
                <a:cs typeface="+mn-cs"/>
              </a:rPr>
              <a:t> and colleagues propose that differences in tulip morphology may be the result of differing expression of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 or </a:t>
            </a:r>
            <a:r>
              <a:rPr kumimoji="0" lang="en-US" sz="1800" b="1" i="0" u="none" strike="noStrike" kern="1200" cap="none" spc="0" normalizeH="0" baseline="0" noProof="0" dirty="0">
                <a:ln>
                  <a:noFill/>
                </a:ln>
                <a:solidFill>
                  <a:prstClr val="black"/>
                </a:solidFill>
                <a:effectLst/>
                <a:uLnTx/>
                <a:uFillTx/>
                <a:latin typeface="Calibri"/>
                <a:ea typeface="+mn-ea"/>
                <a:cs typeface="+mn-cs"/>
              </a:rPr>
              <a:t>C</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For instance, reduced expression of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could result in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tepals</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some sepal-like traits, while reduced expression of </a:t>
            </a:r>
            <a:r>
              <a:rPr kumimoji="0" lang="en-US" sz="1800" b="1" i="0" u="none" strike="noStrike" kern="1200" cap="none" spc="0" normalizeH="0" baseline="0" noProof="0" dirty="0">
                <a:ln>
                  <a:noFill/>
                </a:ln>
                <a:solidFill>
                  <a:prstClr val="black"/>
                </a:solidFill>
                <a:effectLst/>
                <a:uLnTx/>
                <a:uFillTx/>
                <a:latin typeface="Calibri"/>
                <a:ea typeface="+mn-ea"/>
                <a:cs typeface="+mn-cs"/>
              </a:rPr>
              <a:t>C</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 could result in additional whorls of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tepals</a:t>
            </a:r>
            <a:r>
              <a:rPr kumimoji="0" lang="en-US" sz="1800" b="0" i="0" u="none" strike="noStrike" kern="1200" cap="none" spc="0" normalizeH="0" baseline="0" noProof="0" dirty="0">
                <a:ln>
                  <a:noFill/>
                </a:ln>
                <a:solidFill>
                  <a:prstClr val="black"/>
                </a:solidFill>
                <a:effectLst/>
                <a:uLnTx/>
                <a:uFillTx/>
                <a:latin typeface="Calibri"/>
                <a:ea typeface="+mn-ea"/>
                <a:cs typeface="+mn-cs"/>
              </a:rPr>
              <a:t> (flowers with a “double” petal phenotype).</a:t>
            </a:r>
          </a:p>
        </p:txBody>
      </p:sp>
      <p:sp>
        <p:nvSpPr>
          <p:cNvPr id="3" name="Rectangle 2"/>
          <p:cNvSpPr/>
          <p:nvPr/>
        </p:nvSpPr>
        <p:spPr>
          <a:xfrm>
            <a:off x="2259106" y="6126480"/>
            <a:ext cx="688489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Kanno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Nakada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Akita, Y., and Hirai, M. (2007). Class B gene expression and the modified ABC model in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nongrass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monocots. Sci. World J. 7: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268–279</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7651" y="1417637"/>
            <a:ext cx="4270844" cy="438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238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Orchid morphology may be due to duplications of B genes</a:t>
            </a:r>
          </a:p>
        </p:txBody>
      </p:sp>
      <p:sp>
        <p:nvSpPr>
          <p:cNvPr id="3" name="TextBox 2"/>
          <p:cNvSpPr txBox="1"/>
          <p:nvPr/>
        </p:nvSpPr>
        <p:spPr>
          <a:xfrm>
            <a:off x="3200400" y="6035040"/>
            <a:ext cx="5943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See Mondragon-Palomino, M.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Theissen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 (2007). MADS about the evolution of orchid flowers. Trends Plant Sci. 13: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51–59</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Aceto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Gaudio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 (2011). The MADS and the beauty: Genes involved in the development of orchid flowers.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Curr</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Genomics 12: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342–356</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p:cNvSpPr txBox="1"/>
          <p:nvPr/>
        </p:nvSpPr>
        <p:spPr>
          <a:xfrm>
            <a:off x="4679950" y="1615665"/>
            <a:ext cx="41116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Orchids contain four distinct clades of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-class genes, suggesting gene duplication events.  Mondragon-Palomino and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Theissen</a:t>
            </a:r>
            <a:r>
              <a:rPr kumimoji="0" lang="en-US" sz="1800" b="0" i="0" u="none" strike="noStrike" kern="1200" cap="none" spc="0" normalizeH="0" baseline="0" noProof="0" dirty="0">
                <a:ln>
                  <a:noFill/>
                </a:ln>
                <a:solidFill>
                  <a:prstClr val="black"/>
                </a:solidFill>
                <a:effectLst/>
                <a:uLnTx/>
                <a:uFillTx/>
                <a:latin typeface="Calibri"/>
                <a:ea typeface="+mn-ea"/>
                <a:cs typeface="+mn-cs"/>
              </a:rPr>
              <a:t> suggest that differential expression of these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-genes results in the orchid’s floral morphology, with the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perianth</a:t>
            </a:r>
            <a:r>
              <a:rPr kumimoji="0" lang="en-US" sz="1800" b="0" i="0" u="none" strike="noStrike" kern="1200" cap="none" spc="0" normalizeH="0" baseline="0" noProof="0" dirty="0">
                <a:ln>
                  <a:noFill/>
                </a:ln>
                <a:solidFill>
                  <a:prstClr val="black"/>
                </a:solidFill>
                <a:effectLst/>
                <a:uLnTx/>
                <a:uFillTx/>
                <a:latin typeface="Calibri"/>
                <a:ea typeface="+mn-ea"/>
                <a:cs typeface="+mn-cs"/>
              </a:rPr>
              <a:t> containing inner and outer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tepals</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 </a:t>
            </a:r>
            <a:r>
              <a:rPr kumimoji="0" lang="en-US" sz="1800" b="0" i="0" u="none" strike="noStrike" kern="1200" cap="none" spc="0" normalizeH="0" baseline="0" noProof="0" dirty="0">
                <a:ln>
                  <a:noFill/>
                </a:ln>
                <a:solidFill>
                  <a:srgbClr val="FF0000"/>
                </a:solidFill>
                <a:effectLst/>
                <a:uLnTx/>
                <a:uFillTx/>
                <a:latin typeface="Calibri"/>
                <a:ea typeface="+mn-ea"/>
                <a:cs typeface="+mn-cs"/>
              </a:rPr>
              <a:t>labellum</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7" name="Group 6"/>
          <p:cNvGrpSpPr/>
          <p:nvPr/>
        </p:nvGrpSpPr>
        <p:grpSpPr>
          <a:xfrm>
            <a:off x="310962" y="1460468"/>
            <a:ext cx="3813776" cy="4162870"/>
            <a:chOff x="310962" y="1460468"/>
            <a:chExt cx="3813776" cy="416287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360" y="1460468"/>
              <a:ext cx="3807377" cy="416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0962" y="1460468"/>
              <a:ext cx="2079814" cy="338554"/>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a:ea typeface="+mn-ea"/>
                  <a:cs typeface="+mn-cs"/>
                </a:rPr>
                <a:t>Phalaenopsis </a:t>
              </a:r>
              <a:r>
                <a:rPr kumimoji="0" lang="en-US" sz="1600" b="0" i="1" u="none" strike="noStrike" kern="1200" cap="none" spc="0" normalizeH="0" baseline="0" noProof="0" dirty="0" err="1">
                  <a:ln>
                    <a:noFill/>
                  </a:ln>
                  <a:solidFill>
                    <a:prstClr val="black"/>
                  </a:solidFill>
                  <a:effectLst/>
                  <a:uLnTx/>
                  <a:uFillTx/>
                  <a:latin typeface="Calibri"/>
                  <a:ea typeface="+mn-ea"/>
                  <a:cs typeface="+mn-cs"/>
                </a:rPr>
                <a:t>equestris</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2609850" y="5391150"/>
              <a:ext cx="15148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Image credit: </a:t>
              </a:r>
              <a:r>
                <a:rPr kumimoji="0" lang="en-US" sz="800" b="0" i="0" u="none" strike="noStrike" kern="1200" cap="none" spc="0" normalizeH="0" baseline="0" noProof="0" dirty="0" err="1">
                  <a:ln>
                    <a:noFill/>
                  </a:ln>
                  <a:solidFill>
                    <a:prstClr val="white"/>
                  </a:solidFill>
                  <a:effectLst/>
                  <a:uLnTx/>
                  <a:uFillTx/>
                  <a:latin typeface="Calibri"/>
                  <a:ea typeface="+mn-ea"/>
                  <a:cs typeface="+mn-cs"/>
                </a:rPr>
                <a:t>AtonX</a:t>
              </a:r>
              <a:r>
                <a:rPr kumimoji="0" lang="en-US" sz="800" b="0" i="0" u="none" strike="noStrike" kern="1200" cap="none" spc="0" normalizeH="0" baseline="0" noProof="0" dirty="0">
                  <a:ln>
                    <a:noFill/>
                  </a:ln>
                  <a:solidFill>
                    <a:prstClr val="white"/>
                  </a:solidFill>
                  <a:effectLst/>
                  <a:uLnTx/>
                  <a:uFillTx/>
                  <a:latin typeface="Calibri"/>
                  <a:ea typeface="+mn-ea"/>
                  <a:cs typeface="+mn-cs"/>
                </a:rPr>
                <a:t>, Wikimedia</a:t>
              </a:r>
            </a:p>
          </p:txBody>
        </p:sp>
      </p:grpSp>
    </p:spTree>
    <p:extLst>
      <p:ext uri="{BB962C8B-B14F-4D97-AF65-F5344CB8AC3E}">
        <p14:creationId xmlns:p14="http://schemas.microsoft.com/office/powerpoint/2010/main" val="21941586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floral development affect economically important plants</a:t>
            </a:r>
          </a:p>
        </p:txBody>
      </p:sp>
      <p:sp>
        <p:nvSpPr>
          <p:cNvPr id="6" name="TextBox 5"/>
          <p:cNvSpPr txBox="1"/>
          <p:nvPr/>
        </p:nvSpPr>
        <p:spPr>
          <a:xfrm>
            <a:off x="2850777" y="6035040"/>
            <a:ext cx="62932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Image credit</a:t>
            </a:r>
            <a:r>
              <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Dubois, A., Raymond, O.,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Maene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Baudino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Langlade, N.B.,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Boltz</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Vergne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Bendahmane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(2010). Tinkering with the C-function: A molecular frame for the selection of double flowers in cultivated roses.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PLoS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5.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e9288</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p:cNvSpPr txBox="1"/>
          <p:nvPr/>
        </p:nvSpPr>
        <p:spPr>
          <a:xfrm>
            <a:off x="3460065" y="1516398"/>
            <a:ext cx="19952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Single petals</a:t>
            </a:r>
          </a:p>
        </p:txBody>
      </p:sp>
      <p:sp>
        <p:nvSpPr>
          <p:cNvPr id="3" name="TextBox 2"/>
          <p:cNvSpPr txBox="1"/>
          <p:nvPr/>
        </p:nvSpPr>
        <p:spPr>
          <a:xfrm>
            <a:off x="992781" y="1516398"/>
            <a:ext cx="15992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Doubled petals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6321" y="1885730"/>
            <a:ext cx="5329191" cy="269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ular Callout 8"/>
          <p:cNvSpPr/>
          <p:nvPr/>
        </p:nvSpPr>
        <p:spPr>
          <a:xfrm>
            <a:off x="6117019" y="1787774"/>
            <a:ext cx="2798379" cy="1575284"/>
          </a:xfrm>
          <a:prstGeom prst="wedgeRoundRectCallout">
            <a:avLst>
              <a:gd name="adj1" fmla="val -67030"/>
              <a:gd name="adj2" fmla="val 22468"/>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6290440" y="1885730"/>
            <a:ext cx="262495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Wild-type roses have a single whorl of petals, with many stamen and carpels in the inner whorls.</a:t>
            </a:r>
          </a:p>
        </p:txBody>
      </p:sp>
      <p:sp>
        <p:nvSpPr>
          <p:cNvPr id="11" name="Rounded Rectangular Callout 10"/>
          <p:cNvSpPr/>
          <p:nvPr/>
        </p:nvSpPr>
        <p:spPr>
          <a:xfrm>
            <a:off x="1939158" y="4866692"/>
            <a:ext cx="2798379" cy="923330"/>
          </a:xfrm>
          <a:prstGeom prst="wedgeRoundRectCallout">
            <a:avLst>
              <a:gd name="adj1" fmla="val -33791"/>
              <a:gd name="adj2" fmla="val -105592"/>
              <a:gd name="adj3" fmla="val 16667"/>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939158" y="4866692"/>
            <a:ext cx="313733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Many cultivated roses have extra whorls of flowers with fewer stamens and petals.  </a:t>
            </a:r>
          </a:p>
        </p:txBody>
      </p:sp>
    </p:spTree>
    <p:extLst>
      <p:ext uri="{BB962C8B-B14F-4D97-AF65-F5344CB8AC3E}">
        <p14:creationId xmlns:p14="http://schemas.microsoft.com/office/powerpoint/2010/main" val="3775502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27376" y="1357394"/>
            <a:ext cx="2247900" cy="475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sz="2800" dirty="0"/>
              <a:t>Changing expression of C genes may shift the boundary between whorls of organs</a:t>
            </a:r>
          </a:p>
        </p:txBody>
      </p:sp>
      <p:sp>
        <p:nvSpPr>
          <p:cNvPr id="3" name="TextBox 2"/>
          <p:cNvSpPr txBox="1"/>
          <p:nvPr/>
        </p:nvSpPr>
        <p:spPr>
          <a:xfrm>
            <a:off x="575735" y="2350213"/>
            <a:ext cx="23198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 </a:t>
            </a:r>
            <a:r>
              <a:rPr kumimoji="0" lang="en-US" sz="1800" b="1" i="0" u="none" strike="noStrike" kern="1200" cap="none" spc="0" normalizeH="0" baseline="0" noProof="0" dirty="0">
                <a:ln>
                  <a:noFill/>
                </a:ln>
                <a:solidFill>
                  <a:prstClr val="black"/>
                </a:solidFill>
                <a:effectLst/>
                <a:uLnTx/>
                <a:uFillTx/>
                <a:latin typeface="Calibri"/>
                <a:ea typeface="+mn-ea"/>
                <a:cs typeface="+mn-cs"/>
              </a:rPr>
              <a:t>A</a:t>
            </a:r>
            <a:r>
              <a:rPr kumimoji="0" lang="en-US" sz="1800" b="0" i="0" u="none" strike="noStrike" kern="1200" cap="none" spc="0" normalizeH="0" baseline="0" noProof="0" dirty="0">
                <a:ln>
                  <a:noFill/>
                </a:ln>
                <a:solidFill>
                  <a:prstClr val="black"/>
                </a:solidFill>
                <a:effectLst/>
                <a:uLnTx/>
                <a:uFillTx/>
                <a:latin typeface="Calibri"/>
                <a:ea typeface="+mn-ea"/>
                <a:cs typeface="+mn-cs"/>
              </a:rPr>
              <a:t> gene expression expands relative to </a:t>
            </a:r>
            <a:r>
              <a:rPr kumimoji="0" lang="en-US" sz="1800" b="1" i="0" u="none" strike="noStrike" kern="1200" cap="none" spc="0" normalizeH="0" baseline="0" noProof="0" dirty="0">
                <a:ln>
                  <a:noFill/>
                </a:ln>
                <a:solidFill>
                  <a:prstClr val="black"/>
                </a:solidFill>
                <a:effectLst/>
                <a:uLnTx/>
                <a:uFillTx/>
                <a:latin typeface="Calibri"/>
                <a:ea typeface="+mn-ea"/>
                <a:cs typeface="+mn-cs"/>
              </a:rPr>
              <a:t>C</a:t>
            </a:r>
            <a:r>
              <a:rPr kumimoji="0" lang="en-US" sz="1800" b="0" i="0" u="none" strike="noStrike" kern="1200" cap="none" spc="0" normalizeH="0" baseline="0" noProof="0" dirty="0">
                <a:ln>
                  <a:noFill/>
                </a:ln>
                <a:solidFill>
                  <a:prstClr val="black"/>
                </a:solidFill>
                <a:effectLst/>
                <a:uLnTx/>
                <a:uFillTx/>
                <a:latin typeface="Calibri"/>
                <a:ea typeface="+mn-ea"/>
                <a:cs typeface="+mn-cs"/>
              </a:rPr>
              <a:t>, there is more overlap between </a:t>
            </a:r>
            <a:r>
              <a:rPr kumimoji="0" lang="en-US" sz="1800" b="1" i="0" u="none" strike="noStrike" kern="1200" cap="none" spc="0" normalizeH="0" baseline="0" noProof="0" dirty="0">
                <a:ln>
                  <a:noFill/>
                </a:ln>
                <a:solidFill>
                  <a:prstClr val="black"/>
                </a:solidFill>
                <a:effectLst/>
                <a:uLnTx/>
                <a:uFillTx/>
                <a:latin typeface="Calibri"/>
                <a:ea typeface="+mn-ea"/>
                <a:cs typeface="+mn-cs"/>
              </a:rPr>
              <a:t>A</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 resulting in more whorls of petals.</a:t>
            </a:r>
          </a:p>
        </p:txBody>
      </p:sp>
      <p:sp>
        <p:nvSpPr>
          <p:cNvPr id="6" name="TextBox 5"/>
          <p:cNvSpPr txBox="1"/>
          <p:nvPr/>
        </p:nvSpPr>
        <p:spPr>
          <a:xfrm>
            <a:off x="3724835" y="6035040"/>
            <a:ext cx="54191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Dubois, A., Raymond, O.,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Maene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Baudino</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Langlade, N.B.,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Boltz</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Vergne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Bendahmane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 (2010). Tinkering with the C-function: A molecular frame for the selection of double flowers in cultivated roses.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PLoS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5.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e9288</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723464" y="1313893"/>
            <a:ext cx="2404536" cy="207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723465" y="3985429"/>
            <a:ext cx="2404535" cy="206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50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d-hibiscus-flower.jpg"/>
          <p:cNvPicPr>
            <a:picLocks noChangeAspect="1"/>
          </p:cNvPicPr>
          <p:nvPr/>
        </p:nvPicPr>
        <p:blipFill>
          <a:blip r:embed="rId2"/>
          <a:srcRect/>
          <a:stretch>
            <a:fillRect/>
          </a:stretch>
        </p:blipFill>
        <p:spPr bwMode="auto">
          <a:xfrm>
            <a:off x="115151" y="0"/>
            <a:ext cx="8800249" cy="6581056"/>
          </a:xfrm>
          <a:prstGeom prst="rect">
            <a:avLst/>
          </a:prstGeom>
          <a:noFill/>
          <a:ln w="9525">
            <a:noFill/>
            <a:miter lim="800000"/>
            <a:headEnd/>
            <a:tailEnd/>
          </a:ln>
        </p:spPr>
      </p:pic>
      <p:sp>
        <p:nvSpPr>
          <p:cNvPr id="3" name="Content Placeholder 2"/>
          <p:cNvSpPr>
            <a:spLocks/>
          </p:cNvSpPr>
          <p:nvPr/>
        </p:nvSpPr>
        <p:spPr bwMode="auto">
          <a:xfrm>
            <a:off x="0" y="31845"/>
            <a:ext cx="5715000" cy="4186246"/>
          </a:xfrm>
          <a:prstGeom prst="rect">
            <a:avLst/>
          </a:prstGeom>
          <a:noFill/>
          <a:ln w="9525">
            <a:noFill/>
            <a:miter lim="800000"/>
            <a:headEnd/>
            <a:tailEnd/>
          </a:ln>
        </p:spPr>
        <p:txBody>
          <a:bodyPr/>
          <a:lstStyle/>
          <a:p>
            <a:pPr marL="547688" marR="0" lvl="0" indent="-411163" algn="just" defTabSz="914400" rtl="0" eaLnBrk="1" fontAlgn="auto" latinLnBrk="0" hangingPunct="1">
              <a:lnSpc>
                <a:spcPct val="100000"/>
              </a:lnSpc>
              <a:spcBef>
                <a:spcPct val="20000"/>
              </a:spcBef>
              <a:spcAft>
                <a:spcPts val="0"/>
              </a:spcAft>
              <a:buClr>
                <a:srgbClr val="F9F9F9"/>
              </a:buClr>
              <a:buSzPct val="65000"/>
              <a:buFont typeface="Wingdings 2" pitchFamily="18" charset="2"/>
              <a:buChar char=""/>
              <a:tabLst/>
              <a:defRPr/>
            </a:pPr>
            <a:r>
              <a:rPr kumimoji="0" lang="en-US" sz="4400" b="0" i="0" u="sng" strike="noStrike" kern="1200" cap="none" spc="0" normalizeH="0" baseline="0" noProof="0" dirty="0" err="1">
                <a:ln>
                  <a:noFill/>
                </a:ln>
                <a:solidFill>
                  <a:prstClr val="black"/>
                </a:solidFill>
                <a:effectLst/>
                <a:uLnTx/>
                <a:uFillTx/>
                <a:latin typeface="Book Antiqua" pitchFamily="18" charset="0"/>
                <a:ea typeface="+mn-ea"/>
                <a:cs typeface="+mn-cs"/>
              </a:rPr>
              <a:t>Meristema</a:t>
            </a:r>
            <a:r>
              <a:rPr kumimoji="0" lang="en-US" sz="4400" b="0" i="0" u="sng" strike="noStrike" kern="1200" cap="none" spc="0" normalizeH="0" baseline="0" noProof="0" dirty="0">
                <a:ln>
                  <a:noFill/>
                </a:ln>
                <a:solidFill>
                  <a:prstClr val="black"/>
                </a:solidFill>
                <a:effectLst/>
                <a:uLnTx/>
                <a:uFillTx/>
                <a:latin typeface="Book Antiqua" pitchFamily="18" charset="0"/>
                <a:ea typeface="+mn-ea"/>
                <a:cs typeface="+mn-cs"/>
              </a:rPr>
              <a:t> Floral</a:t>
            </a:r>
          </a:p>
          <a:p>
            <a:pPr marL="547688" marR="0" lvl="0" indent="-411163" algn="just" defTabSz="914400" rtl="0" eaLnBrk="1" fontAlgn="auto" latinLnBrk="0" hangingPunct="1">
              <a:lnSpc>
                <a:spcPct val="100000"/>
              </a:lnSpc>
              <a:spcBef>
                <a:spcPct val="20000"/>
              </a:spcBef>
              <a:spcAft>
                <a:spcPts val="0"/>
              </a:spcAft>
              <a:buClr>
                <a:srgbClr val="F9F9F9"/>
              </a:buClr>
              <a:buSzPct val="65000"/>
              <a:buFont typeface="Wingdings 2" pitchFamily="18" charset="2"/>
              <a:buNone/>
              <a:tabLst/>
              <a:defRPr/>
            </a:pP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El SAM se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transforma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en un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meristema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de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inflorescencia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el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cual</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va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a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formar</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el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meristema</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floral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que</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produce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cuatro</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verticilos</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de la </a:t>
            </a:r>
            <a:r>
              <a:rPr kumimoji="0" lang="en-US" sz="2800" b="0" i="0" u="none" strike="noStrike" kern="1200" cap="none" spc="0" normalizeH="0" baseline="0" noProof="0" dirty="0" err="1">
                <a:ln>
                  <a:noFill/>
                </a:ln>
                <a:solidFill>
                  <a:prstClr val="black"/>
                </a:solidFill>
                <a:effectLst/>
                <a:uLnTx/>
                <a:uFillTx/>
                <a:latin typeface="Book Antiqua" pitchFamily="18" charset="0"/>
                <a:ea typeface="+mn-ea"/>
                <a:cs typeface="+mn-cs"/>
              </a:rPr>
              <a:t>flor</a:t>
            </a:r>
            <a:r>
              <a:rPr kumimoji="0" lang="en-US" sz="2800" b="0" i="0" u="none" strike="noStrike" kern="1200" cap="none" spc="0" normalizeH="0" baseline="0" noProof="0" dirty="0">
                <a:ln>
                  <a:noFill/>
                </a:ln>
                <a:solidFill>
                  <a:prstClr val="black"/>
                </a:solidFill>
                <a:effectLst/>
                <a:uLnTx/>
                <a:uFillTx/>
                <a:latin typeface="Book Antiqua" pitchFamily="18" charset="0"/>
                <a:ea typeface="+mn-ea"/>
                <a:cs typeface="+mn-cs"/>
              </a:rPr>
              <a:t>,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213893"/>
            <a:ext cx="4536504" cy="323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853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20836"/>
            <a:ext cx="4455916" cy="473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19858" y="6035040"/>
            <a:ext cx="67839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Yockteng</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 Almeida, A.M.R., Morioka, K., Alvarez-</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Buylla</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E.R., and Specht, C.D. (2013). Molecular evolution and patterns of duplication in the SEP/AGL6-like lineage of the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zingiberales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proposed mechanism for floral diversification. Mol. Biol.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Evol</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30: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2401–2422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permission of Oxford University Press.</a:t>
            </a:r>
          </a:p>
        </p:txBody>
      </p:sp>
      <p:sp>
        <p:nvSpPr>
          <p:cNvPr id="3" name="Title 2"/>
          <p:cNvSpPr>
            <a:spLocks noGrp="1"/>
          </p:cNvSpPr>
          <p:nvPr>
            <p:ph type="title"/>
          </p:nvPr>
        </p:nvSpPr>
        <p:spPr/>
        <p:txBody>
          <a:bodyPr/>
          <a:lstStyle/>
          <a:p>
            <a:r>
              <a:rPr lang="en-US" sz="2800" dirty="0"/>
              <a:t>Duplications of class E genes may contribute to differences in flower morphology</a:t>
            </a:r>
          </a:p>
        </p:txBody>
      </p:sp>
      <p:sp>
        <p:nvSpPr>
          <p:cNvPr id="5" name="TextBox 4"/>
          <p:cNvSpPr txBox="1"/>
          <p:nvPr/>
        </p:nvSpPr>
        <p:spPr>
          <a:xfrm>
            <a:off x="5054748" y="1693595"/>
            <a:ext cx="383540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SEP3, LOFSEP </a:t>
            </a:r>
            <a:r>
              <a:rPr kumimoji="0" lang="en-US" sz="1800" b="0" i="0" u="none" strike="noStrike" kern="1200" cap="none" spc="0" normalizeH="0" baseline="0" noProof="0" dirty="0">
                <a:ln>
                  <a:noFill/>
                </a:ln>
                <a:solidFill>
                  <a:prstClr val="black"/>
                </a:solidFill>
                <a:effectLst/>
                <a:uLnTx/>
                <a:uFillTx/>
                <a:latin typeface="Calibri"/>
                <a:ea typeface="+mn-ea"/>
                <a:cs typeface="+mn-cs"/>
              </a:rPr>
              <a:t>and </a:t>
            </a:r>
            <a:r>
              <a:rPr kumimoji="0" lang="en-US" sz="1800" b="0" i="1" u="none" strike="noStrike" kern="1200" cap="none" spc="0" normalizeH="0" baseline="0" noProof="0" dirty="0">
                <a:ln>
                  <a:noFill/>
                </a:ln>
                <a:solidFill>
                  <a:prstClr val="black"/>
                </a:solidFill>
                <a:effectLst/>
                <a:uLnTx/>
                <a:uFillTx/>
                <a:latin typeface="Calibri"/>
                <a:ea typeface="+mn-ea"/>
                <a:cs typeface="+mn-cs"/>
              </a:rPr>
              <a:t>AGL6</a:t>
            </a:r>
            <a:r>
              <a:rPr kumimoji="0" lang="en-US" sz="1800" b="0" i="0" u="none" strike="noStrike" kern="1200" cap="none" spc="0" normalizeH="0" baseline="0" noProof="0" dirty="0">
                <a:ln>
                  <a:noFill/>
                </a:ln>
                <a:solidFill>
                  <a:prstClr val="black"/>
                </a:solidFill>
                <a:effectLst/>
                <a:uLnTx/>
                <a:uFillTx/>
                <a:latin typeface="Calibri"/>
                <a:ea typeface="+mn-ea"/>
                <a:cs typeface="+mn-cs"/>
              </a:rPr>
              <a:t> are </a:t>
            </a:r>
            <a:r>
              <a:rPr kumimoji="0" lang="en-US" sz="1800" b="1"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a:ln>
                  <a:noFill/>
                </a:ln>
                <a:solidFill>
                  <a:prstClr val="black"/>
                </a:solidFill>
                <a:effectLst/>
                <a:uLnTx/>
                <a:uFillTx/>
                <a:latin typeface="Calibri"/>
                <a:ea typeface="+mn-ea"/>
                <a:cs typeface="+mn-cs"/>
              </a:rPr>
              <a:t> class genes found in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Zingiberales</a:t>
            </a:r>
            <a:r>
              <a:rPr kumimoji="0" lang="en-US" sz="1800" b="0" i="0" u="none" strike="noStrike" kern="1200" cap="none" spc="0" normalizeH="0" baseline="0" noProof="0" dirty="0">
                <a:ln>
                  <a:noFill/>
                </a:ln>
                <a:solidFill>
                  <a:prstClr val="black"/>
                </a:solidFill>
                <a:effectLst/>
                <a:uLnTx/>
                <a:uFillTx/>
                <a:latin typeface="Calibri"/>
                <a:ea typeface="+mn-ea"/>
                <a:cs typeface="+mn-cs"/>
              </a:rPr>
              <a:t>.  While </a:t>
            </a:r>
            <a:r>
              <a:rPr kumimoji="0" lang="en-US" sz="1800" b="0" i="1" u="none" strike="noStrike" kern="1200" cap="none" spc="0" normalizeH="0" baseline="0" noProof="0" dirty="0">
                <a:ln>
                  <a:noFill/>
                </a:ln>
                <a:solidFill>
                  <a:prstClr val="black"/>
                </a:solidFill>
                <a:effectLst/>
                <a:uLnTx/>
                <a:uFillTx/>
                <a:latin typeface="Calibri"/>
                <a:ea typeface="+mn-ea"/>
                <a:cs typeface="+mn-cs"/>
              </a:rPr>
              <a:t>SEP3</a:t>
            </a:r>
            <a:r>
              <a:rPr kumimoji="0" lang="en-US" sz="1800" b="0" i="0" u="none" strike="noStrike" kern="1200" cap="none" spc="0" normalizeH="0" baseline="0" noProof="0" dirty="0">
                <a:ln>
                  <a:noFill/>
                </a:ln>
                <a:solidFill>
                  <a:prstClr val="black"/>
                </a:solidFill>
                <a:effectLst/>
                <a:uLnTx/>
                <a:uFillTx/>
                <a:latin typeface="Calibri"/>
                <a:ea typeface="+mn-ea"/>
                <a:cs typeface="+mn-cs"/>
              </a:rPr>
              <a:t> expression is constant in the species studied, </a:t>
            </a:r>
            <a:r>
              <a:rPr kumimoji="0" lang="en-US" sz="1800" b="0" i="1" u="none" strike="noStrike" kern="1200" cap="none" spc="0" normalizeH="0" baseline="0" noProof="0" dirty="0">
                <a:ln>
                  <a:noFill/>
                </a:ln>
                <a:solidFill>
                  <a:prstClr val="black"/>
                </a:solidFill>
                <a:effectLst/>
                <a:uLnTx/>
                <a:uFillTx/>
                <a:latin typeface="Calibri"/>
                <a:ea typeface="+mn-ea"/>
                <a:cs typeface="+mn-cs"/>
              </a:rPr>
              <a:t>AGL6 </a:t>
            </a:r>
            <a:r>
              <a:rPr kumimoji="0" lang="en-US" sz="1800" b="0" i="0" u="none" strike="noStrike" kern="1200" cap="none" spc="0" normalizeH="0" baseline="0" noProof="0" dirty="0">
                <a:ln>
                  <a:noFill/>
                </a:ln>
                <a:solidFill>
                  <a:prstClr val="black"/>
                </a:solidFill>
                <a:effectLst/>
                <a:uLnTx/>
                <a:uFillTx/>
                <a:latin typeface="Calibri"/>
                <a:ea typeface="+mn-ea"/>
                <a:cs typeface="+mn-cs"/>
              </a:rPr>
              <a:t>is not expressed in the 3</a:t>
            </a:r>
            <a:r>
              <a:rPr kumimoji="0" lang="en-US" sz="1800" b="0" i="0" u="none" strike="noStrike" kern="1200" cap="none" spc="0" normalizeH="0" baseline="30000" noProof="0" dirty="0">
                <a:ln>
                  <a:noFill/>
                </a:ln>
                <a:solidFill>
                  <a:prstClr val="black"/>
                </a:solidFill>
                <a:effectLst/>
                <a:uLnTx/>
                <a:uFillTx/>
                <a:latin typeface="Calibri"/>
                <a:ea typeface="+mn-ea"/>
                <a:cs typeface="+mn-cs"/>
              </a:rPr>
              <a:t>rd</a:t>
            </a:r>
            <a:r>
              <a:rPr kumimoji="0" lang="en-US" sz="1800" b="0" i="0" u="none" strike="noStrike" kern="1200" cap="none" spc="0" normalizeH="0" baseline="0" noProof="0" dirty="0">
                <a:ln>
                  <a:noFill/>
                </a:ln>
                <a:solidFill>
                  <a:prstClr val="black"/>
                </a:solidFill>
                <a:effectLst/>
                <a:uLnTx/>
                <a:uFillTx/>
                <a:latin typeface="Calibri"/>
                <a:ea typeface="+mn-ea"/>
                <a:cs typeface="+mn-cs"/>
              </a:rPr>
              <a:t> and 4</a:t>
            </a:r>
            <a:r>
              <a:rPr kumimoji="0" lang="en-US" sz="1800" b="0" i="0" u="none" strike="noStrike" kern="1200" cap="none" spc="0" normalizeH="0" baseline="30000" noProof="0" dirty="0">
                <a:ln>
                  <a:noFill/>
                </a:ln>
                <a:solidFill>
                  <a:prstClr val="black"/>
                </a:solidFill>
                <a:effectLst/>
                <a:uLnTx/>
                <a:uFillTx/>
                <a:latin typeface="Calibri"/>
                <a:ea typeface="+mn-ea"/>
                <a:cs typeface="+mn-cs"/>
              </a:rPr>
              <a:t>th</a:t>
            </a:r>
            <a:r>
              <a:rPr kumimoji="0" lang="en-US" sz="1800" b="0" i="0" u="none" strike="noStrike" kern="1200" cap="none" spc="0" normalizeH="0" baseline="0" noProof="0" dirty="0">
                <a:ln>
                  <a:noFill/>
                </a:ln>
                <a:solidFill>
                  <a:prstClr val="black"/>
                </a:solidFill>
                <a:effectLst/>
                <a:uLnTx/>
                <a:uFillTx/>
                <a:latin typeface="Calibri"/>
                <a:ea typeface="+mn-ea"/>
                <a:cs typeface="+mn-cs"/>
              </a:rPr>
              <a:t> whorl of species that produce labellum or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staminoides</a:t>
            </a:r>
            <a:r>
              <a:rPr kumimoji="0" lang="en-US" sz="1800" b="0" i="0" u="none" strike="noStrike" kern="1200" cap="none" spc="0" normalizeH="0" baseline="0" noProof="0" dirty="0">
                <a:ln>
                  <a:noFill/>
                </a:ln>
                <a:solidFill>
                  <a:prstClr val="black"/>
                </a:solidFill>
                <a:effectLst/>
                <a:uLnTx/>
                <a:uFillTx/>
                <a:latin typeface="Calibri"/>
                <a:ea typeface="+mn-ea"/>
                <a:cs typeface="+mn-cs"/>
              </a:rPr>
              <a:t> in place of fertile stamen.  In addition, </a:t>
            </a:r>
            <a:r>
              <a:rPr kumimoji="0" lang="en-US" sz="1800" b="0" i="1" u="none" strike="noStrike" kern="1200" cap="none" spc="0" normalizeH="0" baseline="0" noProof="0" dirty="0">
                <a:ln>
                  <a:noFill/>
                </a:ln>
                <a:solidFill>
                  <a:prstClr val="black"/>
                </a:solidFill>
                <a:effectLst/>
                <a:uLnTx/>
                <a:uFillTx/>
                <a:latin typeface="Calibri"/>
                <a:ea typeface="+mn-ea"/>
                <a:cs typeface="+mn-cs"/>
              </a:rPr>
              <a:t>LOFSEP</a:t>
            </a:r>
            <a:r>
              <a:rPr kumimoji="0" lang="en-US" sz="1800" b="0" i="0" u="none" strike="noStrike" kern="1200" cap="none" spc="0" normalizeH="0" baseline="0" noProof="0" dirty="0">
                <a:ln>
                  <a:noFill/>
                </a:ln>
                <a:solidFill>
                  <a:prstClr val="black"/>
                </a:solidFill>
                <a:effectLst/>
                <a:uLnTx/>
                <a:uFillTx/>
                <a:latin typeface="Calibri"/>
                <a:ea typeface="+mn-ea"/>
                <a:cs typeface="+mn-cs"/>
              </a:rPr>
              <a:t> gene expression varies considerably across the species studied, suggesting that changes in its expression may contribute to changes in the flower form.</a:t>
            </a:r>
          </a:p>
        </p:txBody>
      </p:sp>
    </p:spTree>
    <p:extLst>
      <p:ext uri="{BB962C8B-B14F-4D97-AF65-F5344CB8AC3E}">
        <p14:creationId xmlns:p14="http://schemas.microsoft.com/office/powerpoint/2010/main" val="3996607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floral development genes may promote new species formation</a:t>
            </a:r>
          </a:p>
        </p:txBody>
      </p:sp>
      <p:sp>
        <p:nvSpPr>
          <p:cNvPr id="5" name="TextBox 4"/>
          <p:cNvSpPr txBox="1"/>
          <p:nvPr/>
        </p:nvSpPr>
        <p:spPr>
          <a:xfrm>
            <a:off x="2347949" y="6126480"/>
            <a:ext cx="67960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Ruelens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 Zhang, Z., van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Mourik</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Maere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Kaufmann, K.,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Geuten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 (2017). The origin of floral organ identity quartets. Plant Cell 29: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229-242</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p:cNvSpPr/>
          <p:nvPr/>
        </p:nvSpPr>
        <p:spPr>
          <a:xfrm>
            <a:off x="866774" y="3657601"/>
            <a:ext cx="923115" cy="1192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382308" y="1706033"/>
            <a:ext cx="430449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Ruelen</a:t>
            </a:r>
            <a:r>
              <a:rPr kumimoji="0" lang="en-US" sz="1800" b="0" i="0" u="none" strike="noStrike" kern="1200" cap="none" spc="0" normalizeH="0" baseline="0" noProof="0" dirty="0">
                <a:ln>
                  <a:noFill/>
                </a:ln>
                <a:solidFill>
                  <a:prstClr val="black"/>
                </a:solidFill>
                <a:effectLst/>
                <a:uLnTx/>
                <a:uFillTx/>
                <a:latin typeface="Calibri"/>
                <a:ea typeface="+mn-ea"/>
                <a:cs typeface="+mn-cs"/>
              </a:rPr>
              <a:t> and colleagues identified differences in </a:t>
            </a:r>
            <a:r>
              <a:rPr kumimoji="0" lang="en-US" sz="1800" b="1" i="0" u="none" strike="noStrike" kern="1200" cap="none" spc="0" normalizeH="0" baseline="0" noProof="0" dirty="0">
                <a:ln>
                  <a:noFill/>
                </a:ln>
                <a:solidFill>
                  <a:prstClr val="black"/>
                </a:solidFill>
                <a:effectLst/>
                <a:uLnTx/>
                <a:uFillTx/>
                <a:latin typeface="Calibri"/>
                <a:ea typeface="+mn-ea"/>
                <a:cs typeface="+mn-cs"/>
              </a:rPr>
              <a:t>ABCDE</a:t>
            </a:r>
            <a:r>
              <a:rPr kumimoji="0" lang="en-US" sz="1800" b="0" i="0" u="none" strike="noStrike" kern="1200" cap="none" spc="0" normalizeH="0" baseline="0" noProof="0" dirty="0">
                <a:ln>
                  <a:noFill/>
                </a:ln>
                <a:solidFill>
                  <a:prstClr val="black"/>
                </a:solidFill>
                <a:effectLst/>
                <a:uLnTx/>
                <a:uFillTx/>
                <a:latin typeface="Calibri"/>
                <a:ea typeface="+mn-ea"/>
                <a:cs typeface="+mn-cs"/>
              </a:rPr>
              <a:t> gene interactions in Arabidopsis compared to the non-flowering gymnosperm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Gnetum</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gnemon</a:t>
            </a:r>
            <a:r>
              <a:rPr kumimoji="0" lang="en-US" sz="1800" b="0" i="0" u="none" strike="noStrike" kern="1200" cap="none" spc="0" normalizeH="0" baseline="0" noProof="0" dirty="0">
                <a:ln>
                  <a:noFill/>
                </a:ln>
                <a:solidFill>
                  <a:prstClr val="black"/>
                </a:solidFill>
                <a:effectLst/>
                <a:uLnTx/>
                <a:uFillTx/>
                <a:latin typeface="Calibri"/>
                <a:ea typeface="+mn-ea"/>
                <a:cs typeface="+mn-cs"/>
              </a:rPr>
              <a:t>, which produces separate male and female cones.</a:t>
            </a: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 y="1952229"/>
            <a:ext cx="3857627" cy="379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 y="5500925"/>
            <a:ext cx="654948" cy="246221"/>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hlinkClick r:id="rId5"/>
              </a:rPr>
              <a:t>BotBln</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p:cNvGrpSpPr/>
          <p:nvPr/>
        </p:nvGrpSpPr>
        <p:grpSpPr>
          <a:xfrm>
            <a:off x="4676772" y="3257549"/>
            <a:ext cx="3438525" cy="2781743"/>
            <a:chOff x="4676772" y="3257549"/>
            <a:chExt cx="3438525" cy="2781743"/>
          </a:xfrm>
        </p:grpSpPr>
        <p:sp>
          <p:nvSpPr>
            <p:cNvPr id="18" name="Rounded Rectangle 17"/>
            <p:cNvSpPr/>
            <p:nvPr/>
          </p:nvSpPr>
          <p:spPr>
            <a:xfrm>
              <a:off x="4676772" y="3257549"/>
              <a:ext cx="3438525" cy="2781743"/>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p:cNvGrpSpPr/>
            <p:nvPr/>
          </p:nvGrpSpPr>
          <p:grpSpPr>
            <a:xfrm>
              <a:off x="4882563" y="3331739"/>
              <a:ext cx="2966968" cy="2583815"/>
              <a:chOff x="4949241" y="3257550"/>
              <a:chExt cx="2966968" cy="2583815"/>
            </a:xfrm>
          </p:grpSpPr>
          <p:pic>
            <p:nvPicPr>
              <p:cNvPr id="11" name="Picture 4" descr="http://www.plantcell.org/content/plantcell/29/2/229/F1.large.jpg?width=800&amp;height=600&amp;carousel=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949241" y="3257550"/>
                <a:ext cx="2823386" cy="1395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plantcell.org/content/plantcell/29/2/229/F1.large.jpg?width=800&amp;height=600&amp;carousel=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593154" y="4653250"/>
                <a:ext cx="539145" cy="110547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328885" y="4570612"/>
                <a:ext cx="1067150" cy="1270753"/>
                <a:chOff x="5363985" y="4701773"/>
                <a:chExt cx="1067150" cy="1270753"/>
              </a:xfrm>
            </p:grpSpPr>
            <p:grpSp>
              <p:nvGrpSpPr>
                <p:cNvPr id="8" name="Group 7"/>
                <p:cNvGrpSpPr/>
                <p:nvPr/>
              </p:nvGrpSpPr>
              <p:grpSpPr>
                <a:xfrm>
                  <a:off x="5363985" y="4701773"/>
                  <a:ext cx="996950" cy="1270753"/>
                  <a:chOff x="5363985" y="4701773"/>
                  <a:chExt cx="996950" cy="1270753"/>
                </a:xfrm>
              </p:grpSpPr>
              <p:pic>
                <p:nvPicPr>
                  <p:cNvPr id="12" name="Picture 4" descr="http://www.plantcell.org/content/plantcell/29/2/229/F1.large.jpg?width=800&amp;height=600&amp;carousel=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363985" y="4701773"/>
                    <a:ext cx="996950" cy="12707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63985" y="4850530"/>
                    <a:ext cx="112890" cy="188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Rectangle 16"/>
                <p:cNvSpPr/>
                <p:nvPr/>
              </p:nvSpPr>
              <p:spPr>
                <a:xfrm>
                  <a:off x="6296792" y="4701773"/>
                  <a:ext cx="134343" cy="138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Group 14"/>
              <p:cNvGrpSpPr/>
              <p:nvPr/>
            </p:nvGrpSpPr>
            <p:grpSpPr>
              <a:xfrm>
                <a:off x="7130041" y="4688591"/>
                <a:ext cx="786168" cy="887285"/>
                <a:chOff x="7310081" y="4701773"/>
                <a:chExt cx="786168" cy="887285"/>
              </a:xfrm>
            </p:grpSpPr>
            <p:pic>
              <p:nvPicPr>
                <p:cNvPr id="13" name="Picture 4" descr="http://www.plantcell.org/content/plantcell/29/2/229/F1.large.jpg?width=800&amp;height=600&amp;carousel=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310081" y="4701773"/>
                  <a:ext cx="786168" cy="88728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026819" y="4965166"/>
                  <a:ext cx="67172" cy="379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spTree>
    <p:extLst>
      <p:ext uri="{BB962C8B-B14F-4D97-AF65-F5344CB8AC3E}">
        <p14:creationId xmlns:p14="http://schemas.microsoft.com/office/powerpoint/2010/main" val="10688468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floral development genes may promote new species formation</a:t>
            </a:r>
          </a:p>
        </p:txBody>
      </p:sp>
      <p:sp>
        <p:nvSpPr>
          <p:cNvPr id="7" name="TextBox 6"/>
          <p:cNvSpPr txBox="1"/>
          <p:nvPr/>
        </p:nvSpPr>
        <p:spPr>
          <a:xfrm>
            <a:off x="5057775" y="2217289"/>
            <a:ext cx="390525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Their results suggests that the original protein complexes included  only a single type each of </a:t>
            </a:r>
            <a:r>
              <a:rPr kumimoji="0" lang="en-US" sz="1800" b="1" i="0" u="none" strike="noStrike" kern="1200" cap="none" spc="0" normalizeH="0" baseline="0" noProof="0" dirty="0">
                <a:ln>
                  <a:noFill/>
                </a:ln>
                <a:solidFill>
                  <a:prstClr val="black"/>
                </a:solidFill>
                <a:effectLst/>
                <a:uLnTx/>
                <a:uFillTx/>
                <a:latin typeface="Calibri"/>
                <a:ea typeface="+mn-ea"/>
                <a:cs typeface="+mn-cs"/>
              </a:rPr>
              <a:t>B</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 single protein that was ancestral to both the modern </a:t>
            </a:r>
            <a:r>
              <a:rPr kumimoji="0" lang="en-US" sz="1800" b="1" i="0" u="none" strike="noStrike" kern="1200" cap="none" spc="0" normalizeH="0" baseline="0" noProof="0" dirty="0">
                <a:ln>
                  <a:noFill/>
                </a:ln>
                <a:solidFill>
                  <a:prstClr val="black"/>
                </a:solidFill>
                <a:effectLst/>
                <a:uLnTx/>
                <a:uFillTx/>
                <a:latin typeface="Calibri"/>
                <a:ea typeface="+mn-ea"/>
                <a:cs typeface="+mn-cs"/>
              </a:rPr>
              <a:t>C</a:t>
            </a:r>
            <a:r>
              <a:rPr kumimoji="0" lang="en-US" sz="1800" b="0" i="0" u="none" strike="noStrike" kern="1200" cap="none" spc="0" normalizeH="0" baseline="0" noProof="0" dirty="0">
                <a:ln>
                  <a:noFill/>
                </a:ln>
                <a:solidFill>
                  <a:prstClr val="black"/>
                </a:solidFill>
                <a:effectLst/>
                <a:uLnTx/>
                <a:uFillTx/>
                <a:latin typeface="Calibri"/>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a:ea typeface="+mn-ea"/>
                <a:cs typeface="+mn-cs"/>
              </a:rPr>
              <a:t>D</a:t>
            </a:r>
            <a:r>
              <a:rPr kumimoji="0" lang="en-US" sz="1800" b="0" i="0" u="none" strike="noStrike" kern="1200" cap="none" spc="0" normalizeH="0" baseline="0" noProof="0" dirty="0">
                <a:ln>
                  <a:noFill/>
                </a:ln>
                <a:solidFill>
                  <a:prstClr val="black"/>
                </a:solidFill>
                <a:effectLst/>
                <a:uLnTx/>
                <a:uFillTx/>
                <a:latin typeface="Calibri"/>
                <a:ea typeface="+mn-ea"/>
                <a:cs typeface="+mn-cs"/>
              </a:rPr>
              <a:t> genes.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This suggests that duplications of key MADS box genes may be important to the development of flowers in angiosperms.</a:t>
            </a:r>
          </a:p>
        </p:txBody>
      </p:sp>
      <p:grpSp>
        <p:nvGrpSpPr>
          <p:cNvPr id="12" name="Group 11"/>
          <p:cNvGrpSpPr/>
          <p:nvPr/>
        </p:nvGrpSpPr>
        <p:grpSpPr>
          <a:xfrm>
            <a:off x="112030" y="2217289"/>
            <a:ext cx="4755895" cy="2633241"/>
            <a:chOff x="112030" y="2217289"/>
            <a:chExt cx="4755895" cy="2633241"/>
          </a:xfrm>
        </p:grpSpPr>
        <p:sp>
          <p:nvSpPr>
            <p:cNvPr id="6" name="Rectangle 5"/>
            <p:cNvSpPr/>
            <p:nvPr/>
          </p:nvSpPr>
          <p:spPr>
            <a:xfrm>
              <a:off x="866774" y="3657601"/>
              <a:ext cx="923115" cy="1192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01" y="2217289"/>
              <a:ext cx="4441824" cy="263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0995" y="2317889"/>
              <a:ext cx="258417" cy="380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4" descr="http://www.plantcell.org/content/plantcell/29/2/229/F1.large.jpg?width=800&amp;height=600&amp;carousel=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6499" y="2962583"/>
              <a:ext cx="461474" cy="5960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plantcell.org/content/plantcell/29/2/229/F1.large.jpg?width=800&amp;height=600&amp;carousel=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12030" y="3704042"/>
              <a:ext cx="514348" cy="85118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2347949" y="6126480"/>
            <a:ext cx="679605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Ruelens</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 Zhang, Z., van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Mourik</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Maere</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 Kaufmann, K., and </a:t>
            </a:r>
            <a:r>
              <a:rPr kumimoji="0" lang="en-US" sz="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Geuten</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 (2017). The origin of floral organ identity quartets. Plant Cell 29: </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rPr>
              <a:t>229-242</a:t>
            </a:r>
            <a:r>
              <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76998724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TPB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TPB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TPB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TTPBtemplat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17583</TotalTime>
  <Words>6590</Words>
  <Application>Microsoft Office PowerPoint</Application>
  <PresentationFormat>Presentación en pantalla (4:3)</PresentationFormat>
  <Paragraphs>534</Paragraphs>
  <Slides>92</Slides>
  <Notes>33</Notes>
  <HiddenSlides>0</HiddenSlides>
  <MMClips>0</MMClips>
  <ScaleCrop>false</ScaleCrop>
  <HeadingPairs>
    <vt:vector size="8" baseType="variant">
      <vt:variant>
        <vt:lpstr>Fuentes usadas</vt:lpstr>
      </vt:variant>
      <vt:variant>
        <vt:i4>11</vt:i4>
      </vt:variant>
      <vt:variant>
        <vt:lpstr>Tema</vt:lpstr>
      </vt:variant>
      <vt:variant>
        <vt:i4>11</vt:i4>
      </vt:variant>
      <vt:variant>
        <vt:lpstr>Servidores OLE incrustados</vt:lpstr>
      </vt:variant>
      <vt:variant>
        <vt:i4>1</vt:i4>
      </vt:variant>
      <vt:variant>
        <vt:lpstr>Títulos de diapositiva</vt:lpstr>
      </vt:variant>
      <vt:variant>
        <vt:i4>92</vt:i4>
      </vt:variant>
    </vt:vector>
  </HeadingPairs>
  <TitlesOfParts>
    <vt:vector size="115" baseType="lpstr">
      <vt:lpstr>ＭＳ Ｐゴシック</vt:lpstr>
      <vt:lpstr>Arial</vt:lpstr>
      <vt:lpstr>Arial Black</vt:lpstr>
      <vt:lpstr>Book Antiqua</vt:lpstr>
      <vt:lpstr>Calibri</vt:lpstr>
      <vt:lpstr>Calibri Light</vt:lpstr>
      <vt:lpstr>msgothic</vt:lpstr>
      <vt:lpstr>Tahoma</vt:lpstr>
      <vt:lpstr>Times New Roman</vt:lpstr>
      <vt:lpstr>Wingdings</vt:lpstr>
      <vt:lpstr>Wingdings 2</vt:lpstr>
      <vt:lpstr>Tema de Office</vt:lpstr>
      <vt:lpstr>Office Theme</vt:lpstr>
      <vt:lpstr>2_Tema de Office</vt:lpstr>
      <vt:lpstr>3_Tema de Office</vt:lpstr>
      <vt:lpstr>TTPBtemplate</vt:lpstr>
      <vt:lpstr>1_TTPBtemplate</vt:lpstr>
      <vt:lpstr>2_TTPBtemplate</vt:lpstr>
      <vt:lpstr>3_TTPBtemplate</vt:lpstr>
      <vt:lpstr>1_Tema de Office</vt:lpstr>
      <vt:lpstr>1_Diseño predeterminado</vt:lpstr>
      <vt:lpstr>4_Tema de Office</vt:lpstr>
      <vt:lpstr>Image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Fases de la floración</vt:lpstr>
      <vt:lpstr>Presentación de PowerPoint</vt:lpstr>
      <vt:lpstr>Presentación de PowerPoint</vt:lpstr>
      <vt:lpstr>Presentación de PowerPoint</vt:lpstr>
      <vt:lpstr>Presentación de PowerPoint</vt:lpstr>
      <vt:lpstr>Pools of stem cells receive signals that promote the development of specific tissues</vt:lpstr>
      <vt:lpstr>Chromatin packaging affects gene expression</vt:lpstr>
      <vt:lpstr>Epigenetic signals can repress flower development genes</vt:lpstr>
      <vt:lpstr>Epigenetic signals can repress flower development genes</vt:lpstr>
      <vt:lpstr>When it is time to flower, internal and external cues activate cells through gene activation</vt:lpstr>
      <vt:lpstr>Before the plant is ready to flower, floral development genes are kept in check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ABC plus D and E</vt:lpstr>
      <vt:lpstr>D genes promote ovule identity</vt:lpstr>
      <vt:lpstr>Presentación de PowerPoint</vt:lpstr>
      <vt:lpstr>Floral meristems form leaf-like structures when E gene function is lost</vt:lpstr>
      <vt:lpstr>Presentación de PowerPoint</vt:lpstr>
      <vt:lpstr>Presentación de PowerPoint</vt:lpstr>
      <vt:lpstr>Presentación de PowerPoint</vt:lpstr>
      <vt:lpstr>MADS box genes are present in all land plants</vt:lpstr>
      <vt:lpstr>Amplification of MADS box genes in flowering plants may lead to new functions and altered flower morphology</vt:lpstr>
      <vt:lpstr>MADS box genes also perform other functions</vt:lpstr>
      <vt:lpstr>Presentación de PowerPoint</vt:lpstr>
      <vt:lpstr>Presentación de PowerPoint</vt:lpstr>
      <vt:lpstr>Presentación de PowerPoint</vt:lpstr>
      <vt:lpstr>Presentación de PowerPoint</vt:lpstr>
      <vt:lpstr>Molecular foundations of floral diversity</vt:lpstr>
      <vt:lpstr>Genetic and evolutionary studies inform about origins of floral diversity</vt:lpstr>
      <vt:lpstr>Modifying expression of the ABC genes can change flower morphology</vt:lpstr>
      <vt:lpstr>Limiting the location of B gene expression can result in plants with no true petals</vt:lpstr>
      <vt:lpstr>B-class gene expression affects presence or absence of petals in different Clematis species</vt:lpstr>
      <vt:lpstr>Expansion of B gene expression can result in two whorls of petals or tepals</vt:lpstr>
      <vt:lpstr>Tulips express B genes in both of their outer whorls</vt:lpstr>
      <vt:lpstr>Partially reduced expression of B or C genes could affect tulip morphology</vt:lpstr>
      <vt:lpstr>Orchid morphology may be due to duplications of B genes</vt:lpstr>
      <vt:lpstr>Changes in floral development affect economically important plants</vt:lpstr>
      <vt:lpstr>Changing expression of C genes may shift the boundary between whorls of organs</vt:lpstr>
      <vt:lpstr>Duplications of class E genes may contribute to differences in flower morphology</vt:lpstr>
      <vt:lpstr>Changes in floral development genes may promote new species formation</vt:lpstr>
      <vt:lpstr>Changes in floral development genes may promote new species 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Rodrigo</dc:creator>
  <cp:lastModifiedBy>Ramiro Hernan Lascano</cp:lastModifiedBy>
  <cp:revision>230</cp:revision>
  <dcterms:created xsi:type="dcterms:W3CDTF">2012-06-05T17:01:37Z</dcterms:created>
  <dcterms:modified xsi:type="dcterms:W3CDTF">2022-06-06T17:01:23Z</dcterms:modified>
</cp:coreProperties>
</file>