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3.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4.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6.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8.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0.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1.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2.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3.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4.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5.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6.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7.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8.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9.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30.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3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3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3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34.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35.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9" r:id="rId4"/>
    <p:sldMasterId id="2147483745" r:id="rId5"/>
    <p:sldMasterId id="2147483759" r:id="rId6"/>
    <p:sldMasterId id="2147483781" r:id="rId7"/>
    <p:sldMasterId id="2147483794" r:id="rId8"/>
    <p:sldMasterId id="2147483806" r:id="rId9"/>
    <p:sldMasterId id="2147483811" r:id="rId10"/>
    <p:sldMasterId id="2147483823" r:id="rId11"/>
    <p:sldMasterId id="2147483833" r:id="rId12"/>
    <p:sldMasterId id="2147483838" r:id="rId13"/>
    <p:sldMasterId id="2147483843" r:id="rId14"/>
    <p:sldMasterId id="2147483848" r:id="rId15"/>
    <p:sldMasterId id="2147483853" r:id="rId16"/>
    <p:sldMasterId id="2147483865" r:id="rId17"/>
    <p:sldMasterId id="2147483870" r:id="rId18"/>
    <p:sldMasterId id="2147483887" r:id="rId19"/>
    <p:sldMasterId id="2147483899" r:id="rId20"/>
    <p:sldMasterId id="2147483911" r:id="rId21"/>
    <p:sldMasterId id="2147483923" r:id="rId22"/>
    <p:sldMasterId id="2147483935" r:id="rId23"/>
    <p:sldMasterId id="2147483947" r:id="rId24"/>
    <p:sldMasterId id="2147483952" r:id="rId25"/>
    <p:sldMasterId id="2147483957" r:id="rId26"/>
    <p:sldMasterId id="2147483970" r:id="rId27"/>
    <p:sldMasterId id="2147483996" r:id="rId28"/>
    <p:sldMasterId id="2147484001" r:id="rId29"/>
    <p:sldMasterId id="2147484006" r:id="rId30"/>
    <p:sldMasterId id="2147484011" r:id="rId31"/>
    <p:sldMasterId id="2147484016" r:id="rId32"/>
    <p:sldMasterId id="2147484021" r:id="rId33"/>
    <p:sldMasterId id="2147484026" r:id="rId34"/>
    <p:sldMasterId id="2147484055" r:id="rId35"/>
    <p:sldMasterId id="2147484067" r:id="rId36"/>
  </p:sldMasterIdLst>
  <p:notesMasterIdLst>
    <p:notesMasterId r:id="rId210"/>
  </p:notesMasterIdLst>
  <p:sldIdLst>
    <p:sldId id="473" r:id="rId37"/>
    <p:sldId id="456" r:id="rId38"/>
    <p:sldId id="500" r:id="rId39"/>
    <p:sldId id="349" r:id="rId40"/>
    <p:sldId id="350" r:id="rId41"/>
    <p:sldId id="607" r:id="rId42"/>
    <p:sldId id="327" r:id="rId43"/>
    <p:sldId id="353" r:id="rId44"/>
    <p:sldId id="472" r:id="rId45"/>
    <p:sldId id="360" r:id="rId46"/>
    <p:sldId id="361" r:id="rId47"/>
    <p:sldId id="471" r:id="rId48"/>
    <p:sldId id="596" r:id="rId49"/>
    <p:sldId id="479" r:id="rId50"/>
    <p:sldId id="478" r:id="rId51"/>
    <p:sldId id="490" r:id="rId52"/>
    <p:sldId id="579" r:id="rId53"/>
    <p:sldId id="580" r:id="rId54"/>
    <p:sldId id="475" r:id="rId55"/>
    <p:sldId id="476" r:id="rId56"/>
    <p:sldId id="480" r:id="rId57"/>
    <p:sldId id="481" r:id="rId58"/>
    <p:sldId id="483" r:id="rId59"/>
    <p:sldId id="482" r:id="rId60"/>
    <p:sldId id="492" r:id="rId61"/>
    <p:sldId id="493" r:id="rId62"/>
    <p:sldId id="499" r:id="rId63"/>
    <p:sldId id="497" r:id="rId64"/>
    <p:sldId id="498" r:id="rId65"/>
    <p:sldId id="494" r:id="rId66"/>
    <p:sldId id="495" r:id="rId67"/>
    <p:sldId id="496" r:id="rId68"/>
    <p:sldId id="581" r:id="rId69"/>
    <p:sldId id="369" r:id="rId70"/>
    <p:sldId id="582" r:id="rId71"/>
    <p:sldId id="595" r:id="rId72"/>
    <p:sldId id="367" r:id="rId73"/>
    <p:sldId id="368" r:id="rId74"/>
    <p:sldId id="578" r:id="rId75"/>
    <p:sldId id="463" r:id="rId76"/>
    <p:sldId id="462" r:id="rId77"/>
    <p:sldId id="359" r:id="rId78"/>
    <p:sldId id="512" r:id="rId79"/>
    <p:sldId id="513" r:id="rId80"/>
    <p:sldId id="370" r:id="rId81"/>
    <p:sldId id="371" r:id="rId82"/>
    <p:sldId id="589" r:id="rId83"/>
    <p:sldId id="373" r:id="rId84"/>
    <p:sldId id="372" r:id="rId85"/>
    <p:sldId id="374" r:id="rId86"/>
    <p:sldId id="375" r:id="rId87"/>
    <p:sldId id="376" r:id="rId88"/>
    <p:sldId id="591" r:id="rId89"/>
    <p:sldId id="592" r:id="rId90"/>
    <p:sldId id="378" r:id="rId91"/>
    <p:sldId id="379" r:id="rId92"/>
    <p:sldId id="380" r:id="rId93"/>
    <p:sldId id="381" r:id="rId94"/>
    <p:sldId id="382" r:id="rId95"/>
    <p:sldId id="583" r:id="rId96"/>
    <p:sldId id="584" r:id="rId97"/>
    <p:sldId id="585" r:id="rId98"/>
    <p:sldId id="586" r:id="rId99"/>
    <p:sldId id="587" r:id="rId100"/>
    <p:sldId id="588" r:id="rId101"/>
    <p:sldId id="383" r:id="rId102"/>
    <p:sldId id="384" r:id="rId103"/>
    <p:sldId id="385" r:id="rId104"/>
    <p:sldId id="386" r:id="rId105"/>
    <p:sldId id="388" r:id="rId106"/>
    <p:sldId id="389" r:id="rId107"/>
    <p:sldId id="391" r:id="rId108"/>
    <p:sldId id="390" r:id="rId109"/>
    <p:sldId id="392" r:id="rId110"/>
    <p:sldId id="393" r:id="rId111"/>
    <p:sldId id="394" r:id="rId112"/>
    <p:sldId id="395" r:id="rId113"/>
    <p:sldId id="397" r:id="rId114"/>
    <p:sldId id="605" r:id="rId115"/>
    <p:sldId id="606" r:id="rId116"/>
    <p:sldId id="398" r:id="rId117"/>
    <p:sldId id="399" r:id="rId118"/>
    <p:sldId id="400" r:id="rId119"/>
    <p:sldId id="597" r:id="rId120"/>
    <p:sldId id="601" r:id="rId121"/>
    <p:sldId id="401" r:id="rId122"/>
    <p:sldId id="402" r:id="rId123"/>
    <p:sldId id="403" r:id="rId124"/>
    <p:sldId id="404" r:id="rId125"/>
    <p:sldId id="405" r:id="rId126"/>
    <p:sldId id="406" r:id="rId127"/>
    <p:sldId id="408" r:id="rId128"/>
    <p:sldId id="409" r:id="rId129"/>
    <p:sldId id="410" r:id="rId130"/>
    <p:sldId id="411" r:id="rId131"/>
    <p:sldId id="412" r:id="rId132"/>
    <p:sldId id="507" r:id="rId133"/>
    <p:sldId id="413" r:id="rId134"/>
    <p:sldId id="593" r:id="rId135"/>
    <p:sldId id="594" r:id="rId136"/>
    <p:sldId id="416" r:id="rId137"/>
    <p:sldId id="415" r:id="rId138"/>
    <p:sldId id="509" r:id="rId139"/>
    <p:sldId id="418" r:id="rId140"/>
    <p:sldId id="419" r:id="rId141"/>
    <p:sldId id="420" r:id="rId142"/>
    <p:sldId id="425" r:id="rId143"/>
    <p:sldId id="426" r:id="rId144"/>
    <p:sldId id="501" r:id="rId145"/>
    <p:sldId id="427" r:id="rId146"/>
    <p:sldId id="428" r:id="rId147"/>
    <p:sldId id="429" r:id="rId148"/>
    <p:sldId id="430" r:id="rId149"/>
    <p:sldId id="510" r:id="rId150"/>
    <p:sldId id="511" r:id="rId151"/>
    <p:sldId id="434" r:id="rId152"/>
    <p:sldId id="533" r:id="rId153"/>
    <p:sldId id="534" r:id="rId154"/>
    <p:sldId id="535" r:id="rId155"/>
    <p:sldId id="538" r:id="rId156"/>
    <p:sldId id="539" r:id="rId157"/>
    <p:sldId id="469" r:id="rId158"/>
    <p:sldId id="540" r:id="rId159"/>
    <p:sldId id="541" r:id="rId160"/>
    <p:sldId id="554" r:id="rId161"/>
    <p:sldId id="514" r:id="rId162"/>
    <p:sldId id="558" r:id="rId163"/>
    <p:sldId id="515" r:id="rId164"/>
    <p:sldId id="555" r:id="rId165"/>
    <p:sldId id="516" r:id="rId166"/>
    <p:sldId id="557" r:id="rId167"/>
    <p:sldId id="517" r:id="rId168"/>
    <p:sldId id="518" r:id="rId169"/>
    <p:sldId id="524" r:id="rId170"/>
    <p:sldId id="519" r:id="rId171"/>
    <p:sldId id="537" r:id="rId172"/>
    <p:sldId id="536" r:id="rId173"/>
    <p:sldId id="520" r:id="rId174"/>
    <p:sldId id="521" r:id="rId175"/>
    <p:sldId id="439" r:id="rId176"/>
    <p:sldId id="440" r:id="rId177"/>
    <p:sldId id="523" r:id="rId178"/>
    <p:sldId id="441" r:id="rId179"/>
    <p:sldId id="442" r:id="rId180"/>
    <p:sldId id="443" r:id="rId181"/>
    <p:sldId id="470" r:id="rId182"/>
    <p:sldId id="569" r:id="rId183"/>
    <p:sldId id="525" r:id="rId184"/>
    <p:sldId id="527" r:id="rId185"/>
    <p:sldId id="529" r:id="rId186"/>
    <p:sldId id="436" r:id="rId187"/>
    <p:sldId id="542" r:id="rId188"/>
    <p:sldId id="543" r:id="rId189"/>
    <p:sldId id="544" r:id="rId190"/>
    <p:sldId id="545" r:id="rId191"/>
    <p:sldId id="546" r:id="rId192"/>
    <p:sldId id="548" r:id="rId193"/>
    <p:sldId id="560" r:id="rId194"/>
    <p:sldId id="561" r:id="rId195"/>
    <p:sldId id="562" r:id="rId196"/>
    <p:sldId id="563" r:id="rId197"/>
    <p:sldId id="564" r:id="rId198"/>
    <p:sldId id="566" r:id="rId199"/>
    <p:sldId id="565" r:id="rId200"/>
    <p:sldId id="549" r:id="rId201"/>
    <p:sldId id="550" r:id="rId202"/>
    <p:sldId id="551" r:id="rId203"/>
    <p:sldId id="552" r:id="rId204"/>
    <p:sldId id="553" r:id="rId205"/>
    <p:sldId id="528" r:id="rId206"/>
    <p:sldId id="448" r:id="rId207"/>
    <p:sldId id="531" r:id="rId208"/>
    <p:sldId id="532" r:id="rId2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1221D"/>
    <a:srgbClr val="C15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p:cViewPr varScale="1">
        <p:scale>
          <a:sx n="66" d="100"/>
          <a:sy n="66" d="100"/>
        </p:scale>
        <p:origin x="1422"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1.xml"/><Relationship Id="rId21" Type="http://schemas.openxmlformats.org/officeDocument/2006/relationships/slideMaster" Target="slideMasters/slideMaster21.xml"/><Relationship Id="rId42" Type="http://schemas.openxmlformats.org/officeDocument/2006/relationships/slide" Target="slides/slide6.xml"/><Relationship Id="rId63" Type="http://schemas.openxmlformats.org/officeDocument/2006/relationships/slide" Target="slides/slide27.xml"/><Relationship Id="rId84" Type="http://schemas.openxmlformats.org/officeDocument/2006/relationships/slide" Target="slides/slide48.xml"/><Relationship Id="rId138" Type="http://schemas.openxmlformats.org/officeDocument/2006/relationships/slide" Target="slides/slide102.xml"/><Relationship Id="rId159" Type="http://schemas.openxmlformats.org/officeDocument/2006/relationships/slide" Target="slides/slide123.xml"/><Relationship Id="rId170" Type="http://schemas.openxmlformats.org/officeDocument/2006/relationships/slide" Target="slides/slide134.xml"/><Relationship Id="rId191" Type="http://schemas.openxmlformats.org/officeDocument/2006/relationships/slide" Target="slides/slide155.xml"/><Relationship Id="rId205" Type="http://schemas.openxmlformats.org/officeDocument/2006/relationships/slide" Target="slides/slide169.xml"/><Relationship Id="rId107" Type="http://schemas.openxmlformats.org/officeDocument/2006/relationships/slide" Target="slides/slide7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1.xml"/><Relationship Id="rId53" Type="http://schemas.openxmlformats.org/officeDocument/2006/relationships/slide" Target="slides/slide17.xml"/><Relationship Id="rId58" Type="http://schemas.openxmlformats.org/officeDocument/2006/relationships/slide" Target="slides/slide22.xml"/><Relationship Id="rId74" Type="http://schemas.openxmlformats.org/officeDocument/2006/relationships/slide" Target="slides/slide38.xml"/><Relationship Id="rId79" Type="http://schemas.openxmlformats.org/officeDocument/2006/relationships/slide" Target="slides/slide43.xml"/><Relationship Id="rId102" Type="http://schemas.openxmlformats.org/officeDocument/2006/relationships/slide" Target="slides/slide66.xml"/><Relationship Id="rId123" Type="http://schemas.openxmlformats.org/officeDocument/2006/relationships/slide" Target="slides/slide87.xml"/><Relationship Id="rId128" Type="http://schemas.openxmlformats.org/officeDocument/2006/relationships/slide" Target="slides/slide92.xml"/><Relationship Id="rId144" Type="http://schemas.openxmlformats.org/officeDocument/2006/relationships/slide" Target="slides/slide108.xml"/><Relationship Id="rId149" Type="http://schemas.openxmlformats.org/officeDocument/2006/relationships/slide" Target="slides/slide113.xml"/><Relationship Id="rId5" Type="http://schemas.openxmlformats.org/officeDocument/2006/relationships/slideMaster" Target="slideMasters/slideMaster5.xml"/><Relationship Id="rId90" Type="http://schemas.openxmlformats.org/officeDocument/2006/relationships/slide" Target="slides/slide54.xml"/><Relationship Id="rId95" Type="http://schemas.openxmlformats.org/officeDocument/2006/relationships/slide" Target="slides/slide59.xml"/><Relationship Id="rId160" Type="http://schemas.openxmlformats.org/officeDocument/2006/relationships/slide" Target="slides/slide124.xml"/><Relationship Id="rId165" Type="http://schemas.openxmlformats.org/officeDocument/2006/relationships/slide" Target="slides/slide129.xml"/><Relationship Id="rId181" Type="http://schemas.openxmlformats.org/officeDocument/2006/relationships/slide" Target="slides/slide145.xml"/><Relationship Id="rId186" Type="http://schemas.openxmlformats.org/officeDocument/2006/relationships/slide" Target="slides/slide150.xml"/><Relationship Id="rId211" Type="http://schemas.openxmlformats.org/officeDocument/2006/relationships/presProps" Target="presProp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7.xml"/><Relationship Id="rId48" Type="http://schemas.openxmlformats.org/officeDocument/2006/relationships/slide" Target="slides/slide12.xml"/><Relationship Id="rId64" Type="http://schemas.openxmlformats.org/officeDocument/2006/relationships/slide" Target="slides/slide28.xml"/><Relationship Id="rId69" Type="http://schemas.openxmlformats.org/officeDocument/2006/relationships/slide" Target="slides/slide33.xml"/><Relationship Id="rId113" Type="http://schemas.openxmlformats.org/officeDocument/2006/relationships/slide" Target="slides/slide77.xml"/><Relationship Id="rId118" Type="http://schemas.openxmlformats.org/officeDocument/2006/relationships/slide" Target="slides/slide82.xml"/><Relationship Id="rId134" Type="http://schemas.openxmlformats.org/officeDocument/2006/relationships/slide" Target="slides/slide98.xml"/><Relationship Id="rId139" Type="http://schemas.openxmlformats.org/officeDocument/2006/relationships/slide" Target="slides/slide103.xml"/><Relationship Id="rId80" Type="http://schemas.openxmlformats.org/officeDocument/2006/relationships/slide" Target="slides/slide44.xml"/><Relationship Id="rId85" Type="http://schemas.openxmlformats.org/officeDocument/2006/relationships/slide" Target="slides/slide49.xml"/><Relationship Id="rId150" Type="http://schemas.openxmlformats.org/officeDocument/2006/relationships/slide" Target="slides/slide114.xml"/><Relationship Id="rId155" Type="http://schemas.openxmlformats.org/officeDocument/2006/relationships/slide" Target="slides/slide119.xml"/><Relationship Id="rId171" Type="http://schemas.openxmlformats.org/officeDocument/2006/relationships/slide" Target="slides/slide135.xml"/><Relationship Id="rId176" Type="http://schemas.openxmlformats.org/officeDocument/2006/relationships/slide" Target="slides/slide140.xml"/><Relationship Id="rId192" Type="http://schemas.openxmlformats.org/officeDocument/2006/relationships/slide" Target="slides/slide156.xml"/><Relationship Id="rId197" Type="http://schemas.openxmlformats.org/officeDocument/2006/relationships/slide" Target="slides/slide161.xml"/><Relationship Id="rId206" Type="http://schemas.openxmlformats.org/officeDocument/2006/relationships/slide" Target="slides/slide170.xml"/><Relationship Id="rId201" Type="http://schemas.openxmlformats.org/officeDocument/2006/relationships/slide" Target="slides/slide1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2.xml"/><Relationship Id="rId59" Type="http://schemas.openxmlformats.org/officeDocument/2006/relationships/slide" Target="slides/slide23.xml"/><Relationship Id="rId103" Type="http://schemas.openxmlformats.org/officeDocument/2006/relationships/slide" Target="slides/slide67.xml"/><Relationship Id="rId108" Type="http://schemas.openxmlformats.org/officeDocument/2006/relationships/slide" Target="slides/slide72.xml"/><Relationship Id="rId124" Type="http://schemas.openxmlformats.org/officeDocument/2006/relationships/slide" Target="slides/slide88.xml"/><Relationship Id="rId129" Type="http://schemas.openxmlformats.org/officeDocument/2006/relationships/slide" Target="slides/slide93.xml"/><Relationship Id="rId54" Type="http://schemas.openxmlformats.org/officeDocument/2006/relationships/slide" Target="slides/slide18.xml"/><Relationship Id="rId70" Type="http://schemas.openxmlformats.org/officeDocument/2006/relationships/slide" Target="slides/slide34.xml"/><Relationship Id="rId75" Type="http://schemas.openxmlformats.org/officeDocument/2006/relationships/slide" Target="slides/slide39.xml"/><Relationship Id="rId91" Type="http://schemas.openxmlformats.org/officeDocument/2006/relationships/slide" Target="slides/slide55.xml"/><Relationship Id="rId96" Type="http://schemas.openxmlformats.org/officeDocument/2006/relationships/slide" Target="slides/slide60.xml"/><Relationship Id="rId140" Type="http://schemas.openxmlformats.org/officeDocument/2006/relationships/slide" Target="slides/slide104.xml"/><Relationship Id="rId145" Type="http://schemas.openxmlformats.org/officeDocument/2006/relationships/slide" Target="slides/slide109.xml"/><Relationship Id="rId161" Type="http://schemas.openxmlformats.org/officeDocument/2006/relationships/slide" Target="slides/slide125.xml"/><Relationship Id="rId166" Type="http://schemas.openxmlformats.org/officeDocument/2006/relationships/slide" Target="slides/slide130.xml"/><Relationship Id="rId182" Type="http://schemas.openxmlformats.org/officeDocument/2006/relationships/slide" Target="slides/slide146.xml"/><Relationship Id="rId187" Type="http://schemas.openxmlformats.org/officeDocument/2006/relationships/slide" Target="slides/slide151.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viewProps" Target="viewProps.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3.xml"/><Relationship Id="rId114" Type="http://schemas.openxmlformats.org/officeDocument/2006/relationships/slide" Target="slides/slide78.xml"/><Relationship Id="rId119" Type="http://schemas.openxmlformats.org/officeDocument/2006/relationships/slide" Target="slides/slide83.xml"/><Relationship Id="rId44" Type="http://schemas.openxmlformats.org/officeDocument/2006/relationships/slide" Target="slides/slide8.xml"/><Relationship Id="rId60" Type="http://schemas.openxmlformats.org/officeDocument/2006/relationships/slide" Target="slides/slide24.xml"/><Relationship Id="rId65" Type="http://schemas.openxmlformats.org/officeDocument/2006/relationships/slide" Target="slides/slide29.xml"/><Relationship Id="rId81" Type="http://schemas.openxmlformats.org/officeDocument/2006/relationships/slide" Target="slides/slide45.xml"/><Relationship Id="rId86" Type="http://schemas.openxmlformats.org/officeDocument/2006/relationships/slide" Target="slides/slide50.xml"/><Relationship Id="rId130" Type="http://schemas.openxmlformats.org/officeDocument/2006/relationships/slide" Target="slides/slide94.xml"/><Relationship Id="rId135" Type="http://schemas.openxmlformats.org/officeDocument/2006/relationships/slide" Target="slides/slide99.xml"/><Relationship Id="rId151" Type="http://schemas.openxmlformats.org/officeDocument/2006/relationships/slide" Target="slides/slide115.xml"/><Relationship Id="rId156" Type="http://schemas.openxmlformats.org/officeDocument/2006/relationships/slide" Target="slides/slide120.xml"/><Relationship Id="rId177" Type="http://schemas.openxmlformats.org/officeDocument/2006/relationships/slide" Target="slides/slide141.xml"/><Relationship Id="rId198" Type="http://schemas.openxmlformats.org/officeDocument/2006/relationships/slide" Target="slides/slide162.xml"/><Relationship Id="rId172" Type="http://schemas.openxmlformats.org/officeDocument/2006/relationships/slide" Target="slides/slide136.xml"/><Relationship Id="rId193" Type="http://schemas.openxmlformats.org/officeDocument/2006/relationships/slide" Target="slides/slide157.xml"/><Relationship Id="rId202" Type="http://schemas.openxmlformats.org/officeDocument/2006/relationships/slide" Target="slides/slide166.xml"/><Relationship Id="rId207" Type="http://schemas.openxmlformats.org/officeDocument/2006/relationships/slide" Target="slides/slide17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109" Type="http://schemas.openxmlformats.org/officeDocument/2006/relationships/slide" Target="slides/slide73.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04" Type="http://schemas.openxmlformats.org/officeDocument/2006/relationships/slide" Target="slides/slide68.xml"/><Relationship Id="rId120" Type="http://schemas.openxmlformats.org/officeDocument/2006/relationships/slide" Target="slides/slide84.xml"/><Relationship Id="rId125" Type="http://schemas.openxmlformats.org/officeDocument/2006/relationships/slide" Target="slides/slide89.xml"/><Relationship Id="rId141" Type="http://schemas.openxmlformats.org/officeDocument/2006/relationships/slide" Target="slides/slide105.xml"/><Relationship Id="rId146" Type="http://schemas.openxmlformats.org/officeDocument/2006/relationships/slide" Target="slides/slide110.xml"/><Relationship Id="rId167" Type="http://schemas.openxmlformats.org/officeDocument/2006/relationships/slide" Target="slides/slide131.xml"/><Relationship Id="rId188" Type="http://schemas.openxmlformats.org/officeDocument/2006/relationships/slide" Target="slides/slide152.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slide" Target="slides/slide56.xml"/><Relationship Id="rId162" Type="http://schemas.openxmlformats.org/officeDocument/2006/relationships/slide" Target="slides/slide126.xml"/><Relationship Id="rId183" Type="http://schemas.openxmlformats.org/officeDocument/2006/relationships/slide" Target="slides/slide147.xml"/><Relationship Id="rId21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110" Type="http://schemas.openxmlformats.org/officeDocument/2006/relationships/slide" Target="slides/slide74.xml"/><Relationship Id="rId115" Type="http://schemas.openxmlformats.org/officeDocument/2006/relationships/slide" Target="slides/slide79.xml"/><Relationship Id="rId131" Type="http://schemas.openxmlformats.org/officeDocument/2006/relationships/slide" Target="slides/slide95.xml"/><Relationship Id="rId136" Type="http://schemas.openxmlformats.org/officeDocument/2006/relationships/slide" Target="slides/slide100.xml"/><Relationship Id="rId157" Type="http://schemas.openxmlformats.org/officeDocument/2006/relationships/slide" Target="slides/slide121.xml"/><Relationship Id="rId178" Type="http://schemas.openxmlformats.org/officeDocument/2006/relationships/slide" Target="slides/slide142.xml"/><Relationship Id="rId61" Type="http://schemas.openxmlformats.org/officeDocument/2006/relationships/slide" Target="slides/slide25.xml"/><Relationship Id="rId82" Type="http://schemas.openxmlformats.org/officeDocument/2006/relationships/slide" Target="slides/slide46.xml"/><Relationship Id="rId152" Type="http://schemas.openxmlformats.org/officeDocument/2006/relationships/slide" Target="slides/slide116.xml"/><Relationship Id="rId173" Type="http://schemas.openxmlformats.org/officeDocument/2006/relationships/slide" Target="slides/slide137.xml"/><Relationship Id="rId194" Type="http://schemas.openxmlformats.org/officeDocument/2006/relationships/slide" Target="slides/slide158.xml"/><Relationship Id="rId199" Type="http://schemas.openxmlformats.org/officeDocument/2006/relationships/slide" Target="slides/slide163.xml"/><Relationship Id="rId203" Type="http://schemas.openxmlformats.org/officeDocument/2006/relationships/slide" Target="slides/slide167.xml"/><Relationship Id="rId208" Type="http://schemas.openxmlformats.org/officeDocument/2006/relationships/slide" Target="slides/slide17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slide" Target="slides/slide69.xml"/><Relationship Id="rId126" Type="http://schemas.openxmlformats.org/officeDocument/2006/relationships/slide" Target="slides/slide90.xml"/><Relationship Id="rId147" Type="http://schemas.openxmlformats.org/officeDocument/2006/relationships/slide" Target="slides/slide111.xml"/><Relationship Id="rId168" Type="http://schemas.openxmlformats.org/officeDocument/2006/relationships/slide" Target="slides/slide132.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98" Type="http://schemas.openxmlformats.org/officeDocument/2006/relationships/slide" Target="slides/slide62.xml"/><Relationship Id="rId121" Type="http://schemas.openxmlformats.org/officeDocument/2006/relationships/slide" Target="slides/slide85.xml"/><Relationship Id="rId142" Type="http://schemas.openxmlformats.org/officeDocument/2006/relationships/slide" Target="slides/slide106.xml"/><Relationship Id="rId163" Type="http://schemas.openxmlformats.org/officeDocument/2006/relationships/slide" Target="slides/slide127.xml"/><Relationship Id="rId184" Type="http://schemas.openxmlformats.org/officeDocument/2006/relationships/slide" Target="slides/slide148.xml"/><Relationship Id="rId189" Type="http://schemas.openxmlformats.org/officeDocument/2006/relationships/slide" Target="slides/slide153.xml"/><Relationship Id="rId3" Type="http://schemas.openxmlformats.org/officeDocument/2006/relationships/slideMaster" Target="slideMasters/slideMaster3.xml"/><Relationship Id="rId214" Type="http://schemas.openxmlformats.org/officeDocument/2006/relationships/tableStyles" Target="tableStyles.xml"/><Relationship Id="rId25" Type="http://schemas.openxmlformats.org/officeDocument/2006/relationships/slideMaster" Target="slideMasters/slideMaster25.xml"/><Relationship Id="rId46" Type="http://schemas.openxmlformats.org/officeDocument/2006/relationships/slide" Target="slides/slide10.xml"/><Relationship Id="rId67" Type="http://schemas.openxmlformats.org/officeDocument/2006/relationships/slide" Target="slides/slide31.xml"/><Relationship Id="rId116" Type="http://schemas.openxmlformats.org/officeDocument/2006/relationships/slide" Target="slides/slide80.xml"/><Relationship Id="rId137" Type="http://schemas.openxmlformats.org/officeDocument/2006/relationships/slide" Target="slides/slide101.xml"/><Relationship Id="rId158" Type="http://schemas.openxmlformats.org/officeDocument/2006/relationships/slide" Target="slides/slide122.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88" Type="http://schemas.openxmlformats.org/officeDocument/2006/relationships/slide" Target="slides/slide52.xml"/><Relationship Id="rId111" Type="http://schemas.openxmlformats.org/officeDocument/2006/relationships/slide" Target="slides/slide75.xml"/><Relationship Id="rId132" Type="http://schemas.openxmlformats.org/officeDocument/2006/relationships/slide" Target="slides/slide96.xml"/><Relationship Id="rId153" Type="http://schemas.openxmlformats.org/officeDocument/2006/relationships/slide" Target="slides/slide117.xml"/><Relationship Id="rId174" Type="http://schemas.openxmlformats.org/officeDocument/2006/relationships/slide" Target="slides/slide138.xml"/><Relationship Id="rId179" Type="http://schemas.openxmlformats.org/officeDocument/2006/relationships/slide" Target="slides/slide143.xml"/><Relationship Id="rId195" Type="http://schemas.openxmlformats.org/officeDocument/2006/relationships/slide" Target="slides/slide159.xml"/><Relationship Id="rId209" Type="http://schemas.openxmlformats.org/officeDocument/2006/relationships/slide" Target="slides/slide173.xml"/><Relationship Id="rId190" Type="http://schemas.openxmlformats.org/officeDocument/2006/relationships/slide" Target="slides/slide154.xml"/><Relationship Id="rId204" Type="http://schemas.openxmlformats.org/officeDocument/2006/relationships/slide" Target="slides/slide16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1.xml"/><Relationship Id="rId106" Type="http://schemas.openxmlformats.org/officeDocument/2006/relationships/slide" Target="slides/slide70.xml"/><Relationship Id="rId127"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6.xml"/><Relationship Id="rId73" Type="http://schemas.openxmlformats.org/officeDocument/2006/relationships/slide" Target="slides/slide37.xml"/><Relationship Id="rId78" Type="http://schemas.openxmlformats.org/officeDocument/2006/relationships/slide" Target="slides/slide42.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 Id="rId122" Type="http://schemas.openxmlformats.org/officeDocument/2006/relationships/slide" Target="slides/slide86.xml"/><Relationship Id="rId143" Type="http://schemas.openxmlformats.org/officeDocument/2006/relationships/slide" Target="slides/slide107.xml"/><Relationship Id="rId148" Type="http://schemas.openxmlformats.org/officeDocument/2006/relationships/slide" Target="slides/slide112.xml"/><Relationship Id="rId164" Type="http://schemas.openxmlformats.org/officeDocument/2006/relationships/slide" Target="slides/slide128.xml"/><Relationship Id="rId169" Type="http://schemas.openxmlformats.org/officeDocument/2006/relationships/slide" Target="slides/slide133.xml"/><Relationship Id="rId185" Type="http://schemas.openxmlformats.org/officeDocument/2006/relationships/slide" Target="slides/slide14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4.xml"/><Relationship Id="rId210" Type="http://schemas.openxmlformats.org/officeDocument/2006/relationships/notesMaster" Target="notesMasters/notesMaster1.xml"/><Relationship Id="rId26" Type="http://schemas.openxmlformats.org/officeDocument/2006/relationships/slideMaster" Target="slideMasters/slideMaster26.xml"/><Relationship Id="rId47" Type="http://schemas.openxmlformats.org/officeDocument/2006/relationships/slide" Target="slides/slide11.xml"/><Relationship Id="rId68" Type="http://schemas.openxmlformats.org/officeDocument/2006/relationships/slide" Target="slides/slide32.xml"/><Relationship Id="rId89" Type="http://schemas.openxmlformats.org/officeDocument/2006/relationships/slide" Target="slides/slide53.xml"/><Relationship Id="rId112" Type="http://schemas.openxmlformats.org/officeDocument/2006/relationships/slide" Target="slides/slide76.xml"/><Relationship Id="rId133" Type="http://schemas.openxmlformats.org/officeDocument/2006/relationships/slide" Target="slides/slide97.xml"/><Relationship Id="rId154" Type="http://schemas.openxmlformats.org/officeDocument/2006/relationships/slide" Target="slides/slide118.xml"/><Relationship Id="rId175" Type="http://schemas.openxmlformats.org/officeDocument/2006/relationships/slide" Target="slides/slide139.xml"/><Relationship Id="rId196" Type="http://schemas.openxmlformats.org/officeDocument/2006/relationships/slide" Target="slides/slide160.xml"/><Relationship Id="rId200" Type="http://schemas.openxmlformats.org/officeDocument/2006/relationships/slide" Target="slides/slide164.xml"/><Relationship Id="rId16" Type="http://schemas.openxmlformats.org/officeDocument/2006/relationships/slideMaster" Target="slideMasters/slideMaster1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47C66F-FCC7-4EF6-9F93-49E71F76BF7B}" type="doc">
      <dgm:prSet loTypeId="urn:microsoft.com/office/officeart/2005/8/layout/hList7#2" loCatId="process" qsTypeId="urn:microsoft.com/office/officeart/2005/8/quickstyle/3d2#1" qsCatId="3D" csTypeId="urn:microsoft.com/office/officeart/2005/8/colors/accent1_2" csCatId="accent1" phldr="1"/>
      <dgm:spPr/>
    </dgm:pt>
    <dgm:pt modelId="{2D1BD36C-7C28-4AD7-956B-2B4FA6C54E5C}">
      <dgm:prSet phldrT="[Texto]" custT="1"/>
      <dgm:spPr/>
      <dgm:t>
        <a:bodyPr/>
        <a:lstStyle/>
        <a:p>
          <a:r>
            <a:rPr lang="es-ES_tradnl" sz="2400" dirty="0" smtClean="0"/>
            <a:t>Inhibida</a:t>
          </a:r>
        </a:p>
        <a:p>
          <a:r>
            <a:rPr lang="es-ES_tradnl" sz="1600" dirty="0" smtClean="0"/>
            <a:t>Acumulación de componentes intracelulares dañados</a:t>
          </a:r>
        </a:p>
        <a:p>
          <a:r>
            <a:rPr lang="es-ES_tradnl" sz="1600" dirty="0" smtClean="0"/>
            <a:t>Insuficiencia energética</a:t>
          </a:r>
        </a:p>
        <a:p>
          <a:endParaRPr lang="es-AR" sz="1300" dirty="0"/>
        </a:p>
      </dgm:t>
    </dgm:pt>
    <dgm:pt modelId="{7B7EDD46-044B-4515-B7F9-B6A7F822DED9}" type="parTrans" cxnId="{FA2AE0B5-B830-419D-9264-2C47695B0DF7}">
      <dgm:prSet/>
      <dgm:spPr/>
      <dgm:t>
        <a:bodyPr/>
        <a:lstStyle/>
        <a:p>
          <a:endParaRPr lang="es-AR"/>
        </a:p>
      </dgm:t>
    </dgm:pt>
    <dgm:pt modelId="{DA052DC7-F507-4643-B192-255DBCC414E7}" type="sibTrans" cxnId="{FA2AE0B5-B830-419D-9264-2C47695B0DF7}">
      <dgm:prSet/>
      <dgm:spPr/>
      <dgm:t>
        <a:bodyPr/>
        <a:lstStyle/>
        <a:p>
          <a:endParaRPr lang="es-AR"/>
        </a:p>
      </dgm:t>
    </dgm:pt>
    <dgm:pt modelId="{4025D5BB-A4BB-4563-AE81-FB05CF277F69}">
      <dgm:prSet phldrT="[Texto]" custT="1"/>
      <dgm:spPr/>
      <dgm:t>
        <a:bodyPr/>
        <a:lstStyle/>
        <a:p>
          <a:r>
            <a:rPr lang="es-ES_tradnl" sz="2400" dirty="0" smtClean="0"/>
            <a:t>Niveles basales</a:t>
          </a:r>
        </a:p>
        <a:p>
          <a:r>
            <a:rPr lang="es-ES_tradnl" sz="1600" dirty="0" smtClean="0"/>
            <a:t>Recambio de proteínas y </a:t>
          </a:r>
          <a:r>
            <a:rPr lang="es-ES_tradnl" sz="1600" dirty="0" err="1" smtClean="0"/>
            <a:t>organelas</a:t>
          </a:r>
          <a:endParaRPr lang="es-ES_tradnl" sz="1600" dirty="0" smtClean="0"/>
        </a:p>
        <a:p>
          <a:r>
            <a:rPr lang="es-ES_tradnl" sz="1600" dirty="0" smtClean="0"/>
            <a:t>Generación de energía en condiciones de deficiencia de nutrientes</a:t>
          </a:r>
        </a:p>
        <a:p>
          <a:r>
            <a:rPr lang="es-ES_tradnl" sz="1600" dirty="0" smtClean="0"/>
            <a:t>Apoyo en la demanda bioenergética durante transiciones del desarrollo</a:t>
          </a:r>
          <a:endParaRPr lang="es-AR" sz="1600" dirty="0"/>
        </a:p>
      </dgm:t>
    </dgm:pt>
    <dgm:pt modelId="{8675A295-33CE-4672-AF29-D9980E11BAB7}" type="parTrans" cxnId="{C7FB0B63-ACF8-4242-91E6-D2805DE7A497}">
      <dgm:prSet/>
      <dgm:spPr/>
      <dgm:t>
        <a:bodyPr/>
        <a:lstStyle/>
        <a:p>
          <a:endParaRPr lang="es-AR"/>
        </a:p>
      </dgm:t>
    </dgm:pt>
    <dgm:pt modelId="{5DACBDD4-7C8D-41C5-8B4D-C9E51AD06DC9}" type="sibTrans" cxnId="{C7FB0B63-ACF8-4242-91E6-D2805DE7A497}">
      <dgm:prSet/>
      <dgm:spPr/>
      <dgm:t>
        <a:bodyPr/>
        <a:lstStyle/>
        <a:p>
          <a:endParaRPr lang="es-AR"/>
        </a:p>
      </dgm:t>
    </dgm:pt>
    <dgm:pt modelId="{09833C3A-2925-4FF6-9592-2190B90A2F0C}">
      <dgm:prSet phldrT="[Texto]" custT="1"/>
      <dgm:spPr/>
      <dgm:t>
        <a:bodyPr/>
        <a:lstStyle/>
        <a:p>
          <a:r>
            <a:rPr lang="es-ES_tradnl" sz="2400" dirty="0" smtClean="0"/>
            <a:t>Exacerbada</a:t>
          </a:r>
        </a:p>
        <a:p>
          <a:r>
            <a:rPr lang="es-ES_tradnl" sz="1600" dirty="0" smtClean="0"/>
            <a:t>Catabolismo de </a:t>
          </a:r>
          <a:r>
            <a:rPr lang="es-ES_tradnl" sz="1600" dirty="0" err="1" smtClean="0"/>
            <a:t>organelas</a:t>
          </a:r>
          <a:r>
            <a:rPr lang="es-ES_tradnl" sz="1600" dirty="0" smtClean="0"/>
            <a:t> y moléculas esenciales</a:t>
          </a:r>
        </a:p>
        <a:p>
          <a:r>
            <a:rPr lang="es-ES_tradnl" sz="1600" dirty="0" smtClean="0"/>
            <a:t>Interferencia con mecanismos pro-vida</a:t>
          </a:r>
        </a:p>
        <a:p>
          <a:endParaRPr lang="es-AR" sz="1400" dirty="0"/>
        </a:p>
      </dgm:t>
    </dgm:pt>
    <dgm:pt modelId="{6AB85CC7-CCD5-4AE8-B20E-B9BD2B8D6B23}" type="parTrans" cxnId="{BFBA7595-5702-4254-B9AD-EA3C34519890}">
      <dgm:prSet/>
      <dgm:spPr/>
      <dgm:t>
        <a:bodyPr/>
        <a:lstStyle/>
        <a:p>
          <a:endParaRPr lang="es-AR"/>
        </a:p>
      </dgm:t>
    </dgm:pt>
    <dgm:pt modelId="{D5876506-D1CF-4683-9542-4390E27A947F}" type="sibTrans" cxnId="{BFBA7595-5702-4254-B9AD-EA3C34519890}">
      <dgm:prSet/>
      <dgm:spPr/>
      <dgm:t>
        <a:bodyPr/>
        <a:lstStyle/>
        <a:p>
          <a:endParaRPr lang="es-AR"/>
        </a:p>
      </dgm:t>
    </dgm:pt>
    <dgm:pt modelId="{CD2AABF9-77F3-4481-9DCC-4C15A559CF17}" type="pres">
      <dgm:prSet presAssocID="{F047C66F-FCC7-4EF6-9F93-49E71F76BF7B}" presName="Name0" presStyleCnt="0">
        <dgm:presLayoutVars>
          <dgm:dir/>
          <dgm:resizeHandles val="exact"/>
        </dgm:presLayoutVars>
      </dgm:prSet>
      <dgm:spPr/>
    </dgm:pt>
    <dgm:pt modelId="{CD3A83E4-2A21-4043-9463-5A763FE91708}" type="pres">
      <dgm:prSet presAssocID="{F047C66F-FCC7-4EF6-9F93-49E71F76BF7B}" presName="fgShape" presStyleLbl="fgShp" presStyleIdx="0" presStyleCnt="1" custScaleY="69293" custLinFactY="-248687" custLinFactNeighborX="-974" custLinFactNeighborY="-300000"/>
      <dgm:spPr/>
    </dgm:pt>
    <dgm:pt modelId="{4C6CB323-C19B-47FA-B762-EB77338276D7}" type="pres">
      <dgm:prSet presAssocID="{F047C66F-FCC7-4EF6-9F93-49E71F76BF7B}" presName="linComp" presStyleCnt="0"/>
      <dgm:spPr/>
    </dgm:pt>
    <dgm:pt modelId="{F2C8C5DE-2AA9-4550-9B73-A3A717521A91}" type="pres">
      <dgm:prSet presAssocID="{2D1BD36C-7C28-4AD7-956B-2B4FA6C54E5C}" presName="compNode" presStyleCnt="0"/>
      <dgm:spPr/>
    </dgm:pt>
    <dgm:pt modelId="{FE698C79-8B0F-4D8F-B7F4-97F1D02A85BC}" type="pres">
      <dgm:prSet presAssocID="{2D1BD36C-7C28-4AD7-956B-2B4FA6C54E5C}" presName="bkgdShape" presStyleLbl="node1" presStyleIdx="0" presStyleCnt="3"/>
      <dgm:spPr/>
      <dgm:t>
        <a:bodyPr/>
        <a:lstStyle/>
        <a:p>
          <a:endParaRPr lang="es-AR"/>
        </a:p>
      </dgm:t>
    </dgm:pt>
    <dgm:pt modelId="{AC11E40F-231D-4CB2-8D8E-5E602E7E449E}" type="pres">
      <dgm:prSet presAssocID="{2D1BD36C-7C28-4AD7-956B-2B4FA6C54E5C}" presName="nodeTx" presStyleLbl="node1" presStyleIdx="0" presStyleCnt="3">
        <dgm:presLayoutVars>
          <dgm:bulletEnabled val="1"/>
        </dgm:presLayoutVars>
      </dgm:prSet>
      <dgm:spPr/>
      <dgm:t>
        <a:bodyPr/>
        <a:lstStyle/>
        <a:p>
          <a:endParaRPr lang="es-AR"/>
        </a:p>
      </dgm:t>
    </dgm:pt>
    <dgm:pt modelId="{9BE22521-CD8A-44CE-9975-DEAD39CC85F5}" type="pres">
      <dgm:prSet presAssocID="{2D1BD36C-7C28-4AD7-956B-2B4FA6C54E5C}" presName="invisiNode" presStyleLbl="node1" presStyleIdx="0" presStyleCnt="3"/>
      <dgm:spPr/>
    </dgm:pt>
    <dgm:pt modelId="{05D7FEAA-73C3-4AF5-9ACB-37A2CDD96611}" type="pres">
      <dgm:prSet presAssocID="{2D1BD36C-7C28-4AD7-956B-2B4FA6C54E5C}" presName="imagNode" presStyleLbl="fgImgPlace1" presStyleIdx="0" presStyleCnt="3" custScaleX="2612" custScaleY="5048"/>
      <dgm:spPr/>
      <dgm:t>
        <a:bodyPr/>
        <a:lstStyle/>
        <a:p>
          <a:endParaRPr lang="es-AR"/>
        </a:p>
      </dgm:t>
    </dgm:pt>
    <dgm:pt modelId="{A065B295-D5B7-4971-AAD3-257762C2C97A}" type="pres">
      <dgm:prSet presAssocID="{DA052DC7-F507-4643-B192-255DBCC414E7}" presName="sibTrans" presStyleLbl="sibTrans2D1" presStyleIdx="0" presStyleCnt="0"/>
      <dgm:spPr/>
      <dgm:t>
        <a:bodyPr/>
        <a:lstStyle/>
        <a:p>
          <a:endParaRPr lang="es-AR"/>
        </a:p>
      </dgm:t>
    </dgm:pt>
    <dgm:pt modelId="{33AE6E89-C64F-4758-8FA0-82EB1535C44B}" type="pres">
      <dgm:prSet presAssocID="{4025D5BB-A4BB-4563-AE81-FB05CF277F69}" presName="compNode" presStyleCnt="0"/>
      <dgm:spPr/>
    </dgm:pt>
    <dgm:pt modelId="{2BA99B63-66F5-40F4-A13A-98CCEC51DBAF}" type="pres">
      <dgm:prSet presAssocID="{4025D5BB-A4BB-4563-AE81-FB05CF277F69}" presName="bkgdShape" presStyleLbl="node1" presStyleIdx="1" presStyleCnt="3"/>
      <dgm:spPr/>
      <dgm:t>
        <a:bodyPr/>
        <a:lstStyle/>
        <a:p>
          <a:endParaRPr lang="es-AR"/>
        </a:p>
      </dgm:t>
    </dgm:pt>
    <dgm:pt modelId="{B7D73AA7-6149-4411-BF90-BC82942E30C6}" type="pres">
      <dgm:prSet presAssocID="{4025D5BB-A4BB-4563-AE81-FB05CF277F69}" presName="nodeTx" presStyleLbl="node1" presStyleIdx="1" presStyleCnt="3">
        <dgm:presLayoutVars>
          <dgm:bulletEnabled val="1"/>
        </dgm:presLayoutVars>
      </dgm:prSet>
      <dgm:spPr/>
      <dgm:t>
        <a:bodyPr/>
        <a:lstStyle/>
        <a:p>
          <a:endParaRPr lang="es-AR"/>
        </a:p>
      </dgm:t>
    </dgm:pt>
    <dgm:pt modelId="{A5E69470-45E7-44C8-9326-414C8043EE8B}" type="pres">
      <dgm:prSet presAssocID="{4025D5BB-A4BB-4563-AE81-FB05CF277F69}" presName="invisiNode" presStyleLbl="node1" presStyleIdx="1" presStyleCnt="3"/>
      <dgm:spPr/>
    </dgm:pt>
    <dgm:pt modelId="{E8472059-0438-418F-A4A5-F3DE61C9F64A}" type="pres">
      <dgm:prSet presAssocID="{4025D5BB-A4BB-4563-AE81-FB05CF277F69}" presName="imagNode" presStyleLbl="fgImgPlace1" presStyleIdx="1" presStyleCnt="3" custScaleX="11835" custScaleY="6789"/>
      <dgm:spPr/>
    </dgm:pt>
    <dgm:pt modelId="{0B98D092-E9DA-4813-A1EF-F9E7F74CB32C}" type="pres">
      <dgm:prSet presAssocID="{5DACBDD4-7C8D-41C5-8B4D-C9E51AD06DC9}" presName="sibTrans" presStyleLbl="sibTrans2D1" presStyleIdx="0" presStyleCnt="0"/>
      <dgm:spPr/>
      <dgm:t>
        <a:bodyPr/>
        <a:lstStyle/>
        <a:p>
          <a:endParaRPr lang="es-AR"/>
        </a:p>
      </dgm:t>
    </dgm:pt>
    <dgm:pt modelId="{4CD1B2A4-06C2-4331-BAFB-287B1EBA1BF3}" type="pres">
      <dgm:prSet presAssocID="{09833C3A-2925-4FF6-9592-2190B90A2F0C}" presName="compNode" presStyleCnt="0"/>
      <dgm:spPr/>
    </dgm:pt>
    <dgm:pt modelId="{94CF91FB-6BEC-4750-B031-0CECC91F8B50}" type="pres">
      <dgm:prSet presAssocID="{09833C3A-2925-4FF6-9592-2190B90A2F0C}" presName="bkgdShape" presStyleLbl="node1" presStyleIdx="2" presStyleCnt="3" custLinFactNeighborX="64" custLinFactNeighborY="1370"/>
      <dgm:spPr/>
      <dgm:t>
        <a:bodyPr/>
        <a:lstStyle/>
        <a:p>
          <a:endParaRPr lang="es-AR"/>
        </a:p>
      </dgm:t>
    </dgm:pt>
    <dgm:pt modelId="{28DB71BB-9BCB-4DDC-98AC-CC96879A66A5}" type="pres">
      <dgm:prSet presAssocID="{09833C3A-2925-4FF6-9592-2190B90A2F0C}" presName="nodeTx" presStyleLbl="node1" presStyleIdx="2" presStyleCnt="3">
        <dgm:presLayoutVars>
          <dgm:bulletEnabled val="1"/>
        </dgm:presLayoutVars>
      </dgm:prSet>
      <dgm:spPr/>
      <dgm:t>
        <a:bodyPr/>
        <a:lstStyle/>
        <a:p>
          <a:endParaRPr lang="es-AR"/>
        </a:p>
      </dgm:t>
    </dgm:pt>
    <dgm:pt modelId="{A5CACC81-E4B4-4B61-B23E-C8A108356D11}" type="pres">
      <dgm:prSet presAssocID="{09833C3A-2925-4FF6-9592-2190B90A2F0C}" presName="invisiNode" presStyleLbl="node1" presStyleIdx="2" presStyleCnt="3"/>
      <dgm:spPr/>
    </dgm:pt>
    <dgm:pt modelId="{4032C865-6A19-441C-95EC-60EF67499ABC}" type="pres">
      <dgm:prSet presAssocID="{09833C3A-2925-4FF6-9592-2190B90A2F0C}" presName="imagNode" presStyleLbl="fgImgPlace1" presStyleIdx="2" presStyleCnt="3" custScaleX="5460" custScaleY="8530"/>
      <dgm:spPr/>
    </dgm:pt>
  </dgm:ptLst>
  <dgm:cxnLst>
    <dgm:cxn modelId="{D40434EC-7CB4-499C-8411-0379AA615FA9}" type="presOf" srcId="{09833C3A-2925-4FF6-9592-2190B90A2F0C}" destId="{94CF91FB-6BEC-4750-B031-0CECC91F8B50}" srcOrd="0" destOrd="0" presId="urn:microsoft.com/office/officeart/2005/8/layout/hList7#2"/>
    <dgm:cxn modelId="{BFBB0DA4-1FD3-4547-BA71-CC624A0DBAA0}" type="presOf" srcId="{F047C66F-FCC7-4EF6-9F93-49E71F76BF7B}" destId="{CD2AABF9-77F3-4481-9DCC-4C15A559CF17}" srcOrd="0" destOrd="0" presId="urn:microsoft.com/office/officeart/2005/8/layout/hList7#2"/>
    <dgm:cxn modelId="{C7FB0B63-ACF8-4242-91E6-D2805DE7A497}" srcId="{F047C66F-FCC7-4EF6-9F93-49E71F76BF7B}" destId="{4025D5BB-A4BB-4563-AE81-FB05CF277F69}" srcOrd="1" destOrd="0" parTransId="{8675A295-33CE-4672-AF29-D9980E11BAB7}" sibTransId="{5DACBDD4-7C8D-41C5-8B4D-C9E51AD06DC9}"/>
    <dgm:cxn modelId="{C069EA82-9AF2-411A-A672-8BC83639637E}" type="presOf" srcId="{DA052DC7-F507-4643-B192-255DBCC414E7}" destId="{A065B295-D5B7-4971-AAD3-257762C2C97A}" srcOrd="0" destOrd="0" presId="urn:microsoft.com/office/officeart/2005/8/layout/hList7#2"/>
    <dgm:cxn modelId="{AAB95F01-38C7-47D9-BC34-A0623DCEB066}" type="presOf" srcId="{5DACBDD4-7C8D-41C5-8B4D-C9E51AD06DC9}" destId="{0B98D092-E9DA-4813-A1EF-F9E7F74CB32C}" srcOrd="0" destOrd="0" presId="urn:microsoft.com/office/officeart/2005/8/layout/hList7#2"/>
    <dgm:cxn modelId="{FA2AE0B5-B830-419D-9264-2C47695B0DF7}" srcId="{F047C66F-FCC7-4EF6-9F93-49E71F76BF7B}" destId="{2D1BD36C-7C28-4AD7-956B-2B4FA6C54E5C}" srcOrd="0" destOrd="0" parTransId="{7B7EDD46-044B-4515-B7F9-B6A7F822DED9}" sibTransId="{DA052DC7-F507-4643-B192-255DBCC414E7}"/>
    <dgm:cxn modelId="{1761D7C0-4A9E-4D74-8761-557E45FCFE12}" type="presOf" srcId="{09833C3A-2925-4FF6-9592-2190B90A2F0C}" destId="{28DB71BB-9BCB-4DDC-98AC-CC96879A66A5}" srcOrd="1" destOrd="0" presId="urn:microsoft.com/office/officeart/2005/8/layout/hList7#2"/>
    <dgm:cxn modelId="{3F24D01A-C28F-4EC8-A167-D281E6F9FF63}" type="presOf" srcId="{4025D5BB-A4BB-4563-AE81-FB05CF277F69}" destId="{B7D73AA7-6149-4411-BF90-BC82942E30C6}" srcOrd="1" destOrd="0" presId="urn:microsoft.com/office/officeart/2005/8/layout/hList7#2"/>
    <dgm:cxn modelId="{B51E89FE-47D9-436F-86B3-7FCF9A8015EF}" type="presOf" srcId="{2D1BD36C-7C28-4AD7-956B-2B4FA6C54E5C}" destId="{AC11E40F-231D-4CB2-8D8E-5E602E7E449E}" srcOrd="1" destOrd="0" presId="urn:microsoft.com/office/officeart/2005/8/layout/hList7#2"/>
    <dgm:cxn modelId="{53D6EF0F-43CF-4365-9004-52DA42CE8791}" type="presOf" srcId="{2D1BD36C-7C28-4AD7-956B-2B4FA6C54E5C}" destId="{FE698C79-8B0F-4D8F-B7F4-97F1D02A85BC}" srcOrd="0" destOrd="0" presId="urn:microsoft.com/office/officeart/2005/8/layout/hList7#2"/>
    <dgm:cxn modelId="{BFBA7595-5702-4254-B9AD-EA3C34519890}" srcId="{F047C66F-FCC7-4EF6-9F93-49E71F76BF7B}" destId="{09833C3A-2925-4FF6-9592-2190B90A2F0C}" srcOrd="2" destOrd="0" parTransId="{6AB85CC7-CCD5-4AE8-B20E-B9BD2B8D6B23}" sibTransId="{D5876506-D1CF-4683-9542-4390E27A947F}"/>
    <dgm:cxn modelId="{9EF81081-2296-4603-93E1-654B236018A9}" type="presOf" srcId="{4025D5BB-A4BB-4563-AE81-FB05CF277F69}" destId="{2BA99B63-66F5-40F4-A13A-98CCEC51DBAF}" srcOrd="0" destOrd="0" presId="urn:microsoft.com/office/officeart/2005/8/layout/hList7#2"/>
    <dgm:cxn modelId="{7D0ED425-46B2-4841-A14B-23A474BA911D}" type="presParOf" srcId="{CD2AABF9-77F3-4481-9DCC-4C15A559CF17}" destId="{CD3A83E4-2A21-4043-9463-5A763FE91708}" srcOrd="0" destOrd="0" presId="urn:microsoft.com/office/officeart/2005/8/layout/hList7#2"/>
    <dgm:cxn modelId="{4CF35CF8-F79F-45F6-9E37-8A9BCACDBB40}" type="presParOf" srcId="{CD2AABF9-77F3-4481-9DCC-4C15A559CF17}" destId="{4C6CB323-C19B-47FA-B762-EB77338276D7}" srcOrd="1" destOrd="0" presId="urn:microsoft.com/office/officeart/2005/8/layout/hList7#2"/>
    <dgm:cxn modelId="{6D25BF6F-49B0-435C-A31B-3CF8079C15BA}" type="presParOf" srcId="{4C6CB323-C19B-47FA-B762-EB77338276D7}" destId="{F2C8C5DE-2AA9-4550-9B73-A3A717521A91}" srcOrd="0" destOrd="0" presId="urn:microsoft.com/office/officeart/2005/8/layout/hList7#2"/>
    <dgm:cxn modelId="{D1F3A169-27BD-4CF9-A103-B5F80C49AD2A}" type="presParOf" srcId="{F2C8C5DE-2AA9-4550-9B73-A3A717521A91}" destId="{FE698C79-8B0F-4D8F-B7F4-97F1D02A85BC}" srcOrd="0" destOrd="0" presId="urn:microsoft.com/office/officeart/2005/8/layout/hList7#2"/>
    <dgm:cxn modelId="{3A802AE5-7E5B-4116-894E-E3A6447259DB}" type="presParOf" srcId="{F2C8C5DE-2AA9-4550-9B73-A3A717521A91}" destId="{AC11E40F-231D-4CB2-8D8E-5E602E7E449E}" srcOrd="1" destOrd="0" presId="urn:microsoft.com/office/officeart/2005/8/layout/hList7#2"/>
    <dgm:cxn modelId="{BB13D75E-16C0-453F-AFCC-B28AFAA96E73}" type="presParOf" srcId="{F2C8C5DE-2AA9-4550-9B73-A3A717521A91}" destId="{9BE22521-CD8A-44CE-9975-DEAD39CC85F5}" srcOrd="2" destOrd="0" presId="urn:microsoft.com/office/officeart/2005/8/layout/hList7#2"/>
    <dgm:cxn modelId="{C0B53330-9667-4B50-B925-472FFC519BE4}" type="presParOf" srcId="{F2C8C5DE-2AA9-4550-9B73-A3A717521A91}" destId="{05D7FEAA-73C3-4AF5-9ACB-37A2CDD96611}" srcOrd="3" destOrd="0" presId="urn:microsoft.com/office/officeart/2005/8/layout/hList7#2"/>
    <dgm:cxn modelId="{50B861E3-A873-4422-B031-6086D1D9F9E6}" type="presParOf" srcId="{4C6CB323-C19B-47FA-B762-EB77338276D7}" destId="{A065B295-D5B7-4971-AAD3-257762C2C97A}" srcOrd="1" destOrd="0" presId="urn:microsoft.com/office/officeart/2005/8/layout/hList7#2"/>
    <dgm:cxn modelId="{CC2A22DF-A15D-45B6-87E9-31214360CCB9}" type="presParOf" srcId="{4C6CB323-C19B-47FA-B762-EB77338276D7}" destId="{33AE6E89-C64F-4758-8FA0-82EB1535C44B}" srcOrd="2" destOrd="0" presId="urn:microsoft.com/office/officeart/2005/8/layout/hList7#2"/>
    <dgm:cxn modelId="{D87AB1DF-3ACF-44D6-B9D0-7FB4AD355734}" type="presParOf" srcId="{33AE6E89-C64F-4758-8FA0-82EB1535C44B}" destId="{2BA99B63-66F5-40F4-A13A-98CCEC51DBAF}" srcOrd="0" destOrd="0" presId="urn:microsoft.com/office/officeart/2005/8/layout/hList7#2"/>
    <dgm:cxn modelId="{26B77426-23DD-41D6-BA41-E3217567E779}" type="presParOf" srcId="{33AE6E89-C64F-4758-8FA0-82EB1535C44B}" destId="{B7D73AA7-6149-4411-BF90-BC82942E30C6}" srcOrd="1" destOrd="0" presId="urn:microsoft.com/office/officeart/2005/8/layout/hList7#2"/>
    <dgm:cxn modelId="{FFF3866A-3C23-4CC1-A44E-A25EBC7C740B}" type="presParOf" srcId="{33AE6E89-C64F-4758-8FA0-82EB1535C44B}" destId="{A5E69470-45E7-44C8-9326-414C8043EE8B}" srcOrd="2" destOrd="0" presId="urn:microsoft.com/office/officeart/2005/8/layout/hList7#2"/>
    <dgm:cxn modelId="{D0369E18-D247-4DA7-BF48-B01FD7A5229D}" type="presParOf" srcId="{33AE6E89-C64F-4758-8FA0-82EB1535C44B}" destId="{E8472059-0438-418F-A4A5-F3DE61C9F64A}" srcOrd="3" destOrd="0" presId="urn:microsoft.com/office/officeart/2005/8/layout/hList7#2"/>
    <dgm:cxn modelId="{1ABC4953-D883-45DC-89A7-3070B1E35B7F}" type="presParOf" srcId="{4C6CB323-C19B-47FA-B762-EB77338276D7}" destId="{0B98D092-E9DA-4813-A1EF-F9E7F74CB32C}" srcOrd="3" destOrd="0" presId="urn:microsoft.com/office/officeart/2005/8/layout/hList7#2"/>
    <dgm:cxn modelId="{1E55AC6E-7603-4BF1-952C-DCFC5DD69F35}" type="presParOf" srcId="{4C6CB323-C19B-47FA-B762-EB77338276D7}" destId="{4CD1B2A4-06C2-4331-BAFB-287B1EBA1BF3}" srcOrd="4" destOrd="0" presId="urn:microsoft.com/office/officeart/2005/8/layout/hList7#2"/>
    <dgm:cxn modelId="{99437B41-A224-4F24-98BF-3ADFD6185FB5}" type="presParOf" srcId="{4CD1B2A4-06C2-4331-BAFB-287B1EBA1BF3}" destId="{94CF91FB-6BEC-4750-B031-0CECC91F8B50}" srcOrd="0" destOrd="0" presId="urn:microsoft.com/office/officeart/2005/8/layout/hList7#2"/>
    <dgm:cxn modelId="{618ABBA3-8C3A-4965-AE6F-62B8D37D14A8}" type="presParOf" srcId="{4CD1B2A4-06C2-4331-BAFB-287B1EBA1BF3}" destId="{28DB71BB-9BCB-4DDC-98AC-CC96879A66A5}" srcOrd="1" destOrd="0" presId="urn:microsoft.com/office/officeart/2005/8/layout/hList7#2"/>
    <dgm:cxn modelId="{63B88E23-8549-4167-A8C0-F7FC8EEE8605}" type="presParOf" srcId="{4CD1B2A4-06C2-4331-BAFB-287B1EBA1BF3}" destId="{A5CACC81-E4B4-4B61-B23E-C8A108356D11}" srcOrd="2" destOrd="0" presId="urn:microsoft.com/office/officeart/2005/8/layout/hList7#2"/>
    <dgm:cxn modelId="{DB3C4523-D10C-4030-A0CC-5741211AC2E5}" type="presParOf" srcId="{4CD1B2A4-06C2-4331-BAFB-287B1EBA1BF3}" destId="{4032C865-6A19-441C-95EC-60EF67499ABC}" srcOrd="3" destOrd="0" presId="urn:microsoft.com/office/officeart/2005/8/layout/hList7#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98C79-8B0F-4D8F-B7F4-97F1D02A85BC}">
      <dsp:nvSpPr>
        <dsp:cNvPr id="0" name=""/>
        <dsp:cNvSpPr/>
      </dsp:nvSpPr>
      <dsp:spPr>
        <a:xfrm>
          <a:off x="1461" y="0"/>
          <a:ext cx="2273586" cy="525658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S_tradnl" sz="2400" kern="1200" dirty="0" smtClean="0"/>
            <a:t>Inhibida</a:t>
          </a:r>
        </a:p>
        <a:p>
          <a:pPr lvl="0" algn="ctr" defTabSz="1066800">
            <a:lnSpc>
              <a:spcPct val="90000"/>
            </a:lnSpc>
            <a:spcBef>
              <a:spcPct val="0"/>
            </a:spcBef>
            <a:spcAft>
              <a:spcPct val="35000"/>
            </a:spcAft>
          </a:pPr>
          <a:r>
            <a:rPr lang="es-ES_tradnl" sz="1600" kern="1200" dirty="0" smtClean="0"/>
            <a:t>Acumulación de componentes intracelulares dañados</a:t>
          </a:r>
        </a:p>
        <a:p>
          <a:pPr lvl="0" algn="ctr" defTabSz="1066800">
            <a:lnSpc>
              <a:spcPct val="90000"/>
            </a:lnSpc>
            <a:spcBef>
              <a:spcPct val="0"/>
            </a:spcBef>
            <a:spcAft>
              <a:spcPct val="35000"/>
            </a:spcAft>
          </a:pPr>
          <a:r>
            <a:rPr lang="es-ES_tradnl" sz="1600" kern="1200" dirty="0" smtClean="0"/>
            <a:t>Insuficiencia energética</a:t>
          </a:r>
        </a:p>
        <a:p>
          <a:pPr lvl="0" algn="ctr" defTabSz="1066800">
            <a:lnSpc>
              <a:spcPct val="90000"/>
            </a:lnSpc>
            <a:spcBef>
              <a:spcPct val="0"/>
            </a:spcBef>
            <a:spcAft>
              <a:spcPct val="35000"/>
            </a:spcAft>
          </a:pPr>
          <a:endParaRPr lang="es-AR" sz="1300" kern="1200" dirty="0"/>
        </a:p>
      </dsp:txBody>
      <dsp:txXfrm>
        <a:off x="1461" y="2102633"/>
        <a:ext cx="2273586" cy="2102633"/>
      </dsp:txXfrm>
    </dsp:sp>
    <dsp:sp modelId="{05D7FEAA-73C3-4AF5-9ACB-37A2CDD96611}">
      <dsp:nvSpPr>
        <dsp:cNvPr id="0" name=""/>
        <dsp:cNvSpPr/>
      </dsp:nvSpPr>
      <dsp:spPr>
        <a:xfrm>
          <a:off x="1115393" y="1146435"/>
          <a:ext cx="45721" cy="88362"/>
        </a:xfrm>
        <a:prstGeom prst="ellipse">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BA99B63-66F5-40F4-A13A-98CCEC51DBAF}">
      <dsp:nvSpPr>
        <dsp:cNvPr id="0" name=""/>
        <dsp:cNvSpPr/>
      </dsp:nvSpPr>
      <dsp:spPr>
        <a:xfrm>
          <a:off x="2343254" y="0"/>
          <a:ext cx="2273586" cy="525658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S_tradnl" sz="2400" kern="1200" dirty="0" smtClean="0"/>
            <a:t>Niveles basales</a:t>
          </a:r>
        </a:p>
        <a:p>
          <a:pPr lvl="0" algn="ctr" defTabSz="1066800">
            <a:lnSpc>
              <a:spcPct val="90000"/>
            </a:lnSpc>
            <a:spcBef>
              <a:spcPct val="0"/>
            </a:spcBef>
            <a:spcAft>
              <a:spcPct val="35000"/>
            </a:spcAft>
          </a:pPr>
          <a:r>
            <a:rPr lang="es-ES_tradnl" sz="1600" kern="1200" dirty="0" smtClean="0"/>
            <a:t>Recambio de proteínas y </a:t>
          </a:r>
          <a:r>
            <a:rPr lang="es-ES_tradnl" sz="1600" kern="1200" dirty="0" err="1" smtClean="0"/>
            <a:t>organelas</a:t>
          </a:r>
          <a:endParaRPr lang="es-ES_tradnl" sz="1600" kern="1200" dirty="0" smtClean="0"/>
        </a:p>
        <a:p>
          <a:pPr lvl="0" algn="ctr" defTabSz="1066800">
            <a:lnSpc>
              <a:spcPct val="90000"/>
            </a:lnSpc>
            <a:spcBef>
              <a:spcPct val="0"/>
            </a:spcBef>
            <a:spcAft>
              <a:spcPct val="35000"/>
            </a:spcAft>
          </a:pPr>
          <a:r>
            <a:rPr lang="es-ES_tradnl" sz="1600" kern="1200" dirty="0" smtClean="0"/>
            <a:t>Generación de energía en condiciones de deficiencia de nutrientes</a:t>
          </a:r>
        </a:p>
        <a:p>
          <a:pPr lvl="0" algn="ctr" defTabSz="1066800">
            <a:lnSpc>
              <a:spcPct val="90000"/>
            </a:lnSpc>
            <a:spcBef>
              <a:spcPct val="0"/>
            </a:spcBef>
            <a:spcAft>
              <a:spcPct val="35000"/>
            </a:spcAft>
          </a:pPr>
          <a:r>
            <a:rPr lang="es-ES_tradnl" sz="1600" kern="1200" dirty="0" smtClean="0"/>
            <a:t>Apoyo en la demanda bioenergética durante transiciones del desarrollo</a:t>
          </a:r>
          <a:endParaRPr lang="es-AR" sz="1600" kern="1200" dirty="0"/>
        </a:p>
      </dsp:txBody>
      <dsp:txXfrm>
        <a:off x="2343254" y="2102633"/>
        <a:ext cx="2273586" cy="2102633"/>
      </dsp:txXfrm>
    </dsp:sp>
    <dsp:sp modelId="{E8472059-0438-418F-A4A5-F3DE61C9F64A}">
      <dsp:nvSpPr>
        <dsp:cNvPr id="0" name=""/>
        <dsp:cNvSpPr/>
      </dsp:nvSpPr>
      <dsp:spPr>
        <a:xfrm>
          <a:off x="3376465" y="1131197"/>
          <a:ext cx="207164" cy="118837"/>
        </a:xfrm>
        <a:prstGeom prst="ellipse">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4CF91FB-6BEC-4750-B031-0CECC91F8B50}">
      <dsp:nvSpPr>
        <dsp:cNvPr id="0" name=""/>
        <dsp:cNvSpPr/>
      </dsp:nvSpPr>
      <dsp:spPr>
        <a:xfrm>
          <a:off x="4686503" y="0"/>
          <a:ext cx="2273586" cy="525658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S_tradnl" sz="2400" kern="1200" dirty="0" smtClean="0"/>
            <a:t>Exacerbada</a:t>
          </a:r>
        </a:p>
        <a:p>
          <a:pPr lvl="0" algn="ctr" defTabSz="1066800">
            <a:lnSpc>
              <a:spcPct val="90000"/>
            </a:lnSpc>
            <a:spcBef>
              <a:spcPct val="0"/>
            </a:spcBef>
            <a:spcAft>
              <a:spcPct val="35000"/>
            </a:spcAft>
          </a:pPr>
          <a:r>
            <a:rPr lang="es-ES_tradnl" sz="1600" kern="1200" dirty="0" smtClean="0"/>
            <a:t>Catabolismo de </a:t>
          </a:r>
          <a:r>
            <a:rPr lang="es-ES_tradnl" sz="1600" kern="1200" dirty="0" err="1" smtClean="0"/>
            <a:t>organelas</a:t>
          </a:r>
          <a:r>
            <a:rPr lang="es-ES_tradnl" sz="1600" kern="1200" dirty="0" smtClean="0"/>
            <a:t> y moléculas esenciales</a:t>
          </a:r>
        </a:p>
        <a:p>
          <a:pPr lvl="0" algn="ctr" defTabSz="1066800">
            <a:lnSpc>
              <a:spcPct val="90000"/>
            </a:lnSpc>
            <a:spcBef>
              <a:spcPct val="0"/>
            </a:spcBef>
            <a:spcAft>
              <a:spcPct val="35000"/>
            </a:spcAft>
          </a:pPr>
          <a:r>
            <a:rPr lang="es-ES_tradnl" sz="1600" kern="1200" dirty="0" smtClean="0"/>
            <a:t>Interferencia con mecanismos pro-vida</a:t>
          </a:r>
        </a:p>
        <a:p>
          <a:pPr lvl="0" algn="ctr" defTabSz="1066800">
            <a:lnSpc>
              <a:spcPct val="90000"/>
            </a:lnSpc>
            <a:spcBef>
              <a:spcPct val="0"/>
            </a:spcBef>
            <a:spcAft>
              <a:spcPct val="35000"/>
            </a:spcAft>
          </a:pPr>
          <a:endParaRPr lang="es-AR" sz="1400" kern="1200" dirty="0"/>
        </a:p>
      </dsp:txBody>
      <dsp:txXfrm>
        <a:off x="4686503" y="2102633"/>
        <a:ext cx="2273586" cy="2102633"/>
      </dsp:txXfrm>
    </dsp:sp>
    <dsp:sp modelId="{4032C865-6A19-441C-95EC-60EF67499ABC}">
      <dsp:nvSpPr>
        <dsp:cNvPr id="0" name=""/>
        <dsp:cNvSpPr/>
      </dsp:nvSpPr>
      <dsp:spPr>
        <a:xfrm>
          <a:off x="5774054" y="1115959"/>
          <a:ext cx="95574" cy="149312"/>
        </a:xfrm>
        <a:prstGeom prst="ellipse">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D3A83E4-2A21-4043-9463-5A763FE91708}">
      <dsp:nvSpPr>
        <dsp:cNvPr id="0" name=""/>
        <dsp:cNvSpPr/>
      </dsp:nvSpPr>
      <dsp:spPr>
        <a:xfrm>
          <a:off x="216035" y="0"/>
          <a:ext cx="6403288" cy="546366"/>
        </a:xfrm>
        <a:prstGeom prst="leftRightArrow">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image" Target="../media/image10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FA5686-E648-4CA0-ACB0-4905B1C300FF}" type="datetimeFigureOut">
              <a:rPr lang="en-US" smtClean="0"/>
              <a:pPr/>
              <a:t>6/16/2020</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485A40-C936-4640-A124-4C834D7AC8B0}" type="slidenum">
              <a:rPr lang="en-US" smtClean="0"/>
              <a:pPr/>
              <a:t>‹Nº›</a:t>
            </a:fld>
            <a:endParaRPr lang="en-US"/>
          </a:p>
        </p:txBody>
      </p:sp>
    </p:spTree>
    <p:extLst>
      <p:ext uri="{BB962C8B-B14F-4D97-AF65-F5344CB8AC3E}">
        <p14:creationId xmlns:p14="http://schemas.microsoft.com/office/powerpoint/2010/main" val="4009010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forestryimages.org/browse/subthumb.cfm?sub=218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280A2360-41E0-4D8B-9933-E62D01905367}" type="slidenum">
              <a:rPr lang="es-AR" altLang="es-MX" sz="1200">
                <a:solidFill>
                  <a:prstClr val="black"/>
                </a:solidFill>
              </a:rPr>
              <a:pPr eaLnBrk="1" hangingPunct="1"/>
              <a:t>8</a:t>
            </a:fld>
            <a:endParaRPr lang="es-AR" altLang="es-MX" sz="1200">
              <a:solidFill>
                <a:prstClr val="black"/>
              </a:solidFill>
            </a:endParaRPr>
          </a:p>
        </p:txBody>
      </p:sp>
      <p:sp>
        <p:nvSpPr>
          <p:cNvPr id="1239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fontAlgn="base" hangingPunct="1">
              <a:spcBef>
                <a:spcPct val="0"/>
              </a:spcBef>
              <a:spcAft>
                <a:spcPct val="0"/>
              </a:spcAft>
            </a:pPr>
            <a:fld id="{813BBEAB-9A5D-41D1-B697-75242669F98C}" type="slidenum">
              <a:rPr lang="en-US" altLang="es-MX" sz="1200" smtClean="0">
                <a:solidFill>
                  <a:prstClr val="black"/>
                </a:solidFill>
              </a:rPr>
              <a:pPr algn="r" eaLnBrk="1" fontAlgn="base" hangingPunct="1">
                <a:spcBef>
                  <a:spcPct val="0"/>
                </a:spcBef>
                <a:spcAft>
                  <a:spcPct val="0"/>
                </a:spcAft>
              </a:pPr>
              <a:t>8</a:t>
            </a:fld>
            <a:endParaRPr lang="en-US" altLang="es-MX" sz="1200" smtClean="0">
              <a:solidFill>
                <a:prstClr val="black"/>
              </a:solidFill>
            </a:endParaRPr>
          </a:p>
        </p:txBody>
      </p:sp>
      <p:sp>
        <p:nvSpPr>
          <p:cNvPr id="123908" name="Rectangle 2"/>
          <p:cNvSpPr>
            <a:spLocks noGrp="1" noRot="1" noChangeAspect="1" noChangeArrowheads="1" noTextEdit="1"/>
          </p:cNvSpPr>
          <p:nvPr>
            <p:ph type="sldImg"/>
          </p:nvPr>
        </p:nvSpPr>
        <p:spPr>
          <a:ln/>
        </p:spPr>
      </p:sp>
      <p:sp>
        <p:nvSpPr>
          <p:cNvPr id="1239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The upper photo shows the timing of petal senescence in Ipomoea nil (Japanese morning glory) treated with ethylene. Images are taken every two hours over a 12 hour time period.</a:t>
            </a:r>
          </a:p>
        </p:txBody>
      </p:sp>
      <p:sp>
        <p:nvSpPr>
          <p:cNvPr id="1044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ＭＳ Ｐゴシック" pitchFamily="34" charset="-128"/>
              </a:defRPr>
            </a:lvl1pPr>
            <a:lvl2pPr marL="685817" indent="-263776" eaLnBrk="0" hangingPunct="0">
              <a:spcBef>
                <a:spcPct val="30000"/>
              </a:spcBef>
              <a:defRPr sz="1100">
                <a:solidFill>
                  <a:schemeClr val="tx1"/>
                </a:solidFill>
                <a:latin typeface="Calibri" pitchFamily="34" charset="0"/>
                <a:ea typeface="ＭＳ Ｐゴシック" pitchFamily="34" charset="-128"/>
              </a:defRPr>
            </a:lvl2pPr>
            <a:lvl3pPr marL="1055103" indent="-211021" eaLnBrk="0" hangingPunct="0">
              <a:spcBef>
                <a:spcPct val="30000"/>
              </a:spcBef>
              <a:defRPr sz="1100">
                <a:solidFill>
                  <a:schemeClr val="tx1"/>
                </a:solidFill>
                <a:latin typeface="Calibri" pitchFamily="34" charset="0"/>
                <a:ea typeface="ＭＳ Ｐゴシック" pitchFamily="34" charset="-128"/>
              </a:defRPr>
            </a:lvl3pPr>
            <a:lvl4pPr marL="1477145" indent="-211021" eaLnBrk="0" hangingPunct="0">
              <a:spcBef>
                <a:spcPct val="30000"/>
              </a:spcBef>
              <a:defRPr sz="1100">
                <a:solidFill>
                  <a:schemeClr val="tx1"/>
                </a:solidFill>
                <a:latin typeface="Calibri" pitchFamily="34" charset="0"/>
                <a:ea typeface="ＭＳ Ｐゴシック" pitchFamily="34" charset="-128"/>
              </a:defRPr>
            </a:lvl4pPr>
            <a:lvl5pPr marL="1899186" indent="-211021" eaLnBrk="0" hangingPunct="0">
              <a:spcBef>
                <a:spcPct val="30000"/>
              </a:spcBef>
              <a:defRPr sz="1100">
                <a:solidFill>
                  <a:schemeClr val="tx1"/>
                </a:solidFill>
                <a:latin typeface="Calibri" pitchFamily="34" charset="0"/>
                <a:ea typeface="ＭＳ Ｐゴシック" pitchFamily="34" charset="-128"/>
              </a:defRPr>
            </a:lvl5pPr>
            <a:lvl6pPr marL="2321227"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743269"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165310"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587351"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eaLnBrk="1" hangingPunct="1">
              <a:spcBef>
                <a:spcPct val="0"/>
              </a:spcBef>
              <a:defRPr/>
            </a:pPr>
            <a:fld id="{10D572C0-FE89-4526-8839-FB79C3A82490}" type="slidenum">
              <a:rPr lang="en-GB" altLang="en-US" sz="1200">
                <a:solidFill>
                  <a:prstClr val="black"/>
                </a:solidFill>
                <a:latin typeface="Arial" charset="0"/>
              </a:rPr>
              <a:pPr eaLnBrk="1" hangingPunct="1">
                <a:spcBef>
                  <a:spcPct val="0"/>
                </a:spcBef>
                <a:defRPr/>
              </a:pPr>
              <a:t>25</a:t>
            </a:fld>
            <a:endParaRPr lang="en-GB" altLang="en-US" sz="1200">
              <a:solidFill>
                <a:prstClr val="black"/>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8B6451-F593-4095-A52F-44846D426F0F}" type="slidenum">
              <a:rPr kumimoji="0" lang="en-GB" altLang="en-US" sz="13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altLang="en-US" sz="13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57116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1 Marcador de imagen de diapositiva"/>
          <p:cNvSpPr>
            <a:spLocks noGrp="1" noRot="1" noChangeAspect="1" noTextEdit="1"/>
          </p:cNvSpPr>
          <p:nvPr>
            <p:ph type="sldImg"/>
          </p:nvPr>
        </p:nvSpPr>
        <p:spPr>
          <a:ln/>
        </p:spPr>
      </p:sp>
      <p:sp>
        <p:nvSpPr>
          <p:cNvPr id="2959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mtClean="0"/>
              <a:t>Por otro lado la senescencia esta regulada por factores endógenos y exógenos  y ambos influcen sobre la relación carbono nitrógeno que es un determinante mayor en la regulacion de la autofagia</a:t>
            </a:r>
          </a:p>
          <a:p>
            <a:endParaRPr lang="es-MX" altLang="es-MX" smtClean="0"/>
          </a:p>
        </p:txBody>
      </p:sp>
      <p:sp>
        <p:nvSpPr>
          <p:cNvPr id="4" name="3 Marcador de número de diapositiva"/>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A1024-5CAC-4078-8344-0A88FE4DBA60}" type="slidenum">
              <a:rPr kumimoji="0" lang="es-E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0601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1 Marcador de imagen de diapositiva"/>
          <p:cNvSpPr>
            <a:spLocks noGrp="1" noRot="1" noChangeAspect="1" noTextEdit="1"/>
          </p:cNvSpPr>
          <p:nvPr>
            <p:ph type="sldImg"/>
          </p:nvPr>
        </p:nvSpPr>
        <p:spPr>
          <a:ln/>
        </p:spPr>
      </p:sp>
      <p:sp>
        <p:nvSpPr>
          <p:cNvPr id="29081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mtClean="0"/>
              <a:t>Las EAO también aumenta durante la senescencia natural, lo cual implica  que los sintomas inducidos bajo condiciones de estrés son muy similares a los que ocurren durante la senescencia</a:t>
            </a:r>
          </a:p>
        </p:txBody>
      </p:sp>
      <p:sp>
        <p:nvSpPr>
          <p:cNvPr id="4" name="3 Marcador de número de diapositiva"/>
          <p:cNvSpPr>
            <a:spLocks noGrp="1"/>
          </p:cNvSpPr>
          <p:nvPr>
            <p:ph type="sldNum" sz="quarter" idx="5"/>
          </p:nvPr>
        </p:nvSpPr>
        <p:spPr/>
        <p:txBody>
          <a:bodyPr/>
          <a:lstStyle/>
          <a:p>
            <a:pPr>
              <a:defRPr/>
            </a:pPr>
            <a:fld id="{5B16B650-6BAD-4AB7-8A8B-222DC0D288A6}" type="slidenum">
              <a:rPr lang="es-ES">
                <a:solidFill>
                  <a:prstClr val="black"/>
                </a:solidFill>
              </a:rPr>
              <a:pPr>
                <a:defRPr/>
              </a:pPr>
              <a:t>40</a:t>
            </a:fld>
            <a:endParaRPr lang="es-E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922FA421-FBE5-4CF9-B66A-02B79B2903A8}" type="slidenum">
              <a:rPr lang="es-AR" altLang="es-MX">
                <a:solidFill>
                  <a:prstClr val="black"/>
                </a:solidFill>
              </a:rPr>
              <a:pPr eaLnBrk="1" hangingPunct="1">
                <a:defRPr/>
              </a:pPr>
              <a:t>41</a:t>
            </a:fld>
            <a:endParaRPr lang="es-AR" altLang="es-MX">
              <a:solidFill>
                <a:prstClr val="black"/>
              </a:solidFill>
            </a:endParaRPr>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MX" smtClean="0"/>
              <a:t>Las Eao inducen procesos oxidativos, senescencia y muerte dependiendo de la intensidad del estrés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E4B5847A-1193-4DC8-9E60-CD398B900FDD}" type="slidenum">
              <a:rPr lang="es-AR" altLang="es-MX" sz="1200">
                <a:solidFill>
                  <a:prstClr val="black"/>
                </a:solidFill>
              </a:rPr>
              <a:pPr eaLnBrk="1" hangingPunct="1"/>
              <a:t>42</a:t>
            </a:fld>
            <a:endParaRPr lang="es-AR" altLang="es-MX" sz="1200">
              <a:solidFill>
                <a:prstClr val="black"/>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7142653-9D73-4361-88CD-C843336F4FC0}" type="slidenum">
              <a:rPr lang="es-AR">
                <a:solidFill>
                  <a:prstClr val="black"/>
                </a:solidFill>
              </a:rPr>
              <a:pPr>
                <a:defRPr/>
              </a:pPr>
              <a:t>43</a:t>
            </a:fld>
            <a:endParaRPr lang="es-AR">
              <a:solidFill>
                <a:prstClr val="black"/>
              </a:solidFill>
            </a:endParaRPr>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1 Marcador de imagen de diapositiva"/>
          <p:cNvSpPr>
            <a:spLocks noGrp="1" noRot="1" noChangeAspect="1" noTextEdit="1"/>
          </p:cNvSpPr>
          <p:nvPr>
            <p:ph type="sldImg"/>
          </p:nvPr>
        </p:nvSpPr>
        <p:spPr>
          <a:ln/>
        </p:spPr>
      </p:sp>
      <p:sp>
        <p:nvSpPr>
          <p:cNvPr id="29184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mtClean="0"/>
              <a:t>Pero la EAO no solo presentan un lado oscuro como moduldores de procesos degrativos sino que tambien  actuan como de moleculas señales modulando respuestas locales y sistémicas   </a:t>
            </a:r>
          </a:p>
        </p:txBody>
      </p:sp>
      <p:sp>
        <p:nvSpPr>
          <p:cNvPr id="4" name="3 Marcador de número de diapositiva"/>
          <p:cNvSpPr>
            <a:spLocks noGrp="1"/>
          </p:cNvSpPr>
          <p:nvPr>
            <p:ph type="sldNum" sz="quarter" idx="5"/>
          </p:nvPr>
        </p:nvSpPr>
        <p:spPr/>
        <p:txBody>
          <a:bodyPr/>
          <a:lstStyle/>
          <a:p>
            <a:pPr>
              <a:defRPr/>
            </a:pPr>
            <a:fld id="{C6AB1E3B-B090-46DE-8FED-8B033807141B}" type="slidenum">
              <a:rPr lang="es-ES">
                <a:solidFill>
                  <a:prstClr val="black"/>
                </a:solidFill>
              </a:rPr>
              <a:pPr>
                <a:defRPr/>
              </a:pPr>
              <a:t>44</a:t>
            </a:fld>
            <a:endParaRPr lang="es-E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8B6451-F593-4095-A52F-44846D426F0F}" type="slidenum">
              <a:rPr kumimoji="0" lang="en-GB" altLang="en-US" sz="13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GB" altLang="en-US" sz="13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16147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The photo on the left shows the hypersensitive cell death response to a pathogen. The middle photo shows the abnormal cell morphology of a dying cell (during leaf abscission).</a:t>
            </a:r>
            <a:endParaRPr lang="en-US" altLang="en-US" smtClean="0"/>
          </a:p>
        </p:txBody>
      </p:sp>
      <p:sp>
        <p:nvSpPr>
          <p:cNvPr id="870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ＭＳ Ｐゴシック" pitchFamily="34" charset="-128"/>
              </a:defRPr>
            </a:lvl1pPr>
            <a:lvl2pPr marL="685817" indent="-263776" eaLnBrk="0" hangingPunct="0">
              <a:spcBef>
                <a:spcPct val="30000"/>
              </a:spcBef>
              <a:defRPr sz="1100">
                <a:solidFill>
                  <a:schemeClr val="tx1"/>
                </a:solidFill>
                <a:latin typeface="Calibri" pitchFamily="34" charset="0"/>
                <a:ea typeface="ＭＳ Ｐゴシック" pitchFamily="34" charset="-128"/>
              </a:defRPr>
            </a:lvl2pPr>
            <a:lvl3pPr marL="1055103" indent="-211021" eaLnBrk="0" hangingPunct="0">
              <a:spcBef>
                <a:spcPct val="30000"/>
              </a:spcBef>
              <a:defRPr sz="1100">
                <a:solidFill>
                  <a:schemeClr val="tx1"/>
                </a:solidFill>
                <a:latin typeface="Calibri" pitchFamily="34" charset="0"/>
                <a:ea typeface="ＭＳ Ｐゴシック" pitchFamily="34" charset="-128"/>
              </a:defRPr>
            </a:lvl3pPr>
            <a:lvl4pPr marL="1477145" indent="-211021" eaLnBrk="0" hangingPunct="0">
              <a:spcBef>
                <a:spcPct val="30000"/>
              </a:spcBef>
              <a:defRPr sz="1100">
                <a:solidFill>
                  <a:schemeClr val="tx1"/>
                </a:solidFill>
                <a:latin typeface="Calibri" pitchFamily="34" charset="0"/>
                <a:ea typeface="ＭＳ Ｐゴシック" pitchFamily="34" charset="-128"/>
              </a:defRPr>
            </a:lvl4pPr>
            <a:lvl5pPr marL="1899186" indent="-211021" eaLnBrk="0" hangingPunct="0">
              <a:spcBef>
                <a:spcPct val="30000"/>
              </a:spcBef>
              <a:defRPr sz="1100">
                <a:solidFill>
                  <a:schemeClr val="tx1"/>
                </a:solidFill>
                <a:latin typeface="Calibri" pitchFamily="34" charset="0"/>
                <a:ea typeface="ＭＳ Ｐゴシック" pitchFamily="34" charset="-128"/>
              </a:defRPr>
            </a:lvl5pPr>
            <a:lvl6pPr marL="2321227"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743269"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165310"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587351"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eaLnBrk="1" hangingPunct="1">
              <a:spcBef>
                <a:spcPct val="0"/>
              </a:spcBef>
              <a:defRPr/>
            </a:pPr>
            <a:fld id="{0FA23BF6-6C75-4B98-B2F9-BAD5D25E1837}" type="slidenum">
              <a:rPr lang="en-GB" altLang="en-US" sz="1200">
                <a:solidFill>
                  <a:prstClr val="black"/>
                </a:solidFill>
                <a:latin typeface="Arial" charset="0"/>
              </a:rPr>
              <a:pPr eaLnBrk="1" hangingPunct="1">
                <a:spcBef>
                  <a:spcPct val="0"/>
                </a:spcBef>
                <a:defRPr/>
              </a:pPr>
              <a:t>9</a:t>
            </a:fld>
            <a:endParaRPr lang="en-GB" altLang="en-US" sz="1200">
              <a:solidFill>
                <a:prstClr val="black"/>
              </a:solidFill>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458713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ea typeface="ＭＳ Ｐゴシック" panose="020B0600070205080204" pitchFamily="34" charset="-128"/>
            </a:endParaRP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AEFFA5-8067-4BB9-9A0B-68D87477E34E}" type="slidenum">
              <a:rPr kumimoji="0" lang="en-GB" altLang="en-US" sz="13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altLang="en-US" sz="13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47384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142C9E-7C51-4F30-89DA-9EB319825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668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142C9E-7C51-4F30-89DA-9EB319825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234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979B9-043A-45C4-A004-2A4F1EA1192C}"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s-A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3461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D6AF05AE-3F57-4933-BC8A-4278DDDB34CC}" type="slidenum">
              <a:rPr lang="en-US" altLang="es-MX" sz="1200">
                <a:solidFill>
                  <a:prstClr val="black"/>
                </a:solidFill>
              </a:rPr>
              <a:pPr eaLnBrk="1" hangingPunct="1"/>
              <a:t>112</a:t>
            </a:fld>
            <a:endParaRPr lang="en-US" altLang="es-MX" sz="1200">
              <a:solidFill>
                <a:prstClr val="black"/>
              </a:solidFill>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AR" altLang="es-MX" smtClean="0"/>
              <a:t>La deficiencia en nitrogeno podria incrementar la acumulacion de azucar, debido al decrecimiento en la demanda de esqueletos carbonados para la sintesis de aminoacidos y proteinas.</a:t>
            </a:r>
          </a:p>
          <a:p>
            <a:pPr eaLnBrk="1" hangingPunct="1"/>
            <a:r>
              <a:rPr lang="es-AR" altLang="es-MX" smtClean="0"/>
              <a:t>La glucosa tiene efectos mas marcados sobre la regulacion de genes asociados al metabolismo del nitrogeno.</a:t>
            </a:r>
          </a:p>
          <a:p>
            <a:pPr eaLnBrk="1" hangingPunct="1"/>
            <a:r>
              <a:rPr lang="es-AR" altLang="es-MX" smtClean="0"/>
              <a:t>La fotosintesis y el desarrollo de la planta parecen depender de la relacion carbono / nitrogeno, en vez de los carbohidratos solos. Los contenidos de azucar y nitrogeno muestran distintos cambios duante la senescencia: los azucares se acumulan y los aminoacidos caen.</a:t>
            </a:r>
            <a:endParaRPr lang="es-ES" altLang="es-MX"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1 Marcador de imagen de diapositiva"/>
          <p:cNvSpPr>
            <a:spLocks noGrp="1" noRot="1" noChangeAspect="1" noTextEdit="1"/>
          </p:cNvSpPr>
          <p:nvPr>
            <p:ph type="sldImg"/>
          </p:nvPr>
        </p:nvSpPr>
        <p:spPr>
          <a:ln/>
        </p:spPr>
      </p:sp>
      <p:sp>
        <p:nvSpPr>
          <p:cNvPr id="2959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mtClean="0"/>
              <a:t>Por otro lado la senescencia esta regulada por factores endógenos y exógenos  y ambos influcen sobre la relación carbono nitrógeno que es un determinante mayor en la regulacion de la autofagia</a:t>
            </a:r>
          </a:p>
          <a:p>
            <a:endParaRPr lang="es-MX" altLang="es-MX" smtClean="0"/>
          </a:p>
        </p:txBody>
      </p:sp>
      <p:sp>
        <p:nvSpPr>
          <p:cNvPr id="4" name="3 Marcador de número de diapositiva"/>
          <p:cNvSpPr>
            <a:spLocks noGrp="1"/>
          </p:cNvSpPr>
          <p:nvPr>
            <p:ph type="sldNum" sz="quarter" idx="5"/>
          </p:nvPr>
        </p:nvSpPr>
        <p:spPr/>
        <p:txBody>
          <a:bodyPr/>
          <a:lstStyle/>
          <a:p>
            <a:pPr>
              <a:defRPr/>
            </a:pPr>
            <a:fld id="{539A1024-5CAC-4078-8344-0A88FE4DBA60}" type="slidenum">
              <a:rPr lang="es-ES">
                <a:solidFill>
                  <a:prstClr val="black"/>
                </a:solidFill>
              </a:rPr>
              <a:pPr>
                <a:defRPr/>
              </a:pPr>
              <a:t>114</a:t>
            </a:fld>
            <a:endParaRPr lang="es-E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1 Marcador de imagen de diapositiva"/>
          <p:cNvSpPr>
            <a:spLocks noGrp="1" noRot="1" noChangeAspect="1" noTextEdit="1"/>
          </p:cNvSpPr>
          <p:nvPr>
            <p:ph type="sldImg"/>
          </p:nvPr>
        </p:nvSpPr>
        <p:spPr>
          <a:ln/>
        </p:spPr>
      </p:sp>
      <p:sp>
        <p:nvSpPr>
          <p:cNvPr id="29696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mtClean="0"/>
              <a:t>La senescencia además  de muerte implica reciclado, remobilizacion y auotfagia</a:t>
            </a:r>
          </a:p>
        </p:txBody>
      </p:sp>
      <p:sp>
        <p:nvSpPr>
          <p:cNvPr id="4" name="3 Marcador de número de diapositiva"/>
          <p:cNvSpPr>
            <a:spLocks noGrp="1"/>
          </p:cNvSpPr>
          <p:nvPr>
            <p:ph type="sldNum" sz="quarter" idx="5"/>
          </p:nvPr>
        </p:nvSpPr>
        <p:spPr/>
        <p:txBody>
          <a:bodyPr/>
          <a:lstStyle/>
          <a:p>
            <a:pPr>
              <a:defRPr/>
            </a:pPr>
            <a:fld id="{C49D9D6F-E853-447E-A8C6-5EF703822CA8}" type="slidenum">
              <a:rPr lang="es-ES">
                <a:solidFill>
                  <a:prstClr val="black"/>
                </a:solidFill>
              </a:rPr>
              <a:pPr>
                <a:defRPr/>
              </a:pPr>
              <a:t>115</a:t>
            </a:fld>
            <a:endParaRPr lang="es-E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44EA8551-D848-4A75-86AE-0F1E9B1D493A}" type="slidenum">
              <a:rPr lang="en-US" altLang="es-MX" sz="1200">
                <a:solidFill>
                  <a:prstClr val="black"/>
                </a:solidFill>
              </a:rPr>
              <a:pPr eaLnBrk="1" hangingPunct="1"/>
              <a:t>116</a:t>
            </a:fld>
            <a:endParaRPr lang="en-US" altLang="es-MX" sz="1200">
              <a:solidFill>
                <a:prstClr val="black"/>
              </a:solidFill>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1 Marcador de imagen de diapositiva"/>
          <p:cNvSpPr>
            <a:spLocks noGrp="1" noRot="1" noChangeAspect="1" noTextEdit="1"/>
          </p:cNvSpPr>
          <p:nvPr>
            <p:ph type="sldImg"/>
          </p:nvPr>
        </p:nvSpPr>
        <p:spPr>
          <a:ln/>
        </p:spPr>
      </p:sp>
      <p:sp>
        <p:nvSpPr>
          <p:cNvPr id="29389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mtClean="0"/>
              <a:t>En plantas ocurren formas de muerte programada y no programas, las cuales son dependiente  o no de energía. En plantas no hay apoptosis , auque si aparecen algunos marcadores de estes proceso</a:t>
            </a:r>
          </a:p>
          <a:p>
            <a:endParaRPr lang="es-MX" altLang="es-MX" smtClean="0"/>
          </a:p>
        </p:txBody>
      </p:sp>
      <p:sp>
        <p:nvSpPr>
          <p:cNvPr id="4" name="3 Marcador de número de diapositiva"/>
          <p:cNvSpPr>
            <a:spLocks noGrp="1"/>
          </p:cNvSpPr>
          <p:nvPr>
            <p:ph type="sldNum" sz="quarter" idx="5"/>
          </p:nvPr>
        </p:nvSpPr>
        <p:spPr/>
        <p:txBody>
          <a:bodyPr/>
          <a:lstStyle/>
          <a:p>
            <a:pPr>
              <a:defRPr/>
            </a:pPr>
            <a:fld id="{9667FAC4-48C0-4AC2-9462-25CFB215D0BA}" type="slidenum">
              <a:rPr lang="es-ES">
                <a:solidFill>
                  <a:prstClr val="black"/>
                </a:solidFill>
              </a:rPr>
              <a:pPr>
                <a:defRPr/>
              </a:pPr>
              <a:t>122</a:t>
            </a:fld>
            <a:endParaRPr lang="es-E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860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ＭＳ Ｐゴシック" pitchFamily="34" charset="-128"/>
              </a:defRPr>
            </a:lvl1pPr>
            <a:lvl2pPr marL="685817" indent="-263776" eaLnBrk="0" hangingPunct="0">
              <a:spcBef>
                <a:spcPct val="30000"/>
              </a:spcBef>
              <a:defRPr sz="1100">
                <a:solidFill>
                  <a:schemeClr val="tx1"/>
                </a:solidFill>
                <a:latin typeface="Calibri" pitchFamily="34" charset="0"/>
                <a:ea typeface="ＭＳ Ｐゴシック" pitchFamily="34" charset="-128"/>
              </a:defRPr>
            </a:lvl2pPr>
            <a:lvl3pPr marL="1055103" indent="-211021" eaLnBrk="0" hangingPunct="0">
              <a:spcBef>
                <a:spcPct val="30000"/>
              </a:spcBef>
              <a:defRPr sz="1100">
                <a:solidFill>
                  <a:schemeClr val="tx1"/>
                </a:solidFill>
                <a:latin typeface="Calibri" pitchFamily="34" charset="0"/>
                <a:ea typeface="ＭＳ Ｐゴシック" pitchFamily="34" charset="-128"/>
              </a:defRPr>
            </a:lvl3pPr>
            <a:lvl4pPr marL="1477145" indent="-211021" eaLnBrk="0" hangingPunct="0">
              <a:spcBef>
                <a:spcPct val="30000"/>
              </a:spcBef>
              <a:defRPr sz="1100">
                <a:solidFill>
                  <a:schemeClr val="tx1"/>
                </a:solidFill>
                <a:latin typeface="Calibri" pitchFamily="34" charset="0"/>
                <a:ea typeface="ＭＳ Ｐゴシック" pitchFamily="34" charset="-128"/>
              </a:defRPr>
            </a:lvl4pPr>
            <a:lvl5pPr marL="1899186" indent="-211021" eaLnBrk="0" hangingPunct="0">
              <a:spcBef>
                <a:spcPct val="30000"/>
              </a:spcBef>
              <a:defRPr sz="1100">
                <a:solidFill>
                  <a:schemeClr val="tx1"/>
                </a:solidFill>
                <a:latin typeface="Calibri" pitchFamily="34" charset="0"/>
                <a:ea typeface="ＭＳ Ｐゴシック" pitchFamily="34" charset="-128"/>
              </a:defRPr>
            </a:lvl5pPr>
            <a:lvl6pPr marL="2321227"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743269"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165310"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587351"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eaLnBrk="1" hangingPunct="1">
              <a:spcBef>
                <a:spcPct val="0"/>
              </a:spcBef>
              <a:defRPr/>
            </a:pPr>
            <a:fld id="{A2AAE827-32FC-4D12-ABFE-C43882826B5F}" type="slidenum">
              <a:rPr lang="en-GB" altLang="en-US" sz="1200">
                <a:solidFill>
                  <a:prstClr val="black"/>
                </a:solidFill>
                <a:latin typeface="Arial" charset="0"/>
              </a:rPr>
              <a:pPr eaLnBrk="1" hangingPunct="1">
                <a:spcBef>
                  <a:spcPct val="0"/>
                </a:spcBef>
                <a:defRPr/>
              </a:pPr>
              <a:t>12</a:t>
            </a:fld>
            <a:endParaRPr lang="en-GB" altLang="en-US" sz="1200">
              <a:solidFill>
                <a:prstClr val="black"/>
              </a:solidFill>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http://www.nobelprize.org/nobel_prizes/medicine/laureates/2002/illpres/illpres.html</a:t>
            </a:r>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ＭＳ Ｐゴシック" pitchFamily="34" charset="-128"/>
              </a:defRPr>
            </a:lvl1pPr>
            <a:lvl2pPr marL="685817" indent="-263776" eaLnBrk="0" hangingPunct="0">
              <a:spcBef>
                <a:spcPct val="30000"/>
              </a:spcBef>
              <a:defRPr sz="1100">
                <a:solidFill>
                  <a:schemeClr val="tx1"/>
                </a:solidFill>
                <a:latin typeface="Calibri" pitchFamily="34" charset="0"/>
                <a:ea typeface="ＭＳ Ｐゴシック" pitchFamily="34" charset="-128"/>
              </a:defRPr>
            </a:lvl2pPr>
            <a:lvl3pPr marL="1055103" indent="-211021" eaLnBrk="0" hangingPunct="0">
              <a:spcBef>
                <a:spcPct val="30000"/>
              </a:spcBef>
              <a:defRPr sz="1100">
                <a:solidFill>
                  <a:schemeClr val="tx1"/>
                </a:solidFill>
                <a:latin typeface="Calibri" pitchFamily="34" charset="0"/>
                <a:ea typeface="ＭＳ Ｐゴシック" pitchFamily="34" charset="-128"/>
              </a:defRPr>
            </a:lvl3pPr>
            <a:lvl4pPr marL="1477145" indent="-211021" eaLnBrk="0" hangingPunct="0">
              <a:spcBef>
                <a:spcPct val="30000"/>
              </a:spcBef>
              <a:defRPr sz="1100">
                <a:solidFill>
                  <a:schemeClr val="tx1"/>
                </a:solidFill>
                <a:latin typeface="Calibri" pitchFamily="34" charset="0"/>
                <a:ea typeface="ＭＳ Ｐゴシック" pitchFamily="34" charset="-128"/>
              </a:defRPr>
            </a:lvl4pPr>
            <a:lvl5pPr marL="1899186" indent="-211021" eaLnBrk="0" hangingPunct="0">
              <a:spcBef>
                <a:spcPct val="30000"/>
              </a:spcBef>
              <a:defRPr sz="1100">
                <a:solidFill>
                  <a:schemeClr val="tx1"/>
                </a:solidFill>
                <a:latin typeface="Calibri" pitchFamily="34" charset="0"/>
                <a:ea typeface="ＭＳ Ｐゴシック" pitchFamily="34" charset="-128"/>
              </a:defRPr>
            </a:lvl5pPr>
            <a:lvl6pPr marL="2321227"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743269"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165310"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587351"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eaLnBrk="1" hangingPunct="1">
              <a:spcBef>
                <a:spcPct val="0"/>
              </a:spcBef>
              <a:defRPr/>
            </a:pPr>
            <a:fld id="{F3ED5968-7205-46B3-8525-78190D93BE35}" type="slidenum">
              <a:rPr lang="en-GB" altLang="en-US" sz="1200">
                <a:solidFill>
                  <a:prstClr val="black"/>
                </a:solidFill>
                <a:latin typeface="Arial" charset="0"/>
              </a:rPr>
              <a:pPr eaLnBrk="1" hangingPunct="1">
                <a:spcBef>
                  <a:spcPct val="0"/>
                </a:spcBef>
                <a:defRPr/>
              </a:pPr>
              <a:t>123</a:t>
            </a:fld>
            <a:endParaRPr lang="en-GB" altLang="en-US" sz="1200">
              <a:solidFill>
                <a:prstClr val="black"/>
              </a:solidFill>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ＭＳ Ｐゴシック" pitchFamily="34" charset="-128"/>
              </a:defRPr>
            </a:lvl1pPr>
            <a:lvl2pPr marL="685817" indent="-263776" eaLnBrk="0" hangingPunct="0">
              <a:spcBef>
                <a:spcPct val="30000"/>
              </a:spcBef>
              <a:defRPr sz="1100">
                <a:solidFill>
                  <a:schemeClr val="tx1"/>
                </a:solidFill>
                <a:latin typeface="Calibri" pitchFamily="34" charset="0"/>
                <a:ea typeface="ＭＳ Ｐゴシック" pitchFamily="34" charset="-128"/>
              </a:defRPr>
            </a:lvl2pPr>
            <a:lvl3pPr marL="1055103" indent="-211021" eaLnBrk="0" hangingPunct="0">
              <a:spcBef>
                <a:spcPct val="30000"/>
              </a:spcBef>
              <a:defRPr sz="1100">
                <a:solidFill>
                  <a:schemeClr val="tx1"/>
                </a:solidFill>
                <a:latin typeface="Calibri" pitchFamily="34" charset="0"/>
                <a:ea typeface="ＭＳ Ｐゴシック" pitchFamily="34" charset="-128"/>
              </a:defRPr>
            </a:lvl3pPr>
            <a:lvl4pPr marL="1477145" indent="-211021" eaLnBrk="0" hangingPunct="0">
              <a:spcBef>
                <a:spcPct val="30000"/>
              </a:spcBef>
              <a:defRPr sz="1100">
                <a:solidFill>
                  <a:schemeClr val="tx1"/>
                </a:solidFill>
                <a:latin typeface="Calibri" pitchFamily="34" charset="0"/>
                <a:ea typeface="ＭＳ Ｐゴシック" pitchFamily="34" charset="-128"/>
              </a:defRPr>
            </a:lvl4pPr>
            <a:lvl5pPr marL="1899186" indent="-211021" eaLnBrk="0" hangingPunct="0">
              <a:spcBef>
                <a:spcPct val="30000"/>
              </a:spcBef>
              <a:defRPr sz="1100">
                <a:solidFill>
                  <a:schemeClr val="tx1"/>
                </a:solidFill>
                <a:latin typeface="Calibri" pitchFamily="34" charset="0"/>
                <a:ea typeface="ＭＳ Ｐゴシック" pitchFamily="34" charset="-128"/>
              </a:defRPr>
            </a:lvl5pPr>
            <a:lvl6pPr marL="2321227"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743269"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165310"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587351"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eaLnBrk="1" hangingPunct="1">
              <a:spcBef>
                <a:spcPct val="0"/>
              </a:spcBef>
              <a:defRPr/>
            </a:pPr>
            <a:fld id="{A0FF8300-31B5-4A1D-B4A7-8C6319920B87}" type="slidenum">
              <a:rPr lang="en-GB" altLang="en-US" sz="1200">
                <a:solidFill>
                  <a:prstClr val="black"/>
                </a:solidFill>
                <a:latin typeface="Arial" charset="0"/>
              </a:rPr>
              <a:pPr eaLnBrk="1" hangingPunct="1">
                <a:spcBef>
                  <a:spcPct val="0"/>
                </a:spcBef>
                <a:defRPr/>
              </a:pPr>
              <a:t>128</a:t>
            </a:fld>
            <a:endParaRPr lang="en-GB" altLang="en-US" sz="1200">
              <a:solidFill>
                <a:prstClr val="black"/>
              </a:solidFill>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1 Marcador de imagen de diapositiva"/>
          <p:cNvSpPr>
            <a:spLocks noGrp="1" noRot="1" noChangeAspect="1" noTextEdit="1"/>
          </p:cNvSpPr>
          <p:nvPr>
            <p:ph type="sldImg"/>
          </p:nvPr>
        </p:nvSpPr>
        <p:spPr>
          <a:ln/>
        </p:spPr>
      </p:sp>
      <p:sp>
        <p:nvSpPr>
          <p:cNvPr id="29491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smtClean="0"/>
              <a:t>La autofagia ademas de ser una forma de muerte celular tipo programas es un mecanismo homestatico para la celula.</a:t>
            </a:r>
          </a:p>
        </p:txBody>
      </p:sp>
      <p:sp>
        <p:nvSpPr>
          <p:cNvPr id="4" name="3 Marcador de número de diapositiva"/>
          <p:cNvSpPr>
            <a:spLocks noGrp="1"/>
          </p:cNvSpPr>
          <p:nvPr>
            <p:ph type="sldNum" sz="quarter" idx="5"/>
          </p:nvPr>
        </p:nvSpPr>
        <p:spPr/>
        <p:txBody>
          <a:bodyPr/>
          <a:lstStyle/>
          <a:p>
            <a:pPr>
              <a:defRPr/>
            </a:pPr>
            <a:fld id="{F8DFDE02-297D-4E17-9B80-CE4445358434}" type="slidenum">
              <a:rPr lang="es-ES">
                <a:solidFill>
                  <a:prstClr val="black"/>
                </a:solidFill>
              </a:rPr>
              <a:pPr>
                <a:defRPr/>
              </a:pPr>
              <a:t>146</a:t>
            </a:fld>
            <a:endParaRPr lang="es-E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Upper photos – autophagosomes induced by oxidative stress. The cell in the lower panel was treated with concanamycin A,, which leads to the accumulation of autophagic bodies in the vacuole. </a:t>
            </a:r>
            <a:endParaRPr lang="en-US" altLang="en-US" smtClean="0"/>
          </a:p>
        </p:txBody>
      </p:sp>
      <p:sp>
        <p:nvSpPr>
          <p:cNvPr id="901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ＭＳ Ｐゴシック" pitchFamily="34" charset="-128"/>
              </a:defRPr>
            </a:lvl1pPr>
            <a:lvl2pPr marL="685817" indent="-263776" eaLnBrk="0" hangingPunct="0">
              <a:spcBef>
                <a:spcPct val="30000"/>
              </a:spcBef>
              <a:defRPr sz="1100">
                <a:solidFill>
                  <a:schemeClr val="tx1"/>
                </a:solidFill>
                <a:latin typeface="Calibri" pitchFamily="34" charset="0"/>
                <a:ea typeface="ＭＳ Ｐゴシック" pitchFamily="34" charset="-128"/>
              </a:defRPr>
            </a:lvl2pPr>
            <a:lvl3pPr marL="1055103" indent="-211021" eaLnBrk="0" hangingPunct="0">
              <a:spcBef>
                <a:spcPct val="30000"/>
              </a:spcBef>
              <a:defRPr sz="1100">
                <a:solidFill>
                  <a:schemeClr val="tx1"/>
                </a:solidFill>
                <a:latin typeface="Calibri" pitchFamily="34" charset="0"/>
                <a:ea typeface="ＭＳ Ｐゴシック" pitchFamily="34" charset="-128"/>
              </a:defRPr>
            </a:lvl3pPr>
            <a:lvl4pPr marL="1477145" indent="-211021" eaLnBrk="0" hangingPunct="0">
              <a:spcBef>
                <a:spcPct val="30000"/>
              </a:spcBef>
              <a:defRPr sz="1100">
                <a:solidFill>
                  <a:schemeClr val="tx1"/>
                </a:solidFill>
                <a:latin typeface="Calibri" pitchFamily="34" charset="0"/>
                <a:ea typeface="ＭＳ Ｐゴシック" pitchFamily="34" charset="-128"/>
              </a:defRPr>
            </a:lvl4pPr>
            <a:lvl5pPr marL="1899186" indent="-211021" eaLnBrk="0" hangingPunct="0">
              <a:spcBef>
                <a:spcPct val="30000"/>
              </a:spcBef>
              <a:defRPr sz="1100">
                <a:solidFill>
                  <a:schemeClr val="tx1"/>
                </a:solidFill>
                <a:latin typeface="Calibri" pitchFamily="34" charset="0"/>
                <a:ea typeface="ＭＳ Ｐゴシック" pitchFamily="34" charset="-128"/>
              </a:defRPr>
            </a:lvl5pPr>
            <a:lvl6pPr marL="2321227"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743269"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165310"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587351"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eaLnBrk="1" hangingPunct="1">
              <a:spcBef>
                <a:spcPct val="0"/>
              </a:spcBef>
              <a:defRPr/>
            </a:pPr>
            <a:fld id="{E26AB153-2558-4883-A7C5-189482815698}" type="slidenum">
              <a:rPr lang="en-GB" altLang="en-US" sz="1200">
                <a:solidFill>
                  <a:prstClr val="black"/>
                </a:solidFill>
                <a:latin typeface="Arial" charset="0"/>
              </a:rPr>
              <a:pPr eaLnBrk="1" hangingPunct="1">
                <a:spcBef>
                  <a:spcPct val="0"/>
                </a:spcBef>
                <a:defRPr/>
              </a:pPr>
              <a:t>148</a:t>
            </a:fld>
            <a:endParaRPr lang="en-GB" altLang="en-US" sz="1200">
              <a:solidFill>
                <a:prstClr val="black"/>
              </a:solidFill>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The left panel shows a Zinnia mesophyll cell, and then a mesophyll cell that has transdifferentiated into a tracheary element. The cartoon on the right shows the relationship between the processes that occur in cell culture as compared to that occurring in normal TE differentiation from a procambial cell. </a:t>
            </a:r>
            <a:endParaRPr lang="en-US" altLang="en-US" smtClean="0"/>
          </a:p>
        </p:txBody>
      </p:sp>
      <p:sp>
        <p:nvSpPr>
          <p:cNvPr id="921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ＭＳ Ｐゴシック" pitchFamily="34" charset="-128"/>
              </a:defRPr>
            </a:lvl1pPr>
            <a:lvl2pPr marL="685817" indent="-263776" eaLnBrk="0" hangingPunct="0">
              <a:spcBef>
                <a:spcPct val="30000"/>
              </a:spcBef>
              <a:defRPr sz="1100">
                <a:solidFill>
                  <a:schemeClr val="tx1"/>
                </a:solidFill>
                <a:latin typeface="Calibri" pitchFamily="34" charset="0"/>
                <a:ea typeface="ＭＳ Ｐゴシック" pitchFamily="34" charset="-128"/>
              </a:defRPr>
            </a:lvl2pPr>
            <a:lvl3pPr marL="1055103" indent="-211021" eaLnBrk="0" hangingPunct="0">
              <a:spcBef>
                <a:spcPct val="30000"/>
              </a:spcBef>
              <a:defRPr sz="1100">
                <a:solidFill>
                  <a:schemeClr val="tx1"/>
                </a:solidFill>
                <a:latin typeface="Calibri" pitchFamily="34" charset="0"/>
                <a:ea typeface="ＭＳ Ｐゴシック" pitchFamily="34" charset="-128"/>
              </a:defRPr>
            </a:lvl3pPr>
            <a:lvl4pPr marL="1477145" indent="-211021" eaLnBrk="0" hangingPunct="0">
              <a:spcBef>
                <a:spcPct val="30000"/>
              </a:spcBef>
              <a:defRPr sz="1100">
                <a:solidFill>
                  <a:schemeClr val="tx1"/>
                </a:solidFill>
                <a:latin typeface="Calibri" pitchFamily="34" charset="0"/>
                <a:ea typeface="ＭＳ Ｐゴシック" pitchFamily="34" charset="-128"/>
              </a:defRPr>
            </a:lvl4pPr>
            <a:lvl5pPr marL="1899186" indent="-211021" eaLnBrk="0" hangingPunct="0">
              <a:spcBef>
                <a:spcPct val="30000"/>
              </a:spcBef>
              <a:defRPr sz="1100">
                <a:solidFill>
                  <a:schemeClr val="tx1"/>
                </a:solidFill>
                <a:latin typeface="Calibri" pitchFamily="34" charset="0"/>
                <a:ea typeface="ＭＳ Ｐゴシック" pitchFamily="34" charset="-128"/>
              </a:defRPr>
            </a:lvl5pPr>
            <a:lvl6pPr marL="2321227"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743269"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165310"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587351"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eaLnBrk="1" hangingPunct="1">
              <a:spcBef>
                <a:spcPct val="0"/>
              </a:spcBef>
              <a:defRPr/>
            </a:pPr>
            <a:fld id="{7763AA77-75F3-4BCB-8702-56B3CE62CF75}" type="slidenum">
              <a:rPr lang="en-GB" altLang="en-US" sz="1200">
                <a:solidFill>
                  <a:prstClr val="black"/>
                </a:solidFill>
                <a:latin typeface="Arial" charset="0"/>
              </a:rPr>
              <a:pPr eaLnBrk="1" hangingPunct="1">
                <a:spcBef>
                  <a:spcPct val="0"/>
                </a:spcBef>
                <a:defRPr/>
              </a:pPr>
              <a:t>154</a:t>
            </a:fld>
            <a:endParaRPr lang="en-GB" altLang="en-US" sz="1200">
              <a:solidFill>
                <a:prstClr val="black"/>
              </a:solidFill>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DNA fragmentation is a hallmark of PCD. </a:t>
            </a:r>
            <a:endParaRPr lang="en-US" altLang="en-US" smtClean="0"/>
          </a:p>
        </p:txBody>
      </p:sp>
      <p:sp>
        <p:nvSpPr>
          <p:cNvPr id="931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ＭＳ Ｐゴシック" pitchFamily="34" charset="-128"/>
              </a:defRPr>
            </a:lvl1pPr>
            <a:lvl2pPr marL="685817" indent="-263776" eaLnBrk="0" hangingPunct="0">
              <a:spcBef>
                <a:spcPct val="30000"/>
              </a:spcBef>
              <a:defRPr sz="1100">
                <a:solidFill>
                  <a:schemeClr val="tx1"/>
                </a:solidFill>
                <a:latin typeface="Calibri" pitchFamily="34" charset="0"/>
                <a:ea typeface="ＭＳ Ｐゴシック" pitchFamily="34" charset="-128"/>
              </a:defRPr>
            </a:lvl2pPr>
            <a:lvl3pPr marL="1055103" indent="-211021" eaLnBrk="0" hangingPunct="0">
              <a:spcBef>
                <a:spcPct val="30000"/>
              </a:spcBef>
              <a:defRPr sz="1100">
                <a:solidFill>
                  <a:schemeClr val="tx1"/>
                </a:solidFill>
                <a:latin typeface="Calibri" pitchFamily="34" charset="0"/>
                <a:ea typeface="ＭＳ Ｐゴシック" pitchFamily="34" charset="-128"/>
              </a:defRPr>
            </a:lvl3pPr>
            <a:lvl4pPr marL="1477145" indent="-211021" eaLnBrk="0" hangingPunct="0">
              <a:spcBef>
                <a:spcPct val="30000"/>
              </a:spcBef>
              <a:defRPr sz="1100">
                <a:solidFill>
                  <a:schemeClr val="tx1"/>
                </a:solidFill>
                <a:latin typeface="Calibri" pitchFamily="34" charset="0"/>
                <a:ea typeface="ＭＳ Ｐゴシック" pitchFamily="34" charset="-128"/>
              </a:defRPr>
            </a:lvl4pPr>
            <a:lvl5pPr marL="1899186" indent="-211021" eaLnBrk="0" hangingPunct="0">
              <a:spcBef>
                <a:spcPct val="30000"/>
              </a:spcBef>
              <a:defRPr sz="1100">
                <a:solidFill>
                  <a:schemeClr val="tx1"/>
                </a:solidFill>
                <a:latin typeface="Calibri" pitchFamily="34" charset="0"/>
                <a:ea typeface="ＭＳ Ｐゴシック" pitchFamily="34" charset="-128"/>
              </a:defRPr>
            </a:lvl5pPr>
            <a:lvl6pPr marL="2321227"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743269"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165310"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587351"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eaLnBrk="1" hangingPunct="1">
              <a:spcBef>
                <a:spcPct val="0"/>
              </a:spcBef>
              <a:defRPr/>
            </a:pPr>
            <a:fld id="{5502F651-2D4E-4A2F-828E-59D89A95C1F3}" type="slidenum">
              <a:rPr lang="en-GB" altLang="en-US" sz="1200">
                <a:solidFill>
                  <a:prstClr val="black"/>
                </a:solidFill>
                <a:latin typeface="Arial" charset="0"/>
              </a:rPr>
              <a:pPr eaLnBrk="1" hangingPunct="1">
                <a:spcBef>
                  <a:spcPct val="0"/>
                </a:spcBef>
                <a:defRPr/>
              </a:pPr>
              <a:t>156</a:t>
            </a:fld>
            <a:endParaRPr lang="en-GB" altLang="en-US" sz="1200">
              <a:solidFill>
                <a:prstClr val="black"/>
              </a:solidFill>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1 Marcador de imagen de diapositiva"/>
          <p:cNvSpPr>
            <a:spLocks noGrp="1" noRot="1" noChangeAspect="1" noTextEdit="1"/>
          </p:cNvSpPr>
          <p:nvPr>
            <p:ph type="sldImg"/>
          </p:nvPr>
        </p:nvSpPr>
        <p:spPr>
          <a:ln/>
        </p:spPr>
      </p:sp>
      <p:sp>
        <p:nvSpPr>
          <p:cNvPr id="24166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MX" smtClean="0"/>
          </a:p>
        </p:txBody>
      </p:sp>
      <p:sp>
        <p:nvSpPr>
          <p:cNvPr id="24166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90A5CF9-1998-43FA-A4F7-AEBFA704273B}" type="slidenum">
              <a:rPr lang="es-AR" altLang="es-MX">
                <a:solidFill>
                  <a:prstClr val="black"/>
                </a:solidFill>
              </a:rPr>
              <a:pPr eaLnBrk="1" hangingPunct="1">
                <a:spcBef>
                  <a:spcPct val="0"/>
                </a:spcBef>
              </a:pPr>
              <a:t>163</a:t>
            </a:fld>
            <a:endParaRPr lang="es-AR" altLang="es-MX">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942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ＭＳ Ｐゴシック" pitchFamily="34" charset="-128"/>
              </a:defRPr>
            </a:lvl1pPr>
            <a:lvl2pPr marL="685817" indent="-263776" eaLnBrk="0" hangingPunct="0">
              <a:spcBef>
                <a:spcPct val="30000"/>
              </a:spcBef>
              <a:defRPr sz="1100">
                <a:solidFill>
                  <a:schemeClr val="tx1"/>
                </a:solidFill>
                <a:latin typeface="Calibri" pitchFamily="34" charset="0"/>
                <a:ea typeface="ＭＳ Ｐゴシック" pitchFamily="34" charset="-128"/>
              </a:defRPr>
            </a:lvl2pPr>
            <a:lvl3pPr marL="1055103" indent="-211021" eaLnBrk="0" hangingPunct="0">
              <a:spcBef>
                <a:spcPct val="30000"/>
              </a:spcBef>
              <a:defRPr sz="1100">
                <a:solidFill>
                  <a:schemeClr val="tx1"/>
                </a:solidFill>
                <a:latin typeface="Calibri" pitchFamily="34" charset="0"/>
                <a:ea typeface="ＭＳ Ｐゴシック" pitchFamily="34" charset="-128"/>
              </a:defRPr>
            </a:lvl3pPr>
            <a:lvl4pPr marL="1477145" indent="-211021" eaLnBrk="0" hangingPunct="0">
              <a:spcBef>
                <a:spcPct val="30000"/>
              </a:spcBef>
              <a:defRPr sz="1100">
                <a:solidFill>
                  <a:schemeClr val="tx1"/>
                </a:solidFill>
                <a:latin typeface="Calibri" pitchFamily="34" charset="0"/>
                <a:ea typeface="ＭＳ Ｐゴシック" pitchFamily="34" charset="-128"/>
              </a:defRPr>
            </a:lvl4pPr>
            <a:lvl5pPr marL="1899186" indent="-211021" eaLnBrk="0" hangingPunct="0">
              <a:spcBef>
                <a:spcPct val="30000"/>
              </a:spcBef>
              <a:defRPr sz="1100">
                <a:solidFill>
                  <a:schemeClr val="tx1"/>
                </a:solidFill>
                <a:latin typeface="Calibri" pitchFamily="34" charset="0"/>
                <a:ea typeface="ＭＳ Ｐゴシック" pitchFamily="34" charset="-128"/>
              </a:defRPr>
            </a:lvl5pPr>
            <a:lvl6pPr marL="2321227"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743269"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165310"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587351"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eaLnBrk="1" hangingPunct="1">
              <a:spcBef>
                <a:spcPct val="0"/>
              </a:spcBef>
              <a:defRPr/>
            </a:pPr>
            <a:fld id="{B187E487-F151-4A0A-BAC0-ECF2A0AA605A}" type="slidenum">
              <a:rPr lang="en-GB" altLang="en-US" sz="1200">
                <a:solidFill>
                  <a:prstClr val="black"/>
                </a:solidFill>
                <a:latin typeface="Arial" charset="0"/>
              </a:rPr>
              <a:pPr eaLnBrk="1" hangingPunct="1">
                <a:spcBef>
                  <a:spcPct val="0"/>
                </a:spcBef>
                <a:defRPr/>
              </a:pPr>
              <a:t>167</a:t>
            </a:fld>
            <a:endParaRPr lang="en-GB" altLang="en-US" sz="1200">
              <a:solidFill>
                <a:prstClr val="black"/>
              </a:solidFill>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Middle panel: Plants after 1-week recovery from 2-, 4-, and 6-d dark treatments.</a:t>
            </a:r>
          </a:p>
        </p:txBody>
      </p:sp>
      <p:sp>
        <p:nvSpPr>
          <p:cNvPr id="911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ＭＳ Ｐゴシック" pitchFamily="34" charset="-128"/>
              </a:defRPr>
            </a:lvl1pPr>
            <a:lvl2pPr marL="685817" indent="-263776" eaLnBrk="0" hangingPunct="0">
              <a:spcBef>
                <a:spcPct val="30000"/>
              </a:spcBef>
              <a:defRPr sz="1100">
                <a:solidFill>
                  <a:schemeClr val="tx1"/>
                </a:solidFill>
                <a:latin typeface="Calibri" pitchFamily="34" charset="0"/>
                <a:ea typeface="ＭＳ Ｐゴシック" pitchFamily="34" charset="-128"/>
              </a:defRPr>
            </a:lvl2pPr>
            <a:lvl3pPr marL="1055103" indent="-211021" eaLnBrk="0" hangingPunct="0">
              <a:spcBef>
                <a:spcPct val="30000"/>
              </a:spcBef>
              <a:defRPr sz="1100">
                <a:solidFill>
                  <a:schemeClr val="tx1"/>
                </a:solidFill>
                <a:latin typeface="Calibri" pitchFamily="34" charset="0"/>
                <a:ea typeface="ＭＳ Ｐゴシック" pitchFamily="34" charset="-128"/>
              </a:defRPr>
            </a:lvl3pPr>
            <a:lvl4pPr marL="1477145" indent="-211021" eaLnBrk="0" hangingPunct="0">
              <a:spcBef>
                <a:spcPct val="30000"/>
              </a:spcBef>
              <a:defRPr sz="1100">
                <a:solidFill>
                  <a:schemeClr val="tx1"/>
                </a:solidFill>
                <a:latin typeface="Calibri" pitchFamily="34" charset="0"/>
                <a:ea typeface="ＭＳ Ｐゴシック" pitchFamily="34" charset="-128"/>
              </a:defRPr>
            </a:lvl4pPr>
            <a:lvl5pPr marL="1899186" indent="-211021" eaLnBrk="0" hangingPunct="0">
              <a:spcBef>
                <a:spcPct val="30000"/>
              </a:spcBef>
              <a:defRPr sz="1100">
                <a:solidFill>
                  <a:schemeClr val="tx1"/>
                </a:solidFill>
                <a:latin typeface="Calibri" pitchFamily="34" charset="0"/>
                <a:ea typeface="ＭＳ Ｐゴシック" pitchFamily="34" charset="-128"/>
              </a:defRPr>
            </a:lvl5pPr>
            <a:lvl6pPr marL="2321227"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743269"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165310"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587351"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eaLnBrk="1" hangingPunct="1">
              <a:spcBef>
                <a:spcPct val="0"/>
              </a:spcBef>
              <a:defRPr/>
            </a:pPr>
            <a:fld id="{346CF8A1-82BA-4FB3-BF38-E6A23376ED94}" type="slidenum">
              <a:rPr lang="en-GB" altLang="en-US" sz="1200">
                <a:solidFill>
                  <a:prstClr val="black"/>
                </a:solidFill>
                <a:latin typeface="Arial" charset="0"/>
              </a:rPr>
              <a:pPr eaLnBrk="1" hangingPunct="1">
                <a:spcBef>
                  <a:spcPct val="0"/>
                </a:spcBef>
                <a:defRPr/>
              </a:pPr>
              <a:t>170</a:t>
            </a:fld>
            <a:endParaRPr lang="en-GB" altLang="en-US" sz="1200">
              <a:solidFill>
                <a:prstClr val="black"/>
              </a:solidFill>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B1979B9-043A-45C4-A004-2A4F1EA1192C}" type="slidenum">
              <a:rPr lang="es-AR" smtClean="0">
                <a:solidFill>
                  <a:prstClr val="black"/>
                </a:solidFill>
              </a:rPr>
              <a:pPr/>
              <a:t>173</a:t>
            </a:fld>
            <a:endParaRPr lang="es-AR">
              <a:solidFill>
                <a:prstClr val="black"/>
              </a:solidFill>
            </a:endParaRPr>
          </a:p>
        </p:txBody>
      </p:sp>
    </p:spTree>
    <p:extLst>
      <p:ext uri="{BB962C8B-B14F-4D97-AF65-F5344CB8AC3E}">
        <p14:creationId xmlns:p14="http://schemas.microsoft.com/office/powerpoint/2010/main" val="66074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2194077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a:p>
            <a:endParaRPr lang="en-GB" altLang="en-US" smtClean="0"/>
          </a:p>
        </p:txBody>
      </p:sp>
      <p:sp>
        <p:nvSpPr>
          <p:cNvPr id="952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ＭＳ Ｐゴシック" pitchFamily="34" charset="-128"/>
              </a:defRPr>
            </a:lvl1pPr>
            <a:lvl2pPr marL="685817" indent="-263776" eaLnBrk="0" hangingPunct="0">
              <a:spcBef>
                <a:spcPct val="30000"/>
              </a:spcBef>
              <a:defRPr sz="1100">
                <a:solidFill>
                  <a:schemeClr val="tx1"/>
                </a:solidFill>
                <a:latin typeface="Calibri" pitchFamily="34" charset="0"/>
                <a:ea typeface="ＭＳ Ｐゴシック" pitchFamily="34" charset="-128"/>
              </a:defRPr>
            </a:lvl2pPr>
            <a:lvl3pPr marL="1055103" indent="-211021" eaLnBrk="0" hangingPunct="0">
              <a:spcBef>
                <a:spcPct val="30000"/>
              </a:spcBef>
              <a:defRPr sz="1100">
                <a:solidFill>
                  <a:schemeClr val="tx1"/>
                </a:solidFill>
                <a:latin typeface="Calibri" pitchFamily="34" charset="0"/>
                <a:ea typeface="ＭＳ Ｐゴシック" pitchFamily="34" charset="-128"/>
              </a:defRPr>
            </a:lvl3pPr>
            <a:lvl4pPr marL="1477145" indent="-211021" eaLnBrk="0" hangingPunct="0">
              <a:spcBef>
                <a:spcPct val="30000"/>
              </a:spcBef>
              <a:defRPr sz="1100">
                <a:solidFill>
                  <a:schemeClr val="tx1"/>
                </a:solidFill>
                <a:latin typeface="Calibri" pitchFamily="34" charset="0"/>
                <a:ea typeface="ＭＳ Ｐゴシック" pitchFamily="34" charset="-128"/>
              </a:defRPr>
            </a:lvl4pPr>
            <a:lvl5pPr marL="1899186" indent="-211021" eaLnBrk="0" hangingPunct="0">
              <a:spcBef>
                <a:spcPct val="30000"/>
              </a:spcBef>
              <a:defRPr sz="1100">
                <a:solidFill>
                  <a:schemeClr val="tx1"/>
                </a:solidFill>
                <a:latin typeface="Calibri" pitchFamily="34" charset="0"/>
                <a:ea typeface="ＭＳ Ｐゴシック" pitchFamily="34" charset="-128"/>
              </a:defRPr>
            </a:lvl5pPr>
            <a:lvl6pPr marL="2321227"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743269"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165310"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587351"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eaLnBrk="1" hangingPunct="1">
              <a:spcBef>
                <a:spcPct val="0"/>
              </a:spcBef>
              <a:defRPr/>
            </a:pPr>
            <a:fld id="{E9315EF3-CDD0-46B4-8D08-FCBBC7B221A8}" type="slidenum">
              <a:rPr lang="en-GB" altLang="en-US" sz="1200">
                <a:solidFill>
                  <a:prstClr val="black"/>
                </a:solidFill>
                <a:latin typeface="Arial" charset="0"/>
              </a:rPr>
              <a:pPr eaLnBrk="1" hangingPunct="1">
                <a:spcBef>
                  <a:spcPct val="0"/>
                </a:spcBef>
                <a:defRPr/>
              </a:pPr>
              <a:t>14</a:t>
            </a:fld>
            <a:endParaRPr lang="en-GB" altLang="en-US" sz="1200">
              <a:solidFill>
                <a:prstClr val="black"/>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Wild type rice</a:t>
            </a:r>
          </a:p>
        </p:txBody>
      </p:sp>
      <p:sp>
        <p:nvSpPr>
          <p:cNvPr id="972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ＭＳ Ｐゴシック" pitchFamily="34" charset="-128"/>
              </a:defRPr>
            </a:lvl1pPr>
            <a:lvl2pPr marL="685817" indent="-263776" eaLnBrk="0" hangingPunct="0">
              <a:spcBef>
                <a:spcPct val="30000"/>
              </a:spcBef>
              <a:defRPr sz="1100">
                <a:solidFill>
                  <a:schemeClr val="tx1"/>
                </a:solidFill>
                <a:latin typeface="Calibri" pitchFamily="34" charset="0"/>
                <a:ea typeface="ＭＳ Ｐゴシック" pitchFamily="34" charset="-128"/>
              </a:defRPr>
            </a:lvl2pPr>
            <a:lvl3pPr marL="1055103" indent="-211021" eaLnBrk="0" hangingPunct="0">
              <a:spcBef>
                <a:spcPct val="30000"/>
              </a:spcBef>
              <a:defRPr sz="1100">
                <a:solidFill>
                  <a:schemeClr val="tx1"/>
                </a:solidFill>
                <a:latin typeface="Calibri" pitchFamily="34" charset="0"/>
                <a:ea typeface="ＭＳ Ｐゴシック" pitchFamily="34" charset="-128"/>
              </a:defRPr>
            </a:lvl3pPr>
            <a:lvl4pPr marL="1477145" indent="-211021" eaLnBrk="0" hangingPunct="0">
              <a:spcBef>
                <a:spcPct val="30000"/>
              </a:spcBef>
              <a:defRPr sz="1100">
                <a:solidFill>
                  <a:schemeClr val="tx1"/>
                </a:solidFill>
                <a:latin typeface="Calibri" pitchFamily="34" charset="0"/>
                <a:ea typeface="ＭＳ Ｐゴシック" pitchFamily="34" charset="-128"/>
              </a:defRPr>
            </a:lvl4pPr>
            <a:lvl5pPr marL="1899186" indent="-211021" eaLnBrk="0" hangingPunct="0">
              <a:spcBef>
                <a:spcPct val="30000"/>
              </a:spcBef>
              <a:defRPr sz="1100">
                <a:solidFill>
                  <a:schemeClr val="tx1"/>
                </a:solidFill>
                <a:latin typeface="Calibri" pitchFamily="34" charset="0"/>
                <a:ea typeface="ＭＳ Ｐゴシック" pitchFamily="34" charset="-128"/>
              </a:defRPr>
            </a:lvl5pPr>
            <a:lvl6pPr marL="2321227"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743269"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165310"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587351"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eaLnBrk="1" hangingPunct="1">
              <a:spcBef>
                <a:spcPct val="0"/>
              </a:spcBef>
              <a:defRPr/>
            </a:pPr>
            <a:fld id="{79DB8281-06C7-4AE4-933B-F757E73BB74F}" type="slidenum">
              <a:rPr lang="en-GB" altLang="en-US" sz="1200">
                <a:solidFill>
                  <a:prstClr val="black"/>
                </a:solidFill>
                <a:latin typeface="Arial" charset="0"/>
              </a:rPr>
              <a:pPr eaLnBrk="1" hangingPunct="1">
                <a:spcBef>
                  <a:spcPct val="0"/>
                </a:spcBef>
                <a:defRPr/>
              </a:pPr>
              <a:t>20</a:t>
            </a:fld>
            <a:endParaRPr lang="en-GB" altLang="en-US" sz="1200">
              <a:solidFill>
                <a:prstClr val="black"/>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Numbers indicate date when photo was taken</a:t>
            </a:r>
            <a:endParaRPr lang="en-US" altLang="en-US" smtClean="0"/>
          </a:p>
        </p:txBody>
      </p:sp>
      <p:sp>
        <p:nvSpPr>
          <p:cNvPr id="983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ＭＳ Ｐゴシック" pitchFamily="34" charset="-128"/>
              </a:defRPr>
            </a:lvl1pPr>
            <a:lvl2pPr marL="685817" indent="-263776" eaLnBrk="0" hangingPunct="0">
              <a:spcBef>
                <a:spcPct val="30000"/>
              </a:spcBef>
              <a:defRPr sz="1100">
                <a:solidFill>
                  <a:schemeClr val="tx1"/>
                </a:solidFill>
                <a:latin typeface="Calibri" pitchFamily="34" charset="0"/>
                <a:ea typeface="ＭＳ Ｐゴシック" pitchFamily="34" charset="-128"/>
              </a:defRPr>
            </a:lvl2pPr>
            <a:lvl3pPr marL="1055103" indent="-211021" eaLnBrk="0" hangingPunct="0">
              <a:spcBef>
                <a:spcPct val="30000"/>
              </a:spcBef>
              <a:defRPr sz="1100">
                <a:solidFill>
                  <a:schemeClr val="tx1"/>
                </a:solidFill>
                <a:latin typeface="Calibri" pitchFamily="34" charset="0"/>
                <a:ea typeface="ＭＳ Ｐゴシック" pitchFamily="34" charset="-128"/>
              </a:defRPr>
            </a:lvl3pPr>
            <a:lvl4pPr marL="1477145" indent="-211021" eaLnBrk="0" hangingPunct="0">
              <a:spcBef>
                <a:spcPct val="30000"/>
              </a:spcBef>
              <a:defRPr sz="1100">
                <a:solidFill>
                  <a:schemeClr val="tx1"/>
                </a:solidFill>
                <a:latin typeface="Calibri" pitchFamily="34" charset="0"/>
                <a:ea typeface="ＭＳ Ｐゴシック" pitchFamily="34" charset="-128"/>
              </a:defRPr>
            </a:lvl4pPr>
            <a:lvl5pPr marL="1899186" indent="-211021" eaLnBrk="0" hangingPunct="0">
              <a:spcBef>
                <a:spcPct val="30000"/>
              </a:spcBef>
              <a:defRPr sz="1100">
                <a:solidFill>
                  <a:schemeClr val="tx1"/>
                </a:solidFill>
                <a:latin typeface="Calibri" pitchFamily="34" charset="0"/>
                <a:ea typeface="ＭＳ Ｐゴシック" pitchFamily="34" charset="-128"/>
              </a:defRPr>
            </a:lvl5pPr>
            <a:lvl6pPr marL="2321227"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743269"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165310"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587351"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eaLnBrk="1" hangingPunct="1">
              <a:spcBef>
                <a:spcPct val="0"/>
              </a:spcBef>
              <a:defRPr/>
            </a:pPr>
            <a:fld id="{87D1E6E4-535E-42A1-B6A0-F071B69CC42D}" type="slidenum">
              <a:rPr lang="en-GB" altLang="en-US" sz="1200">
                <a:solidFill>
                  <a:prstClr val="black"/>
                </a:solidFill>
                <a:latin typeface="Arial" charset="0"/>
              </a:rPr>
              <a:pPr eaLnBrk="1" hangingPunct="1">
                <a:spcBef>
                  <a:spcPct val="0"/>
                </a:spcBef>
                <a:defRPr/>
              </a:pPr>
              <a:t>21</a:t>
            </a:fld>
            <a:endParaRPr lang="en-GB" altLang="en-US" sz="1200">
              <a:solidFill>
                <a:prstClr val="black"/>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The original figure is much more extensive and shows temporal changes in many different compartments, molecules and activities. The lower panel shows ultrastructure of chloroplast, as described in subsequent slides. </a:t>
            </a:r>
            <a:endParaRPr lang="en-US" altLang="en-US" smtClean="0"/>
          </a:p>
        </p:txBody>
      </p:sp>
      <p:sp>
        <p:nvSpPr>
          <p:cNvPr id="993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ＭＳ Ｐゴシック" pitchFamily="34" charset="-128"/>
              </a:defRPr>
            </a:lvl1pPr>
            <a:lvl2pPr marL="685817" indent="-263776" eaLnBrk="0" hangingPunct="0">
              <a:spcBef>
                <a:spcPct val="30000"/>
              </a:spcBef>
              <a:defRPr sz="1100">
                <a:solidFill>
                  <a:schemeClr val="tx1"/>
                </a:solidFill>
                <a:latin typeface="Calibri" pitchFamily="34" charset="0"/>
                <a:ea typeface="ＭＳ Ｐゴシック" pitchFamily="34" charset="-128"/>
              </a:defRPr>
            </a:lvl2pPr>
            <a:lvl3pPr marL="1055103" indent="-211021" eaLnBrk="0" hangingPunct="0">
              <a:spcBef>
                <a:spcPct val="30000"/>
              </a:spcBef>
              <a:defRPr sz="1100">
                <a:solidFill>
                  <a:schemeClr val="tx1"/>
                </a:solidFill>
                <a:latin typeface="Calibri" pitchFamily="34" charset="0"/>
                <a:ea typeface="ＭＳ Ｐゴシック" pitchFamily="34" charset="-128"/>
              </a:defRPr>
            </a:lvl3pPr>
            <a:lvl4pPr marL="1477145" indent="-211021" eaLnBrk="0" hangingPunct="0">
              <a:spcBef>
                <a:spcPct val="30000"/>
              </a:spcBef>
              <a:defRPr sz="1100">
                <a:solidFill>
                  <a:schemeClr val="tx1"/>
                </a:solidFill>
                <a:latin typeface="Calibri" pitchFamily="34" charset="0"/>
                <a:ea typeface="ＭＳ Ｐゴシック" pitchFamily="34" charset="-128"/>
              </a:defRPr>
            </a:lvl4pPr>
            <a:lvl5pPr marL="1899186" indent="-211021" eaLnBrk="0" hangingPunct="0">
              <a:spcBef>
                <a:spcPct val="30000"/>
              </a:spcBef>
              <a:defRPr sz="1100">
                <a:solidFill>
                  <a:schemeClr val="tx1"/>
                </a:solidFill>
                <a:latin typeface="Calibri" pitchFamily="34" charset="0"/>
                <a:ea typeface="ＭＳ Ｐゴシック" pitchFamily="34" charset="-128"/>
              </a:defRPr>
            </a:lvl5pPr>
            <a:lvl6pPr marL="2321227"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743269"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165310"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587351"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eaLnBrk="1" hangingPunct="1">
              <a:spcBef>
                <a:spcPct val="0"/>
              </a:spcBef>
              <a:defRPr/>
            </a:pPr>
            <a:fld id="{2AF2313A-2A4E-4725-9144-7CE63242000B}" type="slidenum">
              <a:rPr lang="en-GB" altLang="en-US" sz="1200">
                <a:solidFill>
                  <a:prstClr val="black"/>
                </a:solidFill>
                <a:latin typeface="Arial" charset="0"/>
              </a:rPr>
              <a:pPr eaLnBrk="1" hangingPunct="1">
                <a:spcBef>
                  <a:spcPct val="0"/>
                </a:spcBef>
                <a:defRPr/>
              </a:pPr>
              <a:t>22</a:t>
            </a:fld>
            <a:endParaRPr lang="en-GB" altLang="en-US" sz="1200">
              <a:solidFill>
                <a:prstClr val="black"/>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Drought induced leaf senescence in longleaf pine (</a:t>
            </a:r>
            <a:r>
              <a:rPr lang="en-GB" altLang="en-US" smtClean="0">
                <a:hlinkClick r:id="rId3"/>
              </a:rPr>
              <a:t>(</a:t>
            </a:r>
            <a:r>
              <a:rPr lang="en-GB" altLang="en-US" i="1" smtClean="0">
                <a:hlinkClick r:id="rId3"/>
              </a:rPr>
              <a:t>Pinus palustris </a:t>
            </a:r>
            <a:r>
              <a:rPr lang="en-GB" altLang="en-US" smtClean="0">
                <a:hlinkClick r:id="rId3"/>
              </a:rPr>
              <a:t>P. Mill.)</a:t>
            </a:r>
            <a:endParaRPr lang="en-GB" altLang="en-US" smtClean="0"/>
          </a:p>
        </p:txBody>
      </p:sp>
      <p:sp>
        <p:nvSpPr>
          <p:cNvPr id="1003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ＭＳ Ｐゴシック" pitchFamily="34" charset="-128"/>
              </a:defRPr>
            </a:lvl1pPr>
            <a:lvl2pPr marL="685817" indent="-263776" eaLnBrk="0" hangingPunct="0">
              <a:spcBef>
                <a:spcPct val="30000"/>
              </a:spcBef>
              <a:defRPr sz="1100">
                <a:solidFill>
                  <a:schemeClr val="tx1"/>
                </a:solidFill>
                <a:latin typeface="Calibri" pitchFamily="34" charset="0"/>
                <a:ea typeface="ＭＳ Ｐゴシック" pitchFamily="34" charset="-128"/>
              </a:defRPr>
            </a:lvl2pPr>
            <a:lvl3pPr marL="1055103" indent="-211021" eaLnBrk="0" hangingPunct="0">
              <a:spcBef>
                <a:spcPct val="30000"/>
              </a:spcBef>
              <a:defRPr sz="1100">
                <a:solidFill>
                  <a:schemeClr val="tx1"/>
                </a:solidFill>
                <a:latin typeface="Calibri" pitchFamily="34" charset="0"/>
                <a:ea typeface="ＭＳ Ｐゴシック" pitchFamily="34" charset="-128"/>
              </a:defRPr>
            </a:lvl3pPr>
            <a:lvl4pPr marL="1477145" indent="-211021" eaLnBrk="0" hangingPunct="0">
              <a:spcBef>
                <a:spcPct val="30000"/>
              </a:spcBef>
              <a:defRPr sz="1100">
                <a:solidFill>
                  <a:schemeClr val="tx1"/>
                </a:solidFill>
                <a:latin typeface="Calibri" pitchFamily="34" charset="0"/>
                <a:ea typeface="ＭＳ Ｐゴシック" pitchFamily="34" charset="-128"/>
              </a:defRPr>
            </a:lvl4pPr>
            <a:lvl5pPr marL="1899186" indent="-211021" eaLnBrk="0" hangingPunct="0">
              <a:spcBef>
                <a:spcPct val="30000"/>
              </a:spcBef>
              <a:defRPr sz="1100">
                <a:solidFill>
                  <a:schemeClr val="tx1"/>
                </a:solidFill>
                <a:latin typeface="Calibri" pitchFamily="34" charset="0"/>
                <a:ea typeface="ＭＳ Ｐゴシック" pitchFamily="34" charset="-128"/>
              </a:defRPr>
            </a:lvl5pPr>
            <a:lvl6pPr marL="2321227"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743269"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165310"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587351" indent="-211021"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eaLnBrk="1" hangingPunct="1">
              <a:spcBef>
                <a:spcPct val="0"/>
              </a:spcBef>
              <a:defRPr/>
            </a:pPr>
            <a:fld id="{6971A0C4-AFD0-43EC-8578-A10F6D20788A}" type="slidenum">
              <a:rPr lang="en-GB" altLang="en-US" sz="1200">
                <a:solidFill>
                  <a:prstClr val="black"/>
                </a:solidFill>
                <a:latin typeface="Arial" charset="0"/>
              </a:rPr>
              <a:pPr eaLnBrk="1" hangingPunct="1">
                <a:spcBef>
                  <a:spcPct val="0"/>
                </a:spcBef>
                <a:defRPr/>
              </a:pPr>
              <a:t>24</a:t>
            </a:fld>
            <a:endParaRPr lang="en-GB" altLang="en-US" sz="1200">
              <a:solidFill>
                <a:prstClr val="black"/>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e-D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Click to edit Master subtitle style</a:t>
            </a:r>
            <a:endParaRPr lang="en-US"/>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9957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1491539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139785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1311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fld id="{FFE0FB23-1CB5-46F1-8FC6-2F118794A8BF}" type="datetimeFigureOut">
              <a:rPr lang="en-US" altLang="en-US">
                <a:solidFill>
                  <a:prstClr val="black"/>
                </a:solidFill>
              </a:rPr>
              <a:pPr fontAlgn="base">
                <a:spcBef>
                  <a:spcPct val="0"/>
                </a:spcBef>
                <a:spcAft>
                  <a:spcPct val="0"/>
                </a:spcAft>
                <a:defRPr/>
              </a:pPr>
              <a:t>6/16/2020</a:t>
            </a:fld>
            <a:endParaRPr lang="en-US" alt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endParaRPr lang="en-US" alt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fld id="{F0F6B4AC-294E-4222-AB28-6DF686BAE2A0}" type="slidenum">
              <a:rPr lang="en-US" altLang="en-US">
                <a:solidFill>
                  <a:prstClr val="black"/>
                </a:solidFill>
              </a:rPr>
              <a:pPr fontAlgn="base">
                <a:spcBef>
                  <a:spcPct val="0"/>
                </a:spcBef>
                <a:spcAft>
                  <a:spcPct val="0"/>
                </a:spcAft>
                <a:defRPr/>
              </a:pPr>
              <a:t>‹Nº›</a:t>
            </a:fld>
            <a:endParaRPr lang="en-US" altLang="en-US" dirty="0">
              <a:solidFill>
                <a:prstClr val="black"/>
              </a:solidFill>
            </a:endParaRPr>
          </a:p>
        </p:txBody>
      </p:sp>
    </p:spTree>
    <p:extLst>
      <p:ext uri="{BB962C8B-B14F-4D97-AF65-F5344CB8AC3E}">
        <p14:creationId xmlns:p14="http://schemas.microsoft.com/office/powerpoint/2010/main" val="22899054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9584523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11877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8177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fld id="{FFE0FB23-1CB5-46F1-8FC6-2F118794A8BF}" type="datetimeFigureOut">
              <a:rPr lang="en-US" altLang="en-US">
                <a:solidFill>
                  <a:prstClr val="black"/>
                </a:solidFill>
              </a:rPr>
              <a:pPr fontAlgn="base">
                <a:spcBef>
                  <a:spcPct val="0"/>
                </a:spcBef>
                <a:spcAft>
                  <a:spcPct val="0"/>
                </a:spcAft>
                <a:defRPr/>
              </a:pPr>
              <a:t>6/16/2020</a:t>
            </a:fld>
            <a:endParaRPr lang="en-US" alt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endParaRPr lang="en-US" alt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fld id="{F0F6B4AC-294E-4222-AB28-6DF686BAE2A0}" type="slidenum">
              <a:rPr lang="en-US" altLang="en-US">
                <a:solidFill>
                  <a:prstClr val="black"/>
                </a:solidFill>
              </a:rPr>
              <a:pPr fontAlgn="base">
                <a:spcBef>
                  <a:spcPct val="0"/>
                </a:spcBef>
                <a:spcAft>
                  <a:spcPct val="0"/>
                </a:spcAft>
                <a:defRPr/>
              </a:pPr>
              <a:t>‹Nº›</a:t>
            </a:fld>
            <a:endParaRPr lang="en-US" altLang="en-US" dirty="0">
              <a:solidFill>
                <a:prstClr val="black"/>
              </a:solidFill>
            </a:endParaRPr>
          </a:p>
        </p:txBody>
      </p:sp>
    </p:spTree>
    <p:extLst>
      <p:ext uri="{BB962C8B-B14F-4D97-AF65-F5344CB8AC3E}">
        <p14:creationId xmlns:p14="http://schemas.microsoft.com/office/powerpoint/2010/main" val="9522520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1101965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3997719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237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e-D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6729033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fld id="{FFE0FB23-1CB5-46F1-8FC6-2F118794A8BF}" type="datetimeFigureOut">
              <a:rPr lang="en-US" altLang="en-US">
                <a:solidFill>
                  <a:prstClr val="black"/>
                </a:solidFill>
              </a:rPr>
              <a:pPr fontAlgn="base">
                <a:spcBef>
                  <a:spcPct val="0"/>
                </a:spcBef>
                <a:spcAft>
                  <a:spcPct val="0"/>
                </a:spcAft>
                <a:defRPr/>
              </a:pPr>
              <a:t>6/16/2020</a:t>
            </a:fld>
            <a:endParaRPr lang="en-US" alt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endParaRPr lang="en-US" alt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fld id="{F0F6B4AC-294E-4222-AB28-6DF686BAE2A0}" type="slidenum">
              <a:rPr lang="en-US" altLang="en-US">
                <a:solidFill>
                  <a:prstClr val="black"/>
                </a:solidFill>
              </a:rPr>
              <a:pPr fontAlgn="base">
                <a:spcBef>
                  <a:spcPct val="0"/>
                </a:spcBef>
                <a:spcAft>
                  <a:spcPct val="0"/>
                </a:spcAft>
                <a:defRPr/>
              </a:pPr>
              <a:t>‹Nº›</a:t>
            </a:fld>
            <a:endParaRPr lang="en-US" altLang="en-US" dirty="0">
              <a:solidFill>
                <a:prstClr val="black"/>
              </a:solidFill>
            </a:endParaRPr>
          </a:p>
        </p:txBody>
      </p:sp>
    </p:spTree>
    <p:extLst>
      <p:ext uri="{BB962C8B-B14F-4D97-AF65-F5344CB8AC3E}">
        <p14:creationId xmlns:p14="http://schemas.microsoft.com/office/powerpoint/2010/main" val="36689109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7611254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3990608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5133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fld id="{FFE0FB23-1CB5-46F1-8FC6-2F118794A8BF}" type="datetimeFigureOut">
              <a:rPr lang="en-US" altLang="en-US">
                <a:solidFill>
                  <a:prstClr val="black"/>
                </a:solidFill>
              </a:rPr>
              <a:pPr fontAlgn="base">
                <a:spcBef>
                  <a:spcPct val="0"/>
                </a:spcBef>
                <a:spcAft>
                  <a:spcPct val="0"/>
                </a:spcAft>
                <a:defRPr/>
              </a:pPr>
              <a:t>6/16/2020</a:t>
            </a:fld>
            <a:endParaRPr lang="en-US" alt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endParaRPr lang="en-US" alt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fld id="{F0F6B4AC-294E-4222-AB28-6DF686BAE2A0}" type="slidenum">
              <a:rPr lang="en-US" altLang="en-US">
                <a:solidFill>
                  <a:prstClr val="black"/>
                </a:solidFill>
              </a:rPr>
              <a:pPr fontAlgn="base">
                <a:spcBef>
                  <a:spcPct val="0"/>
                </a:spcBef>
                <a:spcAft>
                  <a:spcPct val="0"/>
                </a:spcAft>
                <a:defRPr/>
              </a:pPr>
              <a:t>‹Nº›</a:t>
            </a:fld>
            <a:endParaRPr lang="en-US" altLang="en-US" dirty="0">
              <a:solidFill>
                <a:prstClr val="black"/>
              </a:solidFill>
            </a:endParaRPr>
          </a:p>
        </p:txBody>
      </p:sp>
    </p:spTree>
    <p:extLst>
      <p:ext uri="{BB962C8B-B14F-4D97-AF65-F5344CB8AC3E}">
        <p14:creationId xmlns:p14="http://schemas.microsoft.com/office/powerpoint/2010/main" val="19724399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5987070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4665785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7542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fld id="{FFE0FB23-1CB5-46F1-8FC6-2F118794A8BF}" type="datetimeFigureOut">
              <a:rPr lang="en-US" altLang="en-US">
                <a:solidFill>
                  <a:prstClr val="black"/>
                </a:solidFill>
              </a:rPr>
              <a:pPr fontAlgn="base">
                <a:spcBef>
                  <a:spcPct val="0"/>
                </a:spcBef>
                <a:spcAft>
                  <a:spcPct val="0"/>
                </a:spcAft>
                <a:defRPr/>
              </a:pPr>
              <a:t>6/16/2020</a:t>
            </a:fld>
            <a:endParaRPr lang="en-US" alt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endParaRPr lang="en-US" alt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fld id="{F0F6B4AC-294E-4222-AB28-6DF686BAE2A0}" type="slidenum">
              <a:rPr lang="en-US" altLang="en-US">
                <a:solidFill>
                  <a:prstClr val="black"/>
                </a:solidFill>
              </a:rPr>
              <a:pPr fontAlgn="base">
                <a:spcBef>
                  <a:spcPct val="0"/>
                </a:spcBef>
                <a:spcAft>
                  <a:spcPct val="0"/>
                </a:spcAft>
                <a:defRPr/>
              </a:pPr>
              <a:t>‹Nº›</a:t>
            </a:fld>
            <a:endParaRPr lang="en-US" altLang="en-US" dirty="0">
              <a:solidFill>
                <a:prstClr val="black"/>
              </a:solidFill>
            </a:endParaRPr>
          </a:p>
        </p:txBody>
      </p:sp>
    </p:spTree>
    <p:extLst>
      <p:ext uri="{BB962C8B-B14F-4D97-AF65-F5344CB8AC3E}">
        <p14:creationId xmlns:p14="http://schemas.microsoft.com/office/powerpoint/2010/main" val="36470450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AFA5D49C-DE57-4E65-8BA5-72A8AF2EDF85}" type="slidenum">
              <a:rPr lang="es-ES"/>
              <a:pPr>
                <a:defRPr/>
              </a:pPr>
              <a:t>‹Nº›</a:t>
            </a:fld>
            <a:endParaRPr lang="es-ES"/>
          </a:p>
        </p:txBody>
      </p:sp>
    </p:spTree>
    <p:extLst>
      <p:ext uri="{BB962C8B-B14F-4D97-AF65-F5344CB8AC3E}">
        <p14:creationId xmlns:p14="http://schemas.microsoft.com/office/powerpoint/2010/main" val="2164966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e-D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Click to edit Master subtitle style</a:t>
            </a:r>
            <a:endParaRPr lang="en-US"/>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734691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516AF868-617E-42AC-82DB-59979D45E094}" type="slidenum">
              <a:rPr lang="es-ES"/>
              <a:pPr>
                <a:defRPr/>
              </a:pPr>
              <a:t>‹Nº›</a:t>
            </a:fld>
            <a:endParaRPr lang="es-ES"/>
          </a:p>
        </p:txBody>
      </p:sp>
    </p:spTree>
    <p:extLst>
      <p:ext uri="{BB962C8B-B14F-4D97-AF65-F5344CB8AC3E}">
        <p14:creationId xmlns:p14="http://schemas.microsoft.com/office/powerpoint/2010/main" val="12875655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B2FD99FF-FBE2-4773-9531-100CC0C844C6}" type="slidenum">
              <a:rPr lang="es-ES"/>
              <a:pPr>
                <a:defRPr/>
              </a:pPr>
              <a:t>‹Nº›</a:t>
            </a:fld>
            <a:endParaRPr lang="es-ES"/>
          </a:p>
        </p:txBody>
      </p:sp>
    </p:spTree>
    <p:extLst>
      <p:ext uri="{BB962C8B-B14F-4D97-AF65-F5344CB8AC3E}">
        <p14:creationId xmlns:p14="http://schemas.microsoft.com/office/powerpoint/2010/main" val="1954435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F3D108EB-8A18-4039-A95F-68760D796F0E}" type="slidenum">
              <a:rPr lang="es-ES"/>
              <a:pPr>
                <a:defRPr/>
              </a:pPr>
              <a:t>‹Nº›</a:t>
            </a:fld>
            <a:endParaRPr lang="es-ES"/>
          </a:p>
        </p:txBody>
      </p:sp>
    </p:spTree>
    <p:extLst>
      <p:ext uri="{BB962C8B-B14F-4D97-AF65-F5344CB8AC3E}">
        <p14:creationId xmlns:p14="http://schemas.microsoft.com/office/powerpoint/2010/main" val="40770456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B0DC6537-88CA-4683-9C49-5F6E053AB854}" type="slidenum">
              <a:rPr lang="es-ES"/>
              <a:pPr>
                <a:defRPr/>
              </a:pPr>
              <a:t>‹Nº›</a:t>
            </a:fld>
            <a:endParaRPr lang="es-ES"/>
          </a:p>
        </p:txBody>
      </p:sp>
    </p:spTree>
    <p:extLst>
      <p:ext uri="{BB962C8B-B14F-4D97-AF65-F5344CB8AC3E}">
        <p14:creationId xmlns:p14="http://schemas.microsoft.com/office/powerpoint/2010/main" val="6999213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060B82C5-A889-45ED-8595-B0121870F7FA}" type="slidenum">
              <a:rPr lang="es-ES"/>
              <a:pPr>
                <a:defRPr/>
              </a:pPr>
              <a:t>‹Nº›</a:t>
            </a:fld>
            <a:endParaRPr lang="es-ES"/>
          </a:p>
        </p:txBody>
      </p:sp>
    </p:spTree>
    <p:extLst>
      <p:ext uri="{BB962C8B-B14F-4D97-AF65-F5344CB8AC3E}">
        <p14:creationId xmlns:p14="http://schemas.microsoft.com/office/powerpoint/2010/main" val="32661253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E4D2038D-D3D8-4FD6-BD17-9CD684500B70}" type="slidenum">
              <a:rPr lang="es-ES"/>
              <a:pPr>
                <a:defRPr/>
              </a:pPr>
              <a:t>‹Nº›</a:t>
            </a:fld>
            <a:endParaRPr lang="es-ES"/>
          </a:p>
        </p:txBody>
      </p:sp>
    </p:spTree>
    <p:extLst>
      <p:ext uri="{BB962C8B-B14F-4D97-AF65-F5344CB8AC3E}">
        <p14:creationId xmlns:p14="http://schemas.microsoft.com/office/powerpoint/2010/main" val="1415999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961FA18A-3505-4C93-A2AD-546D56BCB887}" type="slidenum">
              <a:rPr lang="es-ES"/>
              <a:pPr>
                <a:defRPr/>
              </a:pPr>
              <a:t>‹Nº›</a:t>
            </a:fld>
            <a:endParaRPr lang="es-ES"/>
          </a:p>
        </p:txBody>
      </p:sp>
    </p:spTree>
    <p:extLst>
      <p:ext uri="{BB962C8B-B14F-4D97-AF65-F5344CB8AC3E}">
        <p14:creationId xmlns:p14="http://schemas.microsoft.com/office/powerpoint/2010/main" val="14179493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D974CE58-4089-4698-862F-083FF0D010E2}" type="slidenum">
              <a:rPr lang="es-ES"/>
              <a:pPr>
                <a:defRPr/>
              </a:pPr>
              <a:t>‹Nº›</a:t>
            </a:fld>
            <a:endParaRPr lang="es-ES"/>
          </a:p>
        </p:txBody>
      </p:sp>
    </p:spTree>
    <p:extLst>
      <p:ext uri="{BB962C8B-B14F-4D97-AF65-F5344CB8AC3E}">
        <p14:creationId xmlns:p14="http://schemas.microsoft.com/office/powerpoint/2010/main" val="15444578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1B4149F9-DB62-4B6E-B0DC-92C5676968BB}" type="slidenum">
              <a:rPr lang="es-ES"/>
              <a:pPr>
                <a:defRPr/>
              </a:pPr>
              <a:t>‹Nº›</a:t>
            </a:fld>
            <a:endParaRPr lang="es-ES"/>
          </a:p>
        </p:txBody>
      </p:sp>
    </p:spTree>
    <p:extLst>
      <p:ext uri="{BB962C8B-B14F-4D97-AF65-F5344CB8AC3E}">
        <p14:creationId xmlns:p14="http://schemas.microsoft.com/office/powerpoint/2010/main" val="12956451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FE7D11D2-1152-4911-8518-51B7B1E06323}" type="slidenum">
              <a:rPr lang="es-ES"/>
              <a:pPr>
                <a:defRPr/>
              </a:pPr>
              <a:t>‹Nº›</a:t>
            </a:fld>
            <a:endParaRPr lang="es-ES"/>
          </a:p>
        </p:txBody>
      </p:sp>
    </p:spTree>
    <p:extLst>
      <p:ext uri="{BB962C8B-B14F-4D97-AF65-F5344CB8AC3E}">
        <p14:creationId xmlns:p14="http://schemas.microsoft.com/office/powerpoint/2010/main" val="970579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557785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7648037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8878109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3527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fld id="{FFE0FB23-1CB5-46F1-8FC6-2F118794A8BF}" type="datetimeFigureOut">
              <a:rPr lang="en-US" altLang="en-US">
                <a:solidFill>
                  <a:prstClr val="black"/>
                </a:solidFill>
              </a:rPr>
              <a:pPr fontAlgn="base">
                <a:spcBef>
                  <a:spcPct val="0"/>
                </a:spcBef>
                <a:spcAft>
                  <a:spcPct val="0"/>
                </a:spcAft>
                <a:defRPr/>
              </a:pPr>
              <a:t>6/16/2020</a:t>
            </a:fld>
            <a:endParaRPr lang="en-US" alt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endParaRPr lang="en-US" alt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fld id="{F0F6B4AC-294E-4222-AB28-6DF686BAE2A0}" type="slidenum">
              <a:rPr lang="en-US" altLang="en-US">
                <a:solidFill>
                  <a:prstClr val="black"/>
                </a:solidFill>
              </a:rPr>
              <a:pPr fontAlgn="base">
                <a:spcBef>
                  <a:spcPct val="0"/>
                </a:spcBef>
                <a:spcAft>
                  <a:spcPct val="0"/>
                </a:spcAft>
                <a:defRPr/>
              </a:pPr>
              <a:t>‹Nº›</a:t>
            </a:fld>
            <a:endParaRPr lang="en-US" altLang="en-US" dirty="0">
              <a:solidFill>
                <a:prstClr val="black"/>
              </a:solidFill>
            </a:endParaRPr>
          </a:p>
        </p:txBody>
      </p:sp>
    </p:spTree>
    <p:extLst>
      <p:ext uri="{BB962C8B-B14F-4D97-AF65-F5344CB8AC3E}">
        <p14:creationId xmlns:p14="http://schemas.microsoft.com/office/powerpoint/2010/main" val="9232716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5400764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7631284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fld id="{FFE0FB23-1CB5-46F1-8FC6-2F118794A8BF}" type="datetimeFigureOut">
              <a:rPr lang="en-US" altLang="en-US">
                <a:solidFill>
                  <a:prstClr val="black"/>
                </a:solidFill>
              </a:rPr>
              <a:pPr fontAlgn="base">
                <a:spcBef>
                  <a:spcPct val="0"/>
                </a:spcBef>
                <a:spcAft>
                  <a:spcPct val="0"/>
                </a:spcAft>
                <a:defRPr/>
              </a:pPr>
              <a:t>6/16/2020</a:t>
            </a:fld>
            <a:endParaRPr lang="en-US" alt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endParaRPr lang="en-US" alt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fld id="{F0F6B4AC-294E-4222-AB28-6DF686BAE2A0}" type="slidenum">
              <a:rPr lang="en-US" altLang="en-US">
                <a:solidFill>
                  <a:prstClr val="black"/>
                </a:solidFill>
              </a:rPr>
              <a:pPr fontAlgn="base">
                <a:spcBef>
                  <a:spcPct val="0"/>
                </a:spcBef>
                <a:spcAft>
                  <a:spcPct val="0"/>
                </a:spcAft>
                <a:defRPr/>
              </a:pPr>
              <a:t>‹Nº›</a:t>
            </a:fld>
            <a:endParaRPr lang="en-US" altLang="en-US" dirty="0">
              <a:solidFill>
                <a:prstClr val="black"/>
              </a:solidFill>
            </a:endParaRPr>
          </a:p>
        </p:txBody>
      </p:sp>
    </p:spTree>
    <p:extLst>
      <p:ext uri="{BB962C8B-B14F-4D97-AF65-F5344CB8AC3E}">
        <p14:creationId xmlns:p14="http://schemas.microsoft.com/office/powerpoint/2010/main" val="34787573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4584305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4498229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589679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D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Click to edit Master text styles</a:t>
            </a:r>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8785652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AR">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5020401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AR">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5712079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AR">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9759583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AR">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9584632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AR">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0473428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AR">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6137094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123177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4080757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8344762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337431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Date Placeholder 4"/>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16135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7933506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AR">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1468381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AR">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056968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AR">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5901742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AR">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6889090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AR">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1391177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AR">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385647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1772622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0339599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4BA38258-83F6-483D-A3EE-6ED0B48DB1FB}"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3769354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7" name="Date Placeholder 6"/>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4290856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22F4555D-9929-440C-8475-F23F63A344E7}"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11698842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E0D8FE67-8B5C-4A1F-9686-2EDFC94E449A}"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33260333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C2BDD59C-A60E-4508-B8A9-ED92FA7B81C6}"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37645844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76A68D5C-77E9-4711-B03D-022DA4E94479}"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38149912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7640D835-EBC9-4DF8-9E1E-4CFC744FC3D3}"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16454232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C5580484-0A6E-4AEE-A864-F6CE3CE34BBE}"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23522851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15482E05-B65A-4F87-8475-BF61CCC17B01}"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7206248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E820F32B-7F6B-4952-BAE8-7B5245AF5B98}"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8903069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B3A32F9F-AB78-4916-BD8E-CF1FDF19E934}"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22165625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s-AR"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AR"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2F3E65D1-1ADD-4176-8A07-CE9DD7264AA3}" type="slidenum">
              <a:rPr lang="es-AR" altLang="es-MX">
                <a:solidFill>
                  <a:srgbClr val="000000"/>
                </a:solidFill>
              </a:rPr>
              <a:pPr/>
              <a:t>‹Nº›</a:t>
            </a:fld>
            <a:endParaRPr lang="es-AR" altLang="es-MX">
              <a:solidFill>
                <a:srgbClr val="000000"/>
              </a:solidFill>
            </a:endParaRPr>
          </a:p>
        </p:txBody>
      </p:sp>
    </p:spTree>
    <p:extLst>
      <p:ext uri="{BB962C8B-B14F-4D97-AF65-F5344CB8AC3E}">
        <p14:creationId xmlns:p14="http://schemas.microsoft.com/office/powerpoint/2010/main" val="727003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Date Placeholder 2"/>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569718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5F9B5FE5-80A3-4779-8387-8CA57051A8B7}"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33726035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2C33DF35-BB56-42EC-95C3-41A6D6AF02E6}"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13854356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D13A2377-8BD5-4A41-AB92-71B20EAA5D41}"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21852393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16274994-E05B-4541-89F8-3CD5E0F366CD}"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16436676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7BE8B03E-2962-4FA7-8061-1170BC55B8DA}"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20629244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5A1EEFBE-8809-4BF1-BE96-E691B132D17F}"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18601405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B172E2B6-80D0-4E50-9C0D-90D95239F17B}"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34666331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4D0E625E-920B-45F8-BACE-A3DCDAFEBAEF}"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23000988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6B316106-5D6A-4845-9C81-561C8B756084}"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30240316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32F379CE-EA81-4399-823E-A62C7C46EDA8}"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1871201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4194673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endParaRPr lang="es-ES" altLang="es-MX">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MX">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0CE8CAEF-4756-440F-91C7-DA8EE0C7132A}" type="slidenum">
              <a:rPr lang="es-ES" altLang="es-MX">
                <a:solidFill>
                  <a:srgbClr val="000000"/>
                </a:solidFill>
              </a:rPr>
              <a:pPr/>
              <a:t>‹Nº›</a:t>
            </a:fld>
            <a:endParaRPr lang="es-ES" altLang="es-MX">
              <a:solidFill>
                <a:srgbClr val="000000"/>
              </a:solidFill>
            </a:endParaRPr>
          </a:p>
        </p:txBody>
      </p:sp>
    </p:spTree>
    <p:extLst>
      <p:ext uri="{BB962C8B-B14F-4D97-AF65-F5344CB8AC3E}">
        <p14:creationId xmlns:p14="http://schemas.microsoft.com/office/powerpoint/2010/main" val="26087529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srgbClr val="000000">
                  <a:tint val="75000"/>
                </a:srgb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srgbClr val="000000">
                  <a:tint val="75000"/>
                </a:srgb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6D7146A6-A17C-499E-A8AC-1D3D54B41A0F}" type="slidenum">
              <a:rPr lang="es-ES">
                <a:solidFill>
                  <a:srgbClr val="000000">
                    <a:tint val="75000"/>
                  </a:srgbClr>
                </a:solidFill>
              </a:rPr>
              <a:pPr>
                <a:defRPr/>
              </a:pPr>
              <a:t>‹Nº›</a:t>
            </a:fld>
            <a:endParaRPr lang="es-ES">
              <a:solidFill>
                <a:srgbClr val="000000">
                  <a:tint val="75000"/>
                </a:srgbClr>
              </a:solidFill>
            </a:endParaRPr>
          </a:p>
        </p:txBody>
      </p:sp>
    </p:spTree>
    <p:extLst>
      <p:ext uri="{BB962C8B-B14F-4D97-AF65-F5344CB8AC3E}">
        <p14:creationId xmlns:p14="http://schemas.microsoft.com/office/powerpoint/2010/main" val="2710878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srgbClr val="000000">
                  <a:tint val="75000"/>
                </a:srgb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srgbClr val="000000">
                  <a:tint val="75000"/>
                </a:srgb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CE17A73B-DDF4-4654-9673-1176D9F18169}" type="slidenum">
              <a:rPr lang="es-ES">
                <a:solidFill>
                  <a:srgbClr val="000000">
                    <a:tint val="75000"/>
                  </a:srgbClr>
                </a:solidFill>
              </a:rPr>
              <a:pPr>
                <a:defRPr/>
              </a:pPr>
              <a:t>‹Nº›</a:t>
            </a:fld>
            <a:endParaRPr lang="es-ES">
              <a:solidFill>
                <a:srgbClr val="000000">
                  <a:tint val="75000"/>
                </a:srgbClr>
              </a:solidFill>
            </a:endParaRPr>
          </a:p>
        </p:txBody>
      </p:sp>
    </p:spTree>
    <p:extLst>
      <p:ext uri="{BB962C8B-B14F-4D97-AF65-F5344CB8AC3E}">
        <p14:creationId xmlns:p14="http://schemas.microsoft.com/office/powerpoint/2010/main" val="372259780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solidFill>
                <a:srgbClr val="000000">
                  <a:tint val="75000"/>
                </a:srgb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srgbClr val="000000">
                  <a:tint val="75000"/>
                </a:srgb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9EA6F898-95F9-40BA-8D18-826788E74AD0}" type="slidenum">
              <a:rPr lang="es-ES">
                <a:solidFill>
                  <a:srgbClr val="000000">
                    <a:tint val="75000"/>
                  </a:srgbClr>
                </a:solidFill>
              </a:rPr>
              <a:pPr>
                <a:defRPr/>
              </a:pPr>
              <a:t>‹Nº›</a:t>
            </a:fld>
            <a:endParaRPr lang="es-ES">
              <a:solidFill>
                <a:srgbClr val="000000">
                  <a:tint val="75000"/>
                </a:srgbClr>
              </a:solidFill>
            </a:endParaRPr>
          </a:p>
        </p:txBody>
      </p:sp>
    </p:spTree>
    <p:extLst>
      <p:ext uri="{BB962C8B-B14F-4D97-AF65-F5344CB8AC3E}">
        <p14:creationId xmlns:p14="http://schemas.microsoft.com/office/powerpoint/2010/main" val="42580487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lvl1pPr>
              <a:defRPr/>
            </a:lvl1pPr>
          </a:lstStyle>
          <a:p>
            <a:pPr>
              <a:defRPr/>
            </a:pPr>
            <a:endParaRPr lang="es-ES">
              <a:solidFill>
                <a:srgbClr val="000000">
                  <a:tint val="75000"/>
                </a:srgb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s-ES">
              <a:solidFill>
                <a:srgbClr val="000000">
                  <a:tint val="75000"/>
                </a:srgbClr>
              </a:solidFill>
            </a:endParaRPr>
          </a:p>
        </p:txBody>
      </p:sp>
      <p:sp>
        <p:nvSpPr>
          <p:cNvPr id="7" name="6 Marcador de número de diapositiva"/>
          <p:cNvSpPr>
            <a:spLocks noGrp="1"/>
          </p:cNvSpPr>
          <p:nvPr>
            <p:ph type="sldNum" sz="quarter" idx="12"/>
          </p:nvPr>
        </p:nvSpPr>
        <p:spPr/>
        <p:txBody>
          <a:bodyPr/>
          <a:lstStyle>
            <a:lvl1pPr>
              <a:defRPr/>
            </a:lvl1pPr>
          </a:lstStyle>
          <a:p>
            <a:pPr>
              <a:defRPr/>
            </a:pPr>
            <a:fld id="{0B15D1CF-31F2-4672-AEB5-DC51CB7BE711}" type="slidenum">
              <a:rPr lang="es-ES">
                <a:solidFill>
                  <a:srgbClr val="000000">
                    <a:tint val="75000"/>
                  </a:srgbClr>
                </a:solidFill>
              </a:rPr>
              <a:pPr>
                <a:defRPr/>
              </a:pPr>
              <a:t>‹Nº›</a:t>
            </a:fld>
            <a:endParaRPr lang="es-ES">
              <a:solidFill>
                <a:srgbClr val="000000">
                  <a:tint val="75000"/>
                </a:srgbClr>
              </a:solidFill>
            </a:endParaRPr>
          </a:p>
        </p:txBody>
      </p:sp>
    </p:spTree>
    <p:extLst>
      <p:ext uri="{BB962C8B-B14F-4D97-AF65-F5344CB8AC3E}">
        <p14:creationId xmlns:p14="http://schemas.microsoft.com/office/powerpoint/2010/main" val="22342885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lvl1pPr>
              <a:defRPr/>
            </a:lvl1pPr>
          </a:lstStyle>
          <a:p>
            <a:pPr>
              <a:defRPr/>
            </a:pPr>
            <a:endParaRPr lang="es-ES">
              <a:solidFill>
                <a:srgbClr val="000000">
                  <a:tint val="75000"/>
                </a:srgbClr>
              </a:solidFill>
            </a:endParaRPr>
          </a:p>
        </p:txBody>
      </p:sp>
      <p:sp>
        <p:nvSpPr>
          <p:cNvPr id="8" name="7 Marcador de pie de página"/>
          <p:cNvSpPr>
            <a:spLocks noGrp="1"/>
          </p:cNvSpPr>
          <p:nvPr>
            <p:ph type="ftr" sz="quarter" idx="11"/>
          </p:nvPr>
        </p:nvSpPr>
        <p:spPr/>
        <p:txBody>
          <a:bodyPr/>
          <a:lstStyle>
            <a:lvl1pPr>
              <a:defRPr/>
            </a:lvl1pPr>
          </a:lstStyle>
          <a:p>
            <a:pPr>
              <a:defRPr/>
            </a:pPr>
            <a:endParaRPr lang="es-ES">
              <a:solidFill>
                <a:srgbClr val="000000">
                  <a:tint val="75000"/>
                </a:srgbClr>
              </a:solidFill>
            </a:endParaRPr>
          </a:p>
        </p:txBody>
      </p:sp>
      <p:sp>
        <p:nvSpPr>
          <p:cNvPr id="9" name="8 Marcador de número de diapositiva"/>
          <p:cNvSpPr>
            <a:spLocks noGrp="1"/>
          </p:cNvSpPr>
          <p:nvPr>
            <p:ph type="sldNum" sz="quarter" idx="12"/>
          </p:nvPr>
        </p:nvSpPr>
        <p:spPr/>
        <p:txBody>
          <a:bodyPr/>
          <a:lstStyle>
            <a:lvl1pPr>
              <a:defRPr/>
            </a:lvl1pPr>
          </a:lstStyle>
          <a:p>
            <a:pPr>
              <a:defRPr/>
            </a:pPr>
            <a:fld id="{497789C6-F5F3-4B70-BA3F-C04626760D97}" type="slidenum">
              <a:rPr lang="es-ES">
                <a:solidFill>
                  <a:srgbClr val="000000">
                    <a:tint val="75000"/>
                  </a:srgbClr>
                </a:solidFill>
              </a:rPr>
              <a:pPr>
                <a:defRPr/>
              </a:pPr>
              <a:t>‹Nº›</a:t>
            </a:fld>
            <a:endParaRPr lang="es-ES">
              <a:solidFill>
                <a:srgbClr val="000000">
                  <a:tint val="75000"/>
                </a:srgbClr>
              </a:solidFill>
            </a:endParaRPr>
          </a:p>
        </p:txBody>
      </p:sp>
    </p:spTree>
    <p:extLst>
      <p:ext uri="{BB962C8B-B14F-4D97-AF65-F5344CB8AC3E}">
        <p14:creationId xmlns:p14="http://schemas.microsoft.com/office/powerpoint/2010/main" val="40028798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lvl1pPr>
              <a:defRPr/>
            </a:lvl1pPr>
          </a:lstStyle>
          <a:p>
            <a:pPr>
              <a:defRPr/>
            </a:pPr>
            <a:endParaRPr lang="es-ES">
              <a:solidFill>
                <a:srgbClr val="000000">
                  <a:tint val="75000"/>
                </a:srgbClr>
              </a:solidFill>
            </a:endParaRPr>
          </a:p>
        </p:txBody>
      </p:sp>
      <p:sp>
        <p:nvSpPr>
          <p:cNvPr id="4" name="3 Marcador de pie de página"/>
          <p:cNvSpPr>
            <a:spLocks noGrp="1"/>
          </p:cNvSpPr>
          <p:nvPr>
            <p:ph type="ftr" sz="quarter" idx="11"/>
          </p:nvPr>
        </p:nvSpPr>
        <p:spPr/>
        <p:txBody>
          <a:bodyPr/>
          <a:lstStyle>
            <a:lvl1pPr>
              <a:defRPr/>
            </a:lvl1pPr>
          </a:lstStyle>
          <a:p>
            <a:pPr>
              <a:defRPr/>
            </a:pPr>
            <a:endParaRPr lang="es-ES">
              <a:solidFill>
                <a:srgbClr val="000000">
                  <a:tint val="75000"/>
                </a:srgbClr>
              </a:solidFill>
            </a:endParaRPr>
          </a:p>
        </p:txBody>
      </p:sp>
      <p:sp>
        <p:nvSpPr>
          <p:cNvPr id="5" name="4 Marcador de número de diapositiva"/>
          <p:cNvSpPr>
            <a:spLocks noGrp="1"/>
          </p:cNvSpPr>
          <p:nvPr>
            <p:ph type="sldNum" sz="quarter" idx="12"/>
          </p:nvPr>
        </p:nvSpPr>
        <p:spPr/>
        <p:txBody>
          <a:bodyPr/>
          <a:lstStyle>
            <a:lvl1pPr>
              <a:defRPr/>
            </a:lvl1pPr>
          </a:lstStyle>
          <a:p>
            <a:pPr>
              <a:defRPr/>
            </a:pPr>
            <a:fld id="{178B4953-C6A3-47C8-80FC-85175DE182FF}" type="slidenum">
              <a:rPr lang="es-ES">
                <a:solidFill>
                  <a:srgbClr val="000000">
                    <a:tint val="75000"/>
                  </a:srgbClr>
                </a:solidFill>
              </a:rPr>
              <a:pPr>
                <a:defRPr/>
              </a:pPr>
              <a:t>‹Nº›</a:t>
            </a:fld>
            <a:endParaRPr lang="es-ES">
              <a:solidFill>
                <a:srgbClr val="000000">
                  <a:tint val="75000"/>
                </a:srgbClr>
              </a:solidFill>
            </a:endParaRPr>
          </a:p>
        </p:txBody>
      </p:sp>
    </p:spTree>
    <p:extLst>
      <p:ext uri="{BB962C8B-B14F-4D97-AF65-F5344CB8AC3E}">
        <p14:creationId xmlns:p14="http://schemas.microsoft.com/office/powerpoint/2010/main" val="6630641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endParaRPr lang="es-ES">
              <a:solidFill>
                <a:srgbClr val="000000">
                  <a:tint val="75000"/>
                </a:srgbClr>
              </a:solidFill>
            </a:endParaRPr>
          </a:p>
        </p:txBody>
      </p:sp>
      <p:sp>
        <p:nvSpPr>
          <p:cNvPr id="3" name="2 Marcador de pie de página"/>
          <p:cNvSpPr>
            <a:spLocks noGrp="1"/>
          </p:cNvSpPr>
          <p:nvPr>
            <p:ph type="ftr" sz="quarter" idx="11"/>
          </p:nvPr>
        </p:nvSpPr>
        <p:spPr/>
        <p:txBody>
          <a:bodyPr/>
          <a:lstStyle>
            <a:lvl1pPr>
              <a:defRPr/>
            </a:lvl1pPr>
          </a:lstStyle>
          <a:p>
            <a:pPr>
              <a:defRPr/>
            </a:pPr>
            <a:endParaRPr lang="es-ES">
              <a:solidFill>
                <a:srgbClr val="000000">
                  <a:tint val="75000"/>
                </a:srgbClr>
              </a:solidFill>
            </a:endParaRPr>
          </a:p>
        </p:txBody>
      </p:sp>
      <p:sp>
        <p:nvSpPr>
          <p:cNvPr id="4" name="3 Marcador de número de diapositiva"/>
          <p:cNvSpPr>
            <a:spLocks noGrp="1"/>
          </p:cNvSpPr>
          <p:nvPr>
            <p:ph type="sldNum" sz="quarter" idx="12"/>
          </p:nvPr>
        </p:nvSpPr>
        <p:spPr/>
        <p:txBody>
          <a:bodyPr/>
          <a:lstStyle>
            <a:lvl1pPr>
              <a:defRPr/>
            </a:lvl1pPr>
          </a:lstStyle>
          <a:p>
            <a:pPr>
              <a:defRPr/>
            </a:pPr>
            <a:fld id="{F5A28F01-7248-4E04-9C95-8B3579D2BC39}" type="slidenum">
              <a:rPr lang="es-ES">
                <a:solidFill>
                  <a:srgbClr val="000000">
                    <a:tint val="75000"/>
                  </a:srgbClr>
                </a:solidFill>
              </a:rPr>
              <a:pPr>
                <a:defRPr/>
              </a:pPr>
              <a:t>‹Nº›</a:t>
            </a:fld>
            <a:endParaRPr lang="es-ES">
              <a:solidFill>
                <a:srgbClr val="000000">
                  <a:tint val="75000"/>
                </a:srgbClr>
              </a:solidFill>
            </a:endParaRPr>
          </a:p>
        </p:txBody>
      </p:sp>
    </p:spTree>
    <p:extLst>
      <p:ext uri="{BB962C8B-B14F-4D97-AF65-F5344CB8AC3E}">
        <p14:creationId xmlns:p14="http://schemas.microsoft.com/office/powerpoint/2010/main" val="40212319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endParaRPr lang="es-ES">
              <a:solidFill>
                <a:srgbClr val="000000">
                  <a:tint val="75000"/>
                </a:srgb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s-ES">
              <a:solidFill>
                <a:srgbClr val="000000">
                  <a:tint val="75000"/>
                </a:srgbClr>
              </a:solidFill>
            </a:endParaRPr>
          </a:p>
        </p:txBody>
      </p:sp>
      <p:sp>
        <p:nvSpPr>
          <p:cNvPr id="7" name="6 Marcador de número de diapositiva"/>
          <p:cNvSpPr>
            <a:spLocks noGrp="1"/>
          </p:cNvSpPr>
          <p:nvPr>
            <p:ph type="sldNum" sz="quarter" idx="12"/>
          </p:nvPr>
        </p:nvSpPr>
        <p:spPr/>
        <p:txBody>
          <a:bodyPr/>
          <a:lstStyle>
            <a:lvl1pPr>
              <a:defRPr/>
            </a:lvl1pPr>
          </a:lstStyle>
          <a:p>
            <a:pPr>
              <a:defRPr/>
            </a:pPr>
            <a:fld id="{C1F534B9-66F1-4681-A4DC-F4C659FACDA7}" type="slidenum">
              <a:rPr lang="es-ES">
                <a:solidFill>
                  <a:srgbClr val="000000">
                    <a:tint val="75000"/>
                  </a:srgbClr>
                </a:solidFill>
              </a:rPr>
              <a:pPr>
                <a:defRPr/>
              </a:pPr>
              <a:t>‹Nº›</a:t>
            </a:fld>
            <a:endParaRPr lang="es-ES">
              <a:solidFill>
                <a:srgbClr val="000000">
                  <a:tint val="75000"/>
                </a:srgbClr>
              </a:solidFill>
            </a:endParaRPr>
          </a:p>
        </p:txBody>
      </p:sp>
    </p:spTree>
    <p:extLst>
      <p:ext uri="{BB962C8B-B14F-4D97-AF65-F5344CB8AC3E}">
        <p14:creationId xmlns:p14="http://schemas.microsoft.com/office/powerpoint/2010/main" val="39247766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endParaRPr lang="es-ES">
              <a:solidFill>
                <a:srgbClr val="000000">
                  <a:tint val="75000"/>
                </a:srgbClr>
              </a:solidFill>
            </a:endParaRPr>
          </a:p>
        </p:txBody>
      </p:sp>
      <p:sp>
        <p:nvSpPr>
          <p:cNvPr id="6" name="5 Marcador de pie de página"/>
          <p:cNvSpPr>
            <a:spLocks noGrp="1"/>
          </p:cNvSpPr>
          <p:nvPr>
            <p:ph type="ftr" sz="quarter" idx="11"/>
          </p:nvPr>
        </p:nvSpPr>
        <p:spPr/>
        <p:txBody>
          <a:bodyPr/>
          <a:lstStyle>
            <a:lvl1pPr>
              <a:defRPr/>
            </a:lvl1pPr>
          </a:lstStyle>
          <a:p>
            <a:pPr>
              <a:defRPr/>
            </a:pPr>
            <a:endParaRPr lang="es-ES">
              <a:solidFill>
                <a:srgbClr val="000000">
                  <a:tint val="75000"/>
                </a:srgbClr>
              </a:solidFill>
            </a:endParaRPr>
          </a:p>
        </p:txBody>
      </p:sp>
      <p:sp>
        <p:nvSpPr>
          <p:cNvPr id="7" name="6 Marcador de número de diapositiva"/>
          <p:cNvSpPr>
            <a:spLocks noGrp="1"/>
          </p:cNvSpPr>
          <p:nvPr>
            <p:ph type="sldNum" sz="quarter" idx="12"/>
          </p:nvPr>
        </p:nvSpPr>
        <p:spPr/>
        <p:txBody>
          <a:bodyPr/>
          <a:lstStyle>
            <a:lvl1pPr>
              <a:defRPr/>
            </a:lvl1pPr>
          </a:lstStyle>
          <a:p>
            <a:pPr>
              <a:defRPr/>
            </a:pPr>
            <a:fld id="{E77FD954-CC4C-4E41-82B1-B471DDDB8F9B}" type="slidenum">
              <a:rPr lang="es-ES">
                <a:solidFill>
                  <a:srgbClr val="000000">
                    <a:tint val="75000"/>
                  </a:srgbClr>
                </a:solidFill>
              </a:rPr>
              <a:pPr>
                <a:defRPr/>
              </a:pPr>
              <a:t>‹Nº›</a:t>
            </a:fld>
            <a:endParaRPr lang="es-ES">
              <a:solidFill>
                <a:srgbClr val="000000">
                  <a:tint val="75000"/>
                </a:srgbClr>
              </a:solidFill>
            </a:endParaRPr>
          </a:p>
        </p:txBody>
      </p:sp>
    </p:spTree>
    <p:extLst>
      <p:ext uri="{BB962C8B-B14F-4D97-AF65-F5344CB8AC3E}">
        <p14:creationId xmlns:p14="http://schemas.microsoft.com/office/powerpoint/2010/main" val="3045620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e-D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Date Placeholder 4"/>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54292507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srgbClr val="000000">
                  <a:tint val="75000"/>
                </a:srgb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srgbClr val="000000">
                  <a:tint val="75000"/>
                </a:srgb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923F8AD3-92D1-4FE6-9D9A-A8209DC07AF4}" type="slidenum">
              <a:rPr lang="es-ES">
                <a:solidFill>
                  <a:srgbClr val="000000">
                    <a:tint val="75000"/>
                  </a:srgbClr>
                </a:solidFill>
              </a:rPr>
              <a:pPr>
                <a:defRPr/>
              </a:pPr>
              <a:t>‹Nº›</a:t>
            </a:fld>
            <a:endParaRPr lang="es-ES">
              <a:solidFill>
                <a:srgbClr val="000000">
                  <a:tint val="75000"/>
                </a:srgbClr>
              </a:solidFill>
            </a:endParaRPr>
          </a:p>
        </p:txBody>
      </p:sp>
    </p:spTree>
    <p:extLst>
      <p:ext uri="{BB962C8B-B14F-4D97-AF65-F5344CB8AC3E}">
        <p14:creationId xmlns:p14="http://schemas.microsoft.com/office/powerpoint/2010/main" val="27378643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srgbClr val="000000">
                  <a:tint val="75000"/>
                </a:srgb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srgbClr val="000000">
                  <a:tint val="75000"/>
                </a:srgb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82BCC931-7508-4538-A9B6-44C2E804E4BC}" type="slidenum">
              <a:rPr lang="es-ES">
                <a:solidFill>
                  <a:srgbClr val="000000">
                    <a:tint val="75000"/>
                  </a:srgbClr>
                </a:solidFill>
              </a:rPr>
              <a:pPr>
                <a:defRPr/>
              </a:pPr>
              <a:t>‹Nº›</a:t>
            </a:fld>
            <a:endParaRPr lang="es-ES">
              <a:solidFill>
                <a:srgbClr val="000000">
                  <a:tint val="75000"/>
                </a:srgbClr>
              </a:solidFill>
            </a:endParaRPr>
          </a:p>
        </p:txBody>
      </p:sp>
    </p:spTree>
    <p:extLst>
      <p:ext uri="{BB962C8B-B14F-4D97-AF65-F5344CB8AC3E}">
        <p14:creationId xmlns:p14="http://schemas.microsoft.com/office/powerpoint/2010/main" val="39651477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40564075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6901339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83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fld id="{D5766143-60F1-4228-8034-537875D3E815}" type="datetimeFigureOut">
              <a:rPr lang="en-US" altLang="en-US">
                <a:solidFill>
                  <a:prstClr val="black"/>
                </a:solidFill>
              </a:rPr>
              <a:pPr fontAlgn="base">
                <a:spcBef>
                  <a:spcPct val="0"/>
                </a:spcBef>
                <a:spcAft>
                  <a:spcPct val="0"/>
                </a:spcAft>
                <a:defRPr/>
              </a:pPr>
              <a:t>6/16/2020</a:t>
            </a:fld>
            <a:endParaRPr lang="en-US" alt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endParaRPr lang="en-US" alt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fld id="{24C50A9B-FD21-41E8-A93A-18C7D16CC0DE}" type="slidenum">
              <a:rPr lang="en-US" altLang="en-US">
                <a:solidFill>
                  <a:prstClr val="black"/>
                </a:solidFill>
              </a:rPr>
              <a:pPr fontAlgn="base">
                <a:spcBef>
                  <a:spcPct val="0"/>
                </a:spcBef>
                <a:spcAft>
                  <a:spcPct val="0"/>
                </a:spcAft>
                <a:defRPr/>
              </a:pPr>
              <a:t>‹Nº›</a:t>
            </a:fld>
            <a:endParaRPr lang="en-US" altLang="en-US" dirty="0">
              <a:solidFill>
                <a:prstClr val="black"/>
              </a:solidFill>
            </a:endParaRPr>
          </a:p>
        </p:txBody>
      </p:sp>
    </p:spTree>
    <p:extLst>
      <p:ext uri="{BB962C8B-B14F-4D97-AF65-F5344CB8AC3E}">
        <p14:creationId xmlns:p14="http://schemas.microsoft.com/office/powerpoint/2010/main" val="7450855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993121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9958630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0005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fld id="{D5766143-60F1-4228-8034-537875D3E815}" type="datetimeFigureOut">
              <a:rPr lang="en-US" altLang="en-US">
                <a:solidFill>
                  <a:prstClr val="black"/>
                </a:solidFill>
              </a:rPr>
              <a:pPr fontAlgn="base">
                <a:spcBef>
                  <a:spcPct val="0"/>
                </a:spcBef>
                <a:spcAft>
                  <a:spcPct val="0"/>
                </a:spcAft>
                <a:defRPr/>
              </a:pPr>
              <a:t>6/16/2020</a:t>
            </a:fld>
            <a:endParaRPr lang="en-US" alt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endParaRPr lang="en-US" alt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ea typeface="ＭＳ Ｐゴシック" pitchFamily="34" charset="-128"/>
                <a:cs typeface="+mn-cs"/>
              </a:defRPr>
            </a:lvl1pPr>
          </a:lstStyle>
          <a:p>
            <a:pPr fontAlgn="base">
              <a:spcBef>
                <a:spcPct val="0"/>
              </a:spcBef>
              <a:spcAft>
                <a:spcPct val="0"/>
              </a:spcAft>
              <a:defRPr/>
            </a:pPr>
            <a:fld id="{24C50A9B-FD21-41E8-A93A-18C7D16CC0DE}" type="slidenum">
              <a:rPr lang="en-US" altLang="en-US">
                <a:solidFill>
                  <a:prstClr val="black"/>
                </a:solidFill>
              </a:rPr>
              <a:pPr fontAlgn="base">
                <a:spcBef>
                  <a:spcPct val="0"/>
                </a:spcBef>
                <a:spcAft>
                  <a:spcPct val="0"/>
                </a:spcAft>
                <a:defRPr/>
              </a:pPr>
              <a:t>‹Nº›</a:t>
            </a:fld>
            <a:endParaRPr lang="en-US" altLang="en-US" dirty="0">
              <a:solidFill>
                <a:prstClr val="black"/>
              </a:solidFill>
            </a:endParaRPr>
          </a:p>
        </p:txBody>
      </p:sp>
    </p:spTree>
    <p:extLst>
      <p:ext uri="{BB962C8B-B14F-4D97-AF65-F5344CB8AC3E}">
        <p14:creationId xmlns:p14="http://schemas.microsoft.com/office/powerpoint/2010/main" val="57009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319480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e-D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Date Placeholder 4"/>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0378495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C4C028-B4AF-4D7E-A168-E365753AFE7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97756173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221CC1-6432-431B-B6DD-A957D5D50ED7}"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70102035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641517-D206-4FD5-8A74-238EA9CAAE0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37542975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854419-20B6-4124-814F-A0A92BCFAC9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1273707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A8AC6ED-46B9-462B-B648-F516F9EF17E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08442389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748012E-3491-430C-93B6-1599D8888AA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5425177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444FC8E-5446-4472-A1E2-A4A98ECD830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73462262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F4EB37-EC5D-4B30-8E55-6C22961B006C}"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25406949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021E7C-A3F3-4949-9182-22365A697379}"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5178689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1358FF-A265-4614-A4D9-F69F38E161C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508374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6867825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C31FD5-1D5C-4245-89E5-3A8A7ABA0FC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6416579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E03561-C2D4-41A2-84C3-B857531223EB}"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95340736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17608012-1D87-44E9-8DC7-6E3FCCEF5CE9}" type="slidenum">
              <a:rPr lang="es-ES"/>
              <a:pPr>
                <a:defRPr/>
              </a:pPr>
              <a:t>‹Nº›</a:t>
            </a:fld>
            <a:endParaRPr lang="es-ES"/>
          </a:p>
        </p:txBody>
      </p:sp>
    </p:spTree>
    <p:extLst>
      <p:ext uri="{BB962C8B-B14F-4D97-AF65-F5344CB8AC3E}">
        <p14:creationId xmlns:p14="http://schemas.microsoft.com/office/powerpoint/2010/main" val="140553369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C2F65EE4-2127-4834-8E6F-FD3C83F8CD49}" type="slidenum">
              <a:rPr lang="es-ES"/>
              <a:pPr>
                <a:defRPr/>
              </a:pPr>
              <a:t>‹Nº›</a:t>
            </a:fld>
            <a:endParaRPr lang="es-ES"/>
          </a:p>
        </p:txBody>
      </p:sp>
    </p:spTree>
    <p:extLst>
      <p:ext uri="{BB962C8B-B14F-4D97-AF65-F5344CB8AC3E}">
        <p14:creationId xmlns:p14="http://schemas.microsoft.com/office/powerpoint/2010/main" val="390337061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4A2C2AC1-95A9-49C6-B5BF-CBAC3939EE2A}" type="slidenum">
              <a:rPr lang="es-ES"/>
              <a:pPr>
                <a:defRPr/>
              </a:pPr>
              <a:t>‹Nº›</a:t>
            </a:fld>
            <a:endParaRPr lang="es-ES"/>
          </a:p>
        </p:txBody>
      </p:sp>
    </p:spTree>
    <p:extLst>
      <p:ext uri="{BB962C8B-B14F-4D97-AF65-F5344CB8AC3E}">
        <p14:creationId xmlns:p14="http://schemas.microsoft.com/office/powerpoint/2010/main" val="206556918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5E80BAE6-9969-45E9-BE10-5DC234C3759C}" type="slidenum">
              <a:rPr lang="es-ES"/>
              <a:pPr>
                <a:defRPr/>
              </a:pPr>
              <a:t>‹Nº›</a:t>
            </a:fld>
            <a:endParaRPr lang="es-ES"/>
          </a:p>
        </p:txBody>
      </p:sp>
    </p:spTree>
    <p:extLst>
      <p:ext uri="{BB962C8B-B14F-4D97-AF65-F5344CB8AC3E}">
        <p14:creationId xmlns:p14="http://schemas.microsoft.com/office/powerpoint/2010/main" val="22651567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8" name="7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9" name="8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F80F26F5-1869-48FE-91F1-F418E28B1A23}" type="slidenum">
              <a:rPr lang="es-ES"/>
              <a:pPr>
                <a:defRPr/>
              </a:pPr>
              <a:t>‹Nº›</a:t>
            </a:fld>
            <a:endParaRPr lang="es-ES"/>
          </a:p>
        </p:txBody>
      </p:sp>
    </p:spTree>
    <p:extLst>
      <p:ext uri="{BB962C8B-B14F-4D97-AF65-F5344CB8AC3E}">
        <p14:creationId xmlns:p14="http://schemas.microsoft.com/office/powerpoint/2010/main" val="145804285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4" name="3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5" name="4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F92EEBAC-611F-4BF5-BE8D-1DB861CEE6ED}" type="slidenum">
              <a:rPr lang="es-ES"/>
              <a:pPr>
                <a:defRPr/>
              </a:pPr>
              <a:t>‹Nº›</a:t>
            </a:fld>
            <a:endParaRPr lang="es-ES"/>
          </a:p>
        </p:txBody>
      </p:sp>
    </p:spTree>
    <p:extLst>
      <p:ext uri="{BB962C8B-B14F-4D97-AF65-F5344CB8AC3E}">
        <p14:creationId xmlns:p14="http://schemas.microsoft.com/office/powerpoint/2010/main" val="31577606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3" name="2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4" name="3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5F3477D6-2AC6-4394-B430-BC18C52DFCE9}" type="slidenum">
              <a:rPr lang="es-ES"/>
              <a:pPr>
                <a:defRPr/>
              </a:pPr>
              <a:t>‹Nº›</a:t>
            </a:fld>
            <a:endParaRPr lang="es-ES"/>
          </a:p>
        </p:txBody>
      </p:sp>
    </p:spTree>
    <p:extLst>
      <p:ext uri="{BB962C8B-B14F-4D97-AF65-F5344CB8AC3E}">
        <p14:creationId xmlns:p14="http://schemas.microsoft.com/office/powerpoint/2010/main" val="19970970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395AA99D-E6EB-4DA3-BCC5-2275CC2C76FD}" type="slidenum">
              <a:rPr lang="es-ES"/>
              <a:pPr>
                <a:defRPr/>
              </a:pPr>
              <a:t>‹Nº›</a:t>
            </a:fld>
            <a:endParaRPr lang="es-ES"/>
          </a:p>
        </p:txBody>
      </p:sp>
    </p:spTree>
    <p:extLst>
      <p:ext uri="{BB962C8B-B14F-4D97-AF65-F5344CB8AC3E}">
        <p14:creationId xmlns:p14="http://schemas.microsoft.com/office/powerpoint/2010/main" val="1529644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e-D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22284195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4878E39E-4ED1-4C7E-ADCA-4FF2A29304A0}" type="slidenum">
              <a:rPr lang="es-ES"/>
              <a:pPr>
                <a:defRPr/>
              </a:pPr>
              <a:t>‹Nº›</a:t>
            </a:fld>
            <a:endParaRPr lang="es-ES"/>
          </a:p>
        </p:txBody>
      </p:sp>
    </p:spTree>
    <p:extLst>
      <p:ext uri="{BB962C8B-B14F-4D97-AF65-F5344CB8AC3E}">
        <p14:creationId xmlns:p14="http://schemas.microsoft.com/office/powerpoint/2010/main" val="42464666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A00621FE-1256-4DFA-9E41-4DEE0E6BF91D}" type="slidenum">
              <a:rPr lang="es-ES"/>
              <a:pPr>
                <a:defRPr/>
              </a:pPr>
              <a:t>‹Nº›</a:t>
            </a:fld>
            <a:endParaRPr lang="es-ES"/>
          </a:p>
        </p:txBody>
      </p:sp>
    </p:spTree>
    <p:extLst>
      <p:ext uri="{BB962C8B-B14F-4D97-AF65-F5344CB8AC3E}">
        <p14:creationId xmlns:p14="http://schemas.microsoft.com/office/powerpoint/2010/main" val="1932215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D7629A7B-C8EB-49E9-9D79-27B14A4ED856}" type="slidenum">
              <a:rPr lang="es-ES"/>
              <a:pPr>
                <a:defRPr/>
              </a:pPr>
              <a:t>‹Nº›</a:t>
            </a:fld>
            <a:endParaRPr lang="es-ES"/>
          </a:p>
        </p:txBody>
      </p:sp>
    </p:spTree>
    <p:extLst>
      <p:ext uri="{BB962C8B-B14F-4D97-AF65-F5344CB8AC3E}">
        <p14:creationId xmlns:p14="http://schemas.microsoft.com/office/powerpoint/2010/main" val="243780621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685800" y="6248400"/>
            <a:ext cx="1905000" cy="457200"/>
          </a:xfrm>
        </p:spPr>
        <p:txBody>
          <a:bodyPr/>
          <a:lstStyle>
            <a:lvl1pPr>
              <a:defRPr>
                <a:latin typeface="Arial" charset="0"/>
                <a:cs typeface="Arial" charset="0"/>
              </a:defRPr>
            </a:lvl1pPr>
          </a:lstStyle>
          <a:p>
            <a:pPr>
              <a:defRPr/>
            </a:pPr>
            <a:endParaRPr lang="es-ES"/>
          </a:p>
        </p:txBody>
      </p:sp>
      <p:sp>
        <p:nvSpPr>
          <p:cNvPr id="4" name="3 Marcador de pie de página"/>
          <p:cNvSpPr>
            <a:spLocks noGrp="1"/>
          </p:cNvSpPr>
          <p:nvPr>
            <p:ph type="ftr" sz="quarter" idx="11"/>
          </p:nvPr>
        </p:nvSpPr>
        <p:spPr>
          <a:xfrm>
            <a:off x="3124200" y="6248400"/>
            <a:ext cx="2895600" cy="457200"/>
          </a:xfrm>
        </p:spPr>
        <p:txBody>
          <a:bodyPr/>
          <a:lstStyle>
            <a:lvl1pPr>
              <a:defRPr>
                <a:latin typeface="Arial" charset="0"/>
                <a:cs typeface="Arial" charset="0"/>
              </a:defRPr>
            </a:lvl1pPr>
          </a:lstStyle>
          <a:p>
            <a:pPr>
              <a:defRPr/>
            </a:pPr>
            <a:endParaRPr lang="es-ES"/>
          </a:p>
        </p:txBody>
      </p:sp>
      <p:sp>
        <p:nvSpPr>
          <p:cNvPr id="5" name="4 Marcador de número de diapositiva"/>
          <p:cNvSpPr>
            <a:spLocks noGrp="1"/>
          </p:cNvSpPr>
          <p:nvPr>
            <p:ph type="sldNum" sz="quarter" idx="12"/>
          </p:nvPr>
        </p:nvSpPr>
        <p:spPr>
          <a:xfrm>
            <a:off x="6553200" y="6248400"/>
            <a:ext cx="1905000" cy="457200"/>
          </a:xfrm>
        </p:spPr>
        <p:txBody>
          <a:bodyPr/>
          <a:lstStyle>
            <a:lvl1pPr>
              <a:defRPr>
                <a:latin typeface="Arial" charset="0"/>
                <a:cs typeface="Arial" charset="0"/>
              </a:defRPr>
            </a:lvl1pPr>
          </a:lstStyle>
          <a:p>
            <a:pPr>
              <a:defRPr/>
            </a:pPr>
            <a:fld id="{43A3B804-9E71-4875-981C-43BCE4B30955}" type="slidenum">
              <a:rPr lang="es-ES"/>
              <a:pPr>
                <a:defRPr/>
              </a:pPr>
              <a:t>‹Nº›</a:t>
            </a:fld>
            <a:endParaRPr lang="es-ES"/>
          </a:p>
        </p:txBody>
      </p:sp>
    </p:spTree>
    <p:extLst>
      <p:ext uri="{BB962C8B-B14F-4D97-AF65-F5344CB8AC3E}">
        <p14:creationId xmlns:p14="http://schemas.microsoft.com/office/powerpoint/2010/main" val="74199337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20537645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01977389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9863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panose="020B0604020202020204" pitchFamily="34" charset="0"/>
                <a:ea typeface="ＭＳ Ｐゴシック" pitchFamily="34" charset="-128"/>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944A9CC-9031-46B5-B694-68A61208F499}" type="datetimeFigureOut">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6/16/2020</a:t>
            </a:fld>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panose="020B0604020202020204" pitchFamily="34" charset="0"/>
                <a:ea typeface="ＭＳ Ｐゴシック" pitchFamily="34" charset="-128"/>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panose="020B0604020202020204" pitchFamily="34" charset="0"/>
                <a:ea typeface="ＭＳ Ｐゴシック" pitchFamily="34" charset="-128"/>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64547C1-D8A1-42D2-8EBB-36A5C11F501E}" type="slidenum">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‹Nº›</a:t>
            </a:fld>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mn-cs"/>
            </a:endParaRPr>
          </a:p>
        </p:txBody>
      </p:sp>
    </p:spTree>
    <p:extLst>
      <p:ext uri="{BB962C8B-B14F-4D97-AF65-F5344CB8AC3E}">
        <p14:creationId xmlns:p14="http://schemas.microsoft.com/office/powerpoint/2010/main" val="30513689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4134351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176300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D43E9F-ACD8-446C-8659-715BDAA88C6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73299123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22592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BD25C22-214C-4473-A78A-AB0D63368F10}" type="datetimeFigureOut">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6/16/2020</a:t>
            </a:fld>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8B17B7F-F88F-4FB7-886E-782520133EB1}" type="slidenum">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‹Nº›</a:t>
            </a:fld>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7327558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92686759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0434600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48144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BD25C22-214C-4473-A78A-AB0D63368F10}" type="datetimeFigureOut">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6/16/2020</a:t>
            </a:fld>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8B17B7F-F88F-4FB7-886E-782520133EB1}" type="slidenum">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‹Nº›</a:t>
            </a:fld>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296603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91312070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93241081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99763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BD25C22-214C-4473-A78A-AB0D63368F10}" type="datetimeFigureOut">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6/16/2020</a:t>
            </a:fld>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8B17B7F-F88F-4FB7-886E-782520133EB1}" type="slidenum">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‹Nº›</a:t>
            </a:fld>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08856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08A8BB-BCDF-416E-A5E0-C25777B4CF7C}"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6095469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63181703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41273168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7270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BD25C22-214C-4473-A78A-AB0D63368F10}" type="datetimeFigureOut">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6/16/2020</a:t>
            </a:fld>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8B17B7F-F88F-4FB7-886E-782520133EB1}" type="slidenum">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‹Nº›</a:t>
            </a:fld>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0276391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54455283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799376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26057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BD25C22-214C-4473-A78A-AB0D63368F10}" type="datetimeFigureOut">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6/16/2020</a:t>
            </a:fld>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8B17B7F-F88F-4FB7-886E-782520133EB1}" type="slidenum">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‹Nº›</a:t>
            </a:fld>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8290717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15856506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041624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130ACB-0EAF-48CA-BD3F-73E38C2F919A}"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74843842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18074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BD25C22-214C-4473-A78A-AB0D63368F10}" type="datetimeFigureOut">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6/16/2020</a:t>
            </a:fld>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8B17B7F-F88F-4FB7-886E-782520133EB1}" type="slidenum">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‹Nº›</a:t>
            </a:fld>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107648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p>
            <a:pPr defTabSz="685800"/>
            <a:fld id="{17A71B27-6CF7-4249-916B-B9342EDDE5BF}"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0740753D-A29C-4966-83A9-E02AB09DDE46}"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43250539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pPr defTabSz="685800"/>
            <a:fld id="{17A71B27-6CF7-4249-916B-B9342EDDE5BF}"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0740753D-A29C-4966-83A9-E02AB09DDE46}"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91930367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defTabSz="685800"/>
            <a:fld id="{17A71B27-6CF7-4249-916B-B9342EDDE5BF}"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0740753D-A29C-4966-83A9-E02AB09DDE46}"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379935775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pPr defTabSz="685800"/>
            <a:fld id="{17A71B27-6CF7-4249-916B-B9342EDDE5BF}"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0740753D-A29C-4966-83A9-E02AB09DDE46}"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29758095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pPr defTabSz="685800"/>
            <a:fld id="{17A71B27-6CF7-4249-916B-B9342EDDE5BF}"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8" name="Marcador de pie de página 7"/>
          <p:cNvSpPr>
            <a:spLocks noGrp="1"/>
          </p:cNvSpPr>
          <p:nvPr>
            <p:ph type="ftr" sz="quarter" idx="11"/>
          </p:nvPr>
        </p:nvSpPr>
        <p:spPr/>
        <p:txBody>
          <a:bodyPr/>
          <a:lstStyle/>
          <a:p>
            <a:pPr defTabSz="685800"/>
            <a:endParaRPr lang="en-US">
              <a:solidFill>
                <a:prstClr val="black">
                  <a:tint val="75000"/>
                </a:prstClr>
              </a:solidFill>
            </a:endParaRPr>
          </a:p>
        </p:txBody>
      </p:sp>
      <p:sp>
        <p:nvSpPr>
          <p:cNvPr id="9" name="Marcador de número de diapositiva 8"/>
          <p:cNvSpPr>
            <a:spLocks noGrp="1"/>
          </p:cNvSpPr>
          <p:nvPr>
            <p:ph type="sldNum" sz="quarter" idx="12"/>
          </p:nvPr>
        </p:nvSpPr>
        <p:spPr/>
        <p:txBody>
          <a:bodyPr/>
          <a:lstStyle/>
          <a:p>
            <a:pPr defTabSz="685800"/>
            <a:fld id="{0740753D-A29C-4966-83A9-E02AB09DDE46}"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126482286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pPr defTabSz="685800"/>
            <a:fld id="{17A71B27-6CF7-4249-916B-B9342EDDE5BF}"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4" name="Marcador de pie de página 3"/>
          <p:cNvSpPr>
            <a:spLocks noGrp="1"/>
          </p:cNvSpPr>
          <p:nvPr>
            <p:ph type="ftr" sz="quarter" idx="11"/>
          </p:nvPr>
        </p:nvSpPr>
        <p:spPr/>
        <p:txBody>
          <a:bodyPr/>
          <a:lstStyle/>
          <a:p>
            <a:pPr defTabSz="685800"/>
            <a:endParaRPr lang="en-US">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685800"/>
            <a:fld id="{0740753D-A29C-4966-83A9-E02AB09DDE46}"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413876938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defTabSz="685800"/>
            <a:fld id="{17A71B27-6CF7-4249-916B-B9342EDDE5BF}"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3" name="Marcador de pie de página 2"/>
          <p:cNvSpPr>
            <a:spLocks noGrp="1"/>
          </p:cNvSpPr>
          <p:nvPr>
            <p:ph type="ftr" sz="quarter" idx="11"/>
          </p:nvPr>
        </p:nvSpPr>
        <p:spPr/>
        <p:txBody>
          <a:bodyPr/>
          <a:lstStyle/>
          <a:p>
            <a:pPr defTabSz="685800"/>
            <a:endParaRPr lang="en-US">
              <a:solidFill>
                <a:prstClr val="black">
                  <a:tint val="75000"/>
                </a:prstClr>
              </a:solidFill>
            </a:endParaRPr>
          </a:p>
        </p:txBody>
      </p:sp>
      <p:sp>
        <p:nvSpPr>
          <p:cNvPr id="4" name="Marcador de número de diapositiva 3"/>
          <p:cNvSpPr>
            <a:spLocks noGrp="1"/>
          </p:cNvSpPr>
          <p:nvPr>
            <p:ph type="sldNum" sz="quarter" idx="12"/>
          </p:nvPr>
        </p:nvSpPr>
        <p:spPr/>
        <p:txBody>
          <a:bodyPr/>
          <a:lstStyle/>
          <a:p>
            <a:pPr defTabSz="685800"/>
            <a:fld id="{0740753D-A29C-4966-83A9-E02AB09DDE46}"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85287975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defTabSz="685800"/>
            <a:fld id="{17A71B27-6CF7-4249-916B-B9342EDDE5BF}"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0740753D-A29C-4966-83A9-E02AB09DDE46}"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2115175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F3A84D-9156-4487-B811-14E17175E54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92617168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defTabSz="685800"/>
            <a:fld id="{17A71B27-6CF7-4249-916B-B9342EDDE5BF}"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0740753D-A29C-4966-83A9-E02AB09DDE46}"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248645051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pPr defTabSz="685800"/>
            <a:fld id="{17A71B27-6CF7-4249-916B-B9342EDDE5BF}"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0740753D-A29C-4966-83A9-E02AB09DDE46}"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60039490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pPr defTabSz="685800"/>
            <a:fld id="{17A71B27-6CF7-4249-916B-B9342EDDE5BF}"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0740753D-A29C-4966-83A9-E02AB09DDE46}"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183874962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p>
            <a:pPr defTabSz="685800"/>
            <a:fld id="{024BE748-35A4-45C3-9783-91D7ACDFF254}"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54D5D6E7-3771-4FA3-819C-7CB8177D2AE1}"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42696048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pPr defTabSz="685800"/>
            <a:fld id="{024BE748-35A4-45C3-9783-91D7ACDFF254}"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54D5D6E7-3771-4FA3-819C-7CB8177D2AE1}"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27266437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defTabSz="685800"/>
            <a:fld id="{024BE748-35A4-45C3-9783-91D7ACDFF254}"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54D5D6E7-3771-4FA3-819C-7CB8177D2AE1}"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406126123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pPr defTabSz="685800"/>
            <a:fld id="{024BE748-35A4-45C3-9783-91D7ACDFF254}"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54D5D6E7-3771-4FA3-819C-7CB8177D2AE1}"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59738917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pPr defTabSz="685800"/>
            <a:fld id="{024BE748-35A4-45C3-9783-91D7ACDFF254}"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8" name="Marcador de pie de página 7"/>
          <p:cNvSpPr>
            <a:spLocks noGrp="1"/>
          </p:cNvSpPr>
          <p:nvPr>
            <p:ph type="ftr" sz="quarter" idx="11"/>
          </p:nvPr>
        </p:nvSpPr>
        <p:spPr/>
        <p:txBody>
          <a:bodyPr/>
          <a:lstStyle/>
          <a:p>
            <a:pPr defTabSz="685800"/>
            <a:endParaRPr lang="en-US">
              <a:solidFill>
                <a:prstClr val="black">
                  <a:tint val="75000"/>
                </a:prstClr>
              </a:solidFill>
            </a:endParaRPr>
          </a:p>
        </p:txBody>
      </p:sp>
      <p:sp>
        <p:nvSpPr>
          <p:cNvPr id="9" name="Marcador de número de diapositiva 8"/>
          <p:cNvSpPr>
            <a:spLocks noGrp="1"/>
          </p:cNvSpPr>
          <p:nvPr>
            <p:ph type="sldNum" sz="quarter" idx="12"/>
          </p:nvPr>
        </p:nvSpPr>
        <p:spPr/>
        <p:txBody>
          <a:bodyPr/>
          <a:lstStyle/>
          <a:p>
            <a:pPr defTabSz="685800"/>
            <a:fld id="{54D5D6E7-3771-4FA3-819C-7CB8177D2AE1}"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168329237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pPr defTabSz="685800"/>
            <a:fld id="{024BE748-35A4-45C3-9783-91D7ACDFF254}"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4" name="Marcador de pie de página 3"/>
          <p:cNvSpPr>
            <a:spLocks noGrp="1"/>
          </p:cNvSpPr>
          <p:nvPr>
            <p:ph type="ftr" sz="quarter" idx="11"/>
          </p:nvPr>
        </p:nvSpPr>
        <p:spPr/>
        <p:txBody>
          <a:bodyPr/>
          <a:lstStyle/>
          <a:p>
            <a:pPr defTabSz="685800"/>
            <a:endParaRPr lang="en-US">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685800"/>
            <a:fld id="{54D5D6E7-3771-4FA3-819C-7CB8177D2AE1}"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235941288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defTabSz="685800"/>
            <a:fld id="{024BE748-35A4-45C3-9783-91D7ACDFF254}"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3" name="Marcador de pie de página 2"/>
          <p:cNvSpPr>
            <a:spLocks noGrp="1"/>
          </p:cNvSpPr>
          <p:nvPr>
            <p:ph type="ftr" sz="quarter" idx="11"/>
          </p:nvPr>
        </p:nvSpPr>
        <p:spPr/>
        <p:txBody>
          <a:bodyPr/>
          <a:lstStyle/>
          <a:p>
            <a:pPr defTabSz="685800"/>
            <a:endParaRPr lang="en-US">
              <a:solidFill>
                <a:prstClr val="black">
                  <a:tint val="75000"/>
                </a:prstClr>
              </a:solidFill>
            </a:endParaRPr>
          </a:p>
        </p:txBody>
      </p:sp>
      <p:sp>
        <p:nvSpPr>
          <p:cNvPr id="4" name="Marcador de número de diapositiva 3"/>
          <p:cNvSpPr>
            <a:spLocks noGrp="1"/>
          </p:cNvSpPr>
          <p:nvPr>
            <p:ph type="sldNum" sz="quarter" idx="12"/>
          </p:nvPr>
        </p:nvSpPr>
        <p:spPr/>
        <p:txBody>
          <a:bodyPr/>
          <a:lstStyle/>
          <a:p>
            <a:pPr defTabSz="685800"/>
            <a:fld id="{54D5D6E7-3771-4FA3-819C-7CB8177D2AE1}"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10092138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94B2C18-92BD-4DA0-8529-5595011A971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74192415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defTabSz="685800"/>
            <a:fld id="{024BE748-35A4-45C3-9783-91D7ACDFF254}"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54D5D6E7-3771-4FA3-819C-7CB8177D2AE1}"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183458988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defTabSz="685800"/>
            <a:fld id="{024BE748-35A4-45C3-9783-91D7ACDFF254}"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54D5D6E7-3771-4FA3-819C-7CB8177D2AE1}"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86076795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pPr defTabSz="685800"/>
            <a:fld id="{024BE748-35A4-45C3-9783-91D7ACDFF254}"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54D5D6E7-3771-4FA3-819C-7CB8177D2AE1}"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68568706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pPr defTabSz="685800"/>
            <a:fld id="{024BE748-35A4-45C3-9783-91D7ACDFF254}"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54D5D6E7-3771-4FA3-819C-7CB8177D2AE1}"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1776559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098861-E60A-47DF-A80F-29C9A56A0422}"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123044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3D8B5E-5076-44A8-B610-F4CD03EACA4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146089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D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Click to edit Master text styles</a:t>
            </a:r>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4015284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3EFCB9-4DA6-4770-9741-264EAB75D181}"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274792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83942F-3FDA-4991-837C-63E16763A35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199023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C5C8-272D-41A6-BD29-363CE10A67F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957294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A558EB-E197-4C4D-B7F1-8E7127D369B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213200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685800" y="6248400"/>
            <a:ext cx="1905000" cy="457200"/>
          </a:xfrm>
        </p:spPr>
        <p:txBody>
          <a:bodyPr/>
          <a:lstStyle>
            <a:lvl1pPr>
              <a:defRPr/>
            </a:lvl1pPr>
          </a:lstStyle>
          <a:p>
            <a:pPr>
              <a:defRPr/>
            </a:pPr>
            <a:endParaRPr lang="es-ES">
              <a:solidFill>
                <a:srgbClr val="000000"/>
              </a:solidFill>
            </a:endParaRPr>
          </a:p>
        </p:txBody>
      </p:sp>
      <p:sp>
        <p:nvSpPr>
          <p:cNvPr id="4" name="3 Marcador de pie de página"/>
          <p:cNvSpPr>
            <a:spLocks noGrp="1"/>
          </p:cNvSpPr>
          <p:nvPr>
            <p:ph type="ftr" sz="quarter" idx="11"/>
          </p:nvPr>
        </p:nvSpPr>
        <p:spPr>
          <a:xfrm>
            <a:off x="3124200" y="6248400"/>
            <a:ext cx="2895600" cy="457200"/>
          </a:xfrm>
        </p:spPr>
        <p:txBody>
          <a:bodyPr/>
          <a:lstStyle>
            <a:lvl1pPr>
              <a:defRPr/>
            </a:lvl1pPr>
          </a:lstStyle>
          <a:p>
            <a:pPr>
              <a:defRPr/>
            </a:pPr>
            <a:endParaRPr lang="es-ES">
              <a:solidFill>
                <a:srgbClr val="000000"/>
              </a:solidFill>
            </a:endParaRPr>
          </a:p>
        </p:txBody>
      </p:sp>
      <p:sp>
        <p:nvSpPr>
          <p:cNvPr id="5" name="4 Marcador de número de diapositiva"/>
          <p:cNvSpPr>
            <a:spLocks noGrp="1"/>
          </p:cNvSpPr>
          <p:nvPr>
            <p:ph type="sldNum" sz="quarter" idx="12"/>
          </p:nvPr>
        </p:nvSpPr>
        <p:spPr>
          <a:xfrm>
            <a:off x="6553200" y="6248400"/>
            <a:ext cx="1905000" cy="457200"/>
          </a:xfrm>
        </p:spPr>
        <p:txBody>
          <a:bodyPr/>
          <a:lstStyle>
            <a:lvl1pPr>
              <a:defRPr/>
            </a:lvl1pPr>
          </a:lstStyle>
          <a:p>
            <a:pPr>
              <a:defRPr/>
            </a:pPr>
            <a:fld id="{A06E2E03-46DB-41C5-B409-2DB4B0F96CD7}"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807040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A39F86-C8EC-4290-813E-A831F55071E9}" type="slidenum">
              <a:rPr lang="es-AR">
                <a:solidFill>
                  <a:srgbClr val="000000"/>
                </a:solidFill>
              </a:rPr>
              <a:pPr>
                <a:defRPr/>
              </a:pPr>
              <a:t>‹Nº›</a:t>
            </a:fld>
            <a:endParaRPr lang="es-AR">
              <a:solidFill>
                <a:srgbClr val="000000"/>
              </a:solidFill>
            </a:endParaRPr>
          </a:p>
        </p:txBody>
      </p:sp>
    </p:spTree>
    <p:extLst>
      <p:ext uri="{BB962C8B-B14F-4D97-AF65-F5344CB8AC3E}">
        <p14:creationId xmlns:p14="http://schemas.microsoft.com/office/powerpoint/2010/main" val="323058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9425D-A580-46CE-8EB4-310FB9019243}" type="slidenum">
              <a:rPr lang="es-AR">
                <a:solidFill>
                  <a:srgbClr val="000000"/>
                </a:solidFill>
              </a:rPr>
              <a:pPr>
                <a:defRPr/>
              </a:pPr>
              <a:t>‹Nº›</a:t>
            </a:fld>
            <a:endParaRPr lang="es-AR">
              <a:solidFill>
                <a:srgbClr val="000000"/>
              </a:solidFill>
            </a:endParaRPr>
          </a:p>
        </p:txBody>
      </p:sp>
    </p:spTree>
    <p:extLst>
      <p:ext uri="{BB962C8B-B14F-4D97-AF65-F5344CB8AC3E}">
        <p14:creationId xmlns:p14="http://schemas.microsoft.com/office/powerpoint/2010/main" val="2991147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ABB7C5-6A87-4A54-AFA7-447E4855797E}" type="slidenum">
              <a:rPr lang="es-AR">
                <a:solidFill>
                  <a:srgbClr val="000000"/>
                </a:solidFill>
              </a:rPr>
              <a:pPr>
                <a:defRPr/>
              </a:pPr>
              <a:t>‹Nº›</a:t>
            </a:fld>
            <a:endParaRPr lang="es-AR">
              <a:solidFill>
                <a:srgbClr val="000000"/>
              </a:solidFill>
            </a:endParaRPr>
          </a:p>
        </p:txBody>
      </p:sp>
    </p:spTree>
    <p:extLst>
      <p:ext uri="{BB962C8B-B14F-4D97-AF65-F5344CB8AC3E}">
        <p14:creationId xmlns:p14="http://schemas.microsoft.com/office/powerpoint/2010/main" val="39061081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658029-8B90-445E-B331-9AC7443EC765}" type="slidenum">
              <a:rPr lang="es-AR">
                <a:solidFill>
                  <a:srgbClr val="000000"/>
                </a:solidFill>
              </a:rPr>
              <a:pPr>
                <a:defRPr/>
              </a:pPr>
              <a:t>‹Nº›</a:t>
            </a:fld>
            <a:endParaRPr lang="es-AR">
              <a:solidFill>
                <a:srgbClr val="000000"/>
              </a:solidFill>
            </a:endParaRPr>
          </a:p>
        </p:txBody>
      </p:sp>
    </p:spTree>
    <p:extLst>
      <p:ext uri="{BB962C8B-B14F-4D97-AF65-F5344CB8AC3E}">
        <p14:creationId xmlns:p14="http://schemas.microsoft.com/office/powerpoint/2010/main" val="1128235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9E2BE5-6D17-457E-AA6C-110DCA100DE0}" type="slidenum">
              <a:rPr lang="es-AR">
                <a:solidFill>
                  <a:srgbClr val="000000"/>
                </a:solidFill>
              </a:rPr>
              <a:pPr>
                <a:defRPr/>
              </a:pPr>
              <a:t>‹Nº›</a:t>
            </a:fld>
            <a:endParaRPr lang="es-AR">
              <a:solidFill>
                <a:srgbClr val="000000"/>
              </a:solidFill>
            </a:endParaRPr>
          </a:p>
        </p:txBody>
      </p:sp>
    </p:spTree>
    <p:extLst>
      <p:ext uri="{BB962C8B-B14F-4D97-AF65-F5344CB8AC3E}">
        <p14:creationId xmlns:p14="http://schemas.microsoft.com/office/powerpoint/2010/main" val="114079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Date Placeholder 4"/>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51865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CC5464-60A4-42CF-813F-4DAB33683026}" type="slidenum">
              <a:rPr lang="es-AR">
                <a:solidFill>
                  <a:srgbClr val="000000"/>
                </a:solidFill>
              </a:rPr>
              <a:pPr>
                <a:defRPr/>
              </a:pPr>
              <a:t>‹Nº›</a:t>
            </a:fld>
            <a:endParaRPr lang="es-AR">
              <a:solidFill>
                <a:srgbClr val="000000"/>
              </a:solidFill>
            </a:endParaRPr>
          </a:p>
        </p:txBody>
      </p:sp>
    </p:spTree>
    <p:extLst>
      <p:ext uri="{BB962C8B-B14F-4D97-AF65-F5344CB8AC3E}">
        <p14:creationId xmlns:p14="http://schemas.microsoft.com/office/powerpoint/2010/main" val="3029643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F1FB1C6-A58E-45CA-A6E0-3D4E94AFC44C}" type="slidenum">
              <a:rPr lang="es-AR">
                <a:solidFill>
                  <a:srgbClr val="000000"/>
                </a:solidFill>
              </a:rPr>
              <a:pPr>
                <a:defRPr/>
              </a:pPr>
              <a:t>‹Nº›</a:t>
            </a:fld>
            <a:endParaRPr lang="es-AR">
              <a:solidFill>
                <a:srgbClr val="000000"/>
              </a:solidFill>
            </a:endParaRPr>
          </a:p>
        </p:txBody>
      </p:sp>
    </p:spTree>
    <p:extLst>
      <p:ext uri="{BB962C8B-B14F-4D97-AF65-F5344CB8AC3E}">
        <p14:creationId xmlns:p14="http://schemas.microsoft.com/office/powerpoint/2010/main" val="9261736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BAA9C6-60C1-4DEC-8613-ADEB1A7A5AF0}" type="slidenum">
              <a:rPr lang="es-AR">
                <a:solidFill>
                  <a:srgbClr val="000000"/>
                </a:solidFill>
              </a:rPr>
              <a:pPr>
                <a:defRPr/>
              </a:pPr>
              <a:t>‹Nº›</a:t>
            </a:fld>
            <a:endParaRPr lang="es-AR">
              <a:solidFill>
                <a:srgbClr val="000000"/>
              </a:solidFill>
            </a:endParaRPr>
          </a:p>
        </p:txBody>
      </p:sp>
    </p:spTree>
    <p:extLst>
      <p:ext uri="{BB962C8B-B14F-4D97-AF65-F5344CB8AC3E}">
        <p14:creationId xmlns:p14="http://schemas.microsoft.com/office/powerpoint/2010/main" val="25096284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797AE3-8302-42D5-8B55-883CBECEEE07}" type="slidenum">
              <a:rPr lang="es-AR">
                <a:solidFill>
                  <a:srgbClr val="000000"/>
                </a:solidFill>
              </a:rPr>
              <a:pPr>
                <a:defRPr/>
              </a:pPr>
              <a:t>‹Nº›</a:t>
            </a:fld>
            <a:endParaRPr lang="es-AR">
              <a:solidFill>
                <a:srgbClr val="000000"/>
              </a:solidFill>
            </a:endParaRPr>
          </a:p>
        </p:txBody>
      </p:sp>
    </p:spTree>
    <p:extLst>
      <p:ext uri="{BB962C8B-B14F-4D97-AF65-F5344CB8AC3E}">
        <p14:creationId xmlns:p14="http://schemas.microsoft.com/office/powerpoint/2010/main" val="2543972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8DF45-9DA7-4ECE-B6D0-FF74CC18A66C}" type="slidenum">
              <a:rPr lang="es-AR">
                <a:solidFill>
                  <a:srgbClr val="000000"/>
                </a:solidFill>
              </a:rPr>
              <a:pPr>
                <a:defRPr/>
              </a:pPr>
              <a:t>‹Nº›</a:t>
            </a:fld>
            <a:endParaRPr lang="es-AR">
              <a:solidFill>
                <a:srgbClr val="000000"/>
              </a:solidFill>
            </a:endParaRPr>
          </a:p>
        </p:txBody>
      </p:sp>
    </p:spTree>
    <p:extLst>
      <p:ext uri="{BB962C8B-B14F-4D97-AF65-F5344CB8AC3E}">
        <p14:creationId xmlns:p14="http://schemas.microsoft.com/office/powerpoint/2010/main" val="14231153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E88D3F-7A7B-4B1D-AB93-7C5D62127AB0}" type="slidenum">
              <a:rPr lang="es-AR">
                <a:solidFill>
                  <a:srgbClr val="000000"/>
                </a:solidFill>
              </a:rPr>
              <a:pPr>
                <a:defRPr/>
              </a:pPr>
              <a:t>‹Nº›</a:t>
            </a:fld>
            <a:endParaRPr lang="es-AR">
              <a:solidFill>
                <a:srgbClr val="000000"/>
              </a:solidFill>
            </a:endParaRPr>
          </a:p>
        </p:txBody>
      </p:sp>
    </p:spTree>
    <p:extLst>
      <p:ext uri="{BB962C8B-B14F-4D97-AF65-F5344CB8AC3E}">
        <p14:creationId xmlns:p14="http://schemas.microsoft.com/office/powerpoint/2010/main" val="485424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411F7BC-FA16-45D2-9BAF-2A554B838229}" type="slidenum">
              <a:rPr lang="es-ES"/>
              <a:pPr>
                <a:defRPr/>
              </a:pPr>
              <a:t>‹Nº›</a:t>
            </a:fld>
            <a:endParaRPr lang="es-ES"/>
          </a:p>
        </p:txBody>
      </p:sp>
    </p:spTree>
    <p:extLst>
      <p:ext uri="{BB962C8B-B14F-4D97-AF65-F5344CB8AC3E}">
        <p14:creationId xmlns:p14="http://schemas.microsoft.com/office/powerpoint/2010/main" val="5489801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DFE7A94-44D9-4173-B404-F43F855FFB5B}" type="slidenum">
              <a:rPr lang="es-ES"/>
              <a:pPr>
                <a:defRPr/>
              </a:pPr>
              <a:t>‹Nº›</a:t>
            </a:fld>
            <a:endParaRPr lang="es-ES"/>
          </a:p>
        </p:txBody>
      </p:sp>
    </p:spTree>
    <p:extLst>
      <p:ext uri="{BB962C8B-B14F-4D97-AF65-F5344CB8AC3E}">
        <p14:creationId xmlns:p14="http://schemas.microsoft.com/office/powerpoint/2010/main" val="39977706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482DB3B9-1186-4469-8C66-3E948B4E8A2A}" type="slidenum">
              <a:rPr lang="es-ES"/>
              <a:pPr>
                <a:defRPr/>
              </a:pPr>
              <a:t>‹Nº›</a:t>
            </a:fld>
            <a:endParaRPr lang="es-ES"/>
          </a:p>
        </p:txBody>
      </p:sp>
    </p:spTree>
    <p:extLst>
      <p:ext uri="{BB962C8B-B14F-4D97-AF65-F5344CB8AC3E}">
        <p14:creationId xmlns:p14="http://schemas.microsoft.com/office/powerpoint/2010/main" val="6121515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701744B-B295-4F2B-99B9-F546C28BD9F9}" type="slidenum">
              <a:rPr lang="es-ES"/>
              <a:pPr>
                <a:defRPr/>
              </a:pPr>
              <a:t>‹Nº›</a:t>
            </a:fld>
            <a:endParaRPr lang="es-ES"/>
          </a:p>
        </p:txBody>
      </p:sp>
    </p:spTree>
    <p:extLst>
      <p:ext uri="{BB962C8B-B14F-4D97-AF65-F5344CB8AC3E}">
        <p14:creationId xmlns:p14="http://schemas.microsoft.com/office/powerpoint/2010/main" val="4200400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7" name="Date Placeholder 6"/>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776897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8"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67B8972-0034-4A2C-A8B9-474B26D3D09E}" type="slidenum">
              <a:rPr lang="es-ES"/>
              <a:pPr>
                <a:defRPr/>
              </a:pPr>
              <a:t>‹Nº›</a:t>
            </a:fld>
            <a:endParaRPr lang="es-ES"/>
          </a:p>
        </p:txBody>
      </p:sp>
    </p:spTree>
    <p:extLst>
      <p:ext uri="{BB962C8B-B14F-4D97-AF65-F5344CB8AC3E}">
        <p14:creationId xmlns:p14="http://schemas.microsoft.com/office/powerpoint/2010/main" val="1712039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4"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04AD07B-43D2-4AA6-9FEF-B9F498211F39}" type="slidenum">
              <a:rPr lang="es-ES"/>
              <a:pPr>
                <a:defRPr/>
              </a:pPr>
              <a:t>‹Nº›</a:t>
            </a:fld>
            <a:endParaRPr lang="es-ES"/>
          </a:p>
        </p:txBody>
      </p:sp>
    </p:spTree>
    <p:extLst>
      <p:ext uri="{BB962C8B-B14F-4D97-AF65-F5344CB8AC3E}">
        <p14:creationId xmlns:p14="http://schemas.microsoft.com/office/powerpoint/2010/main" val="5498062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3"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014A26F-AC51-441F-9065-301182BF4D7D}" type="slidenum">
              <a:rPr lang="es-ES"/>
              <a:pPr>
                <a:defRPr/>
              </a:pPr>
              <a:t>‹Nº›</a:t>
            </a:fld>
            <a:endParaRPr lang="es-ES"/>
          </a:p>
        </p:txBody>
      </p:sp>
    </p:spTree>
    <p:extLst>
      <p:ext uri="{BB962C8B-B14F-4D97-AF65-F5344CB8AC3E}">
        <p14:creationId xmlns:p14="http://schemas.microsoft.com/office/powerpoint/2010/main" val="27280946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09C1347-CF65-4C44-86B7-E683C1B788B9}" type="slidenum">
              <a:rPr lang="es-ES"/>
              <a:pPr>
                <a:defRPr/>
              </a:pPr>
              <a:t>‹Nº›</a:t>
            </a:fld>
            <a:endParaRPr lang="es-ES"/>
          </a:p>
        </p:txBody>
      </p:sp>
    </p:spTree>
    <p:extLst>
      <p:ext uri="{BB962C8B-B14F-4D97-AF65-F5344CB8AC3E}">
        <p14:creationId xmlns:p14="http://schemas.microsoft.com/office/powerpoint/2010/main" val="13314822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37266E0-E6FB-4441-86BC-C630DCB946E2}" type="slidenum">
              <a:rPr lang="es-ES"/>
              <a:pPr>
                <a:defRPr/>
              </a:pPr>
              <a:t>‹Nº›</a:t>
            </a:fld>
            <a:endParaRPr lang="es-ES"/>
          </a:p>
        </p:txBody>
      </p:sp>
    </p:spTree>
    <p:extLst>
      <p:ext uri="{BB962C8B-B14F-4D97-AF65-F5344CB8AC3E}">
        <p14:creationId xmlns:p14="http://schemas.microsoft.com/office/powerpoint/2010/main" val="29567729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8224DF8-D4A3-44BF-BE43-41891C4593E8}" type="slidenum">
              <a:rPr lang="es-ES"/>
              <a:pPr>
                <a:defRPr/>
              </a:pPr>
              <a:t>‹Nº›</a:t>
            </a:fld>
            <a:endParaRPr lang="es-ES"/>
          </a:p>
        </p:txBody>
      </p:sp>
    </p:spTree>
    <p:extLst>
      <p:ext uri="{BB962C8B-B14F-4D97-AF65-F5344CB8AC3E}">
        <p14:creationId xmlns:p14="http://schemas.microsoft.com/office/powerpoint/2010/main" val="31018506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D0BF6BD-9364-4ACE-8DF7-285E918AC732}" type="slidenum">
              <a:rPr lang="es-ES"/>
              <a:pPr>
                <a:defRPr/>
              </a:pPr>
              <a:t>‹Nº›</a:t>
            </a:fld>
            <a:endParaRPr lang="es-ES"/>
          </a:p>
        </p:txBody>
      </p:sp>
    </p:spTree>
    <p:extLst>
      <p:ext uri="{BB962C8B-B14F-4D97-AF65-F5344CB8AC3E}">
        <p14:creationId xmlns:p14="http://schemas.microsoft.com/office/powerpoint/2010/main" val="31057767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s-ES"/>
          </a:p>
        </p:txBody>
      </p:sp>
      <p:sp>
        <p:nvSpPr>
          <p:cNvPr id="4"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FFA4488-2592-4174-9FE3-1973746BB339}" type="slidenum">
              <a:rPr lang="es-ES"/>
              <a:pPr>
                <a:defRPr/>
              </a:pPr>
              <a:t>‹Nº›</a:t>
            </a:fld>
            <a:endParaRPr lang="es-ES"/>
          </a:p>
        </p:txBody>
      </p:sp>
    </p:spTree>
    <p:extLst>
      <p:ext uri="{BB962C8B-B14F-4D97-AF65-F5344CB8AC3E}">
        <p14:creationId xmlns:p14="http://schemas.microsoft.com/office/powerpoint/2010/main" val="19849746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6858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a:xfrm>
            <a:off x="685800" y="6248400"/>
            <a:ext cx="1905000" cy="457200"/>
          </a:xfrm>
        </p:spPr>
        <p:txBody>
          <a:bodyPr/>
          <a:lstStyle>
            <a:lvl1pPr>
              <a:defRPr>
                <a:solidFill>
                  <a:srgbClr val="000000"/>
                </a:solidFill>
                <a:latin typeface="Arial" charset="0"/>
                <a:cs typeface="Arial" charset="0"/>
              </a:defRPr>
            </a:lvl1pPr>
          </a:lstStyle>
          <a:p>
            <a:pPr>
              <a:defRPr/>
            </a:pPr>
            <a:endParaRPr lang="en-US"/>
          </a:p>
        </p:txBody>
      </p:sp>
      <p:sp>
        <p:nvSpPr>
          <p:cNvPr id="6" name="5 Marcador de pie de página"/>
          <p:cNvSpPr>
            <a:spLocks noGrp="1"/>
          </p:cNvSpPr>
          <p:nvPr>
            <p:ph type="ftr" sz="quarter" idx="11"/>
          </p:nvPr>
        </p:nvSpPr>
        <p:spPr>
          <a:xfrm>
            <a:off x="3124200" y="6248400"/>
            <a:ext cx="2895600" cy="457200"/>
          </a:xfrm>
        </p:spPr>
        <p:txBody>
          <a:bodyPr/>
          <a:lstStyle>
            <a:lvl1pPr>
              <a:defRPr>
                <a:solidFill>
                  <a:srgbClr val="000000"/>
                </a:solidFill>
                <a:latin typeface="Arial" charset="0"/>
                <a:cs typeface="Arial" charset="0"/>
              </a:defRPr>
            </a:lvl1pPr>
          </a:lstStyle>
          <a:p>
            <a:pPr>
              <a:defRPr/>
            </a:pPr>
            <a:endParaRPr lang="en-US"/>
          </a:p>
        </p:txBody>
      </p:sp>
      <p:sp>
        <p:nvSpPr>
          <p:cNvPr id="7" name="6 Marcador de número de diapositiva"/>
          <p:cNvSpPr>
            <a:spLocks noGrp="1"/>
          </p:cNvSpPr>
          <p:nvPr>
            <p:ph type="sldNum" sz="quarter" idx="12"/>
          </p:nvPr>
        </p:nvSpPr>
        <p:spPr>
          <a:xfrm>
            <a:off x="6553200" y="6248400"/>
            <a:ext cx="1905000" cy="457200"/>
          </a:xfrm>
        </p:spPr>
        <p:txBody>
          <a:bodyPr/>
          <a:lstStyle>
            <a:lvl1pPr>
              <a:defRPr>
                <a:solidFill>
                  <a:srgbClr val="000000"/>
                </a:solidFill>
                <a:latin typeface="Arial" charset="0"/>
                <a:cs typeface="Arial" charset="0"/>
              </a:defRPr>
            </a:lvl1pPr>
          </a:lstStyle>
          <a:p>
            <a:pPr>
              <a:defRPr/>
            </a:pPr>
            <a:fld id="{29DB2E7D-41DD-4E44-A0BF-C05B4085CA4B}" type="slidenum">
              <a:rPr lang="en-US"/>
              <a:pPr>
                <a:defRPr/>
              </a:pPr>
              <a:t>‹Nº›</a:t>
            </a:fld>
            <a:endParaRPr lang="en-US"/>
          </a:p>
        </p:txBody>
      </p:sp>
    </p:spTree>
    <p:extLst>
      <p:ext uri="{BB962C8B-B14F-4D97-AF65-F5344CB8AC3E}">
        <p14:creationId xmlns:p14="http://schemas.microsoft.com/office/powerpoint/2010/main" val="21614790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399529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Date Placeholder 2"/>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998757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4050660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4398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panose="020B0604020202020204" pitchFamily="34" charset="0"/>
                <a:ea typeface="ＭＳ Ｐゴシック" pitchFamily="34" charset="-128"/>
                <a:cs typeface="+mn-cs"/>
              </a:defRPr>
            </a:lvl1pPr>
          </a:lstStyle>
          <a:p>
            <a:pPr fontAlgn="base">
              <a:spcBef>
                <a:spcPct val="0"/>
              </a:spcBef>
              <a:spcAft>
                <a:spcPct val="0"/>
              </a:spcAft>
              <a:defRPr/>
            </a:pPr>
            <a:fld id="{8944A9CC-9031-46B5-B694-68A61208F499}" type="datetimeFigureOut">
              <a:rPr lang="en-US" altLang="en-US"/>
              <a:pPr fontAlgn="base">
                <a:spcBef>
                  <a:spcPct val="0"/>
                </a:spcBef>
                <a:spcAft>
                  <a:spcPct val="0"/>
                </a:spcAft>
                <a:defRPr/>
              </a:pPr>
              <a:t>6/16/2020</a:t>
            </a:fld>
            <a:endParaRPr lang="en-US" alt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panose="020B0604020202020204" pitchFamily="34" charset="0"/>
                <a:ea typeface="ＭＳ Ｐゴシック" pitchFamily="34" charset="-128"/>
                <a:cs typeface="+mn-cs"/>
              </a:defRPr>
            </a:lvl1pPr>
          </a:lstStyle>
          <a:p>
            <a:pPr fontAlgn="base">
              <a:spcBef>
                <a:spcPct val="0"/>
              </a:spcBef>
              <a:spcAft>
                <a:spcPct val="0"/>
              </a:spcAft>
              <a:defRPr/>
            </a:pPr>
            <a:endParaRPr lang="en-US" alt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panose="020B0604020202020204" pitchFamily="34" charset="0"/>
                <a:ea typeface="ＭＳ Ｐゴシック" pitchFamily="34" charset="-128"/>
                <a:cs typeface="+mn-cs"/>
              </a:defRPr>
            </a:lvl1pPr>
          </a:lstStyle>
          <a:p>
            <a:pPr fontAlgn="base">
              <a:spcBef>
                <a:spcPct val="0"/>
              </a:spcBef>
              <a:spcAft>
                <a:spcPct val="0"/>
              </a:spcAft>
              <a:defRPr/>
            </a:pPr>
            <a:fld id="{564547C1-D8A1-42D2-8EBB-36A5C11F501E}" type="slidenum">
              <a:rPr lang="en-US" altLang="en-US"/>
              <a:pPr fontAlgn="base">
                <a:spcBef>
                  <a:spcPct val="0"/>
                </a:spcBef>
                <a:spcAft>
                  <a:spcPct val="0"/>
                </a:spcAft>
                <a:defRPr/>
              </a:pPr>
              <a:t>‹Nº›</a:t>
            </a:fld>
            <a:endParaRPr lang="en-US" altLang="en-US" dirty="0"/>
          </a:p>
        </p:txBody>
      </p:sp>
    </p:spTree>
    <p:extLst>
      <p:ext uri="{BB962C8B-B14F-4D97-AF65-F5344CB8AC3E}">
        <p14:creationId xmlns:p14="http://schemas.microsoft.com/office/powerpoint/2010/main" val="24287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C95A61BA-AEBD-4650-80C1-3FE8A56442E0}" type="slidenum">
              <a:rPr lang="es-ES"/>
              <a:pPr>
                <a:defRPr/>
              </a:pPr>
              <a:t>‹Nº›</a:t>
            </a:fld>
            <a:endParaRPr lang="es-ES"/>
          </a:p>
        </p:txBody>
      </p:sp>
    </p:spTree>
    <p:extLst>
      <p:ext uri="{BB962C8B-B14F-4D97-AF65-F5344CB8AC3E}">
        <p14:creationId xmlns:p14="http://schemas.microsoft.com/office/powerpoint/2010/main" val="2494239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250FE06B-0264-4EA9-8C8B-8C3CD5033C45}" type="slidenum">
              <a:rPr lang="es-ES"/>
              <a:pPr>
                <a:defRPr/>
              </a:pPr>
              <a:t>‹Nº›</a:t>
            </a:fld>
            <a:endParaRPr lang="es-ES"/>
          </a:p>
        </p:txBody>
      </p:sp>
    </p:spTree>
    <p:extLst>
      <p:ext uri="{BB962C8B-B14F-4D97-AF65-F5344CB8AC3E}">
        <p14:creationId xmlns:p14="http://schemas.microsoft.com/office/powerpoint/2010/main" val="38071590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495589AE-3F48-413A-9D6E-78B82326B2B4}" type="slidenum">
              <a:rPr lang="es-ES"/>
              <a:pPr>
                <a:defRPr/>
              </a:pPr>
              <a:t>‹Nº›</a:t>
            </a:fld>
            <a:endParaRPr lang="es-ES"/>
          </a:p>
        </p:txBody>
      </p:sp>
    </p:spTree>
    <p:extLst>
      <p:ext uri="{BB962C8B-B14F-4D97-AF65-F5344CB8AC3E}">
        <p14:creationId xmlns:p14="http://schemas.microsoft.com/office/powerpoint/2010/main" val="25555577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697956D9-0CF8-4DFE-B263-D5EC21F041A9}" type="slidenum">
              <a:rPr lang="es-ES"/>
              <a:pPr>
                <a:defRPr/>
              </a:pPr>
              <a:t>‹Nº›</a:t>
            </a:fld>
            <a:endParaRPr lang="es-ES"/>
          </a:p>
        </p:txBody>
      </p:sp>
    </p:spTree>
    <p:extLst>
      <p:ext uri="{BB962C8B-B14F-4D97-AF65-F5344CB8AC3E}">
        <p14:creationId xmlns:p14="http://schemas.microsoft.com/office/powerpoint/2010/main" val="2233897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8" name="7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9" name="8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919552BD-C237-4E51-9FC0-FE52759F3786}" type="slidenum">
              <a:rPr lang="es-ES"/>
              <a:pPr>
                <a:defRPr/>
              </a:pPr>
              <a:t>‹Nº›</a:t>
            </a:fld>
            <a:endParaRPr lang="es-ES"/>
          </a:p>
        </p:txBody>
      </p:sp>
    </p:spTree>
    <p:extLst>
      <p:ext uri="{BB962C8B-B14F-4D97-AF65-F5344CB8AC3E}">
        <p14:creationId xmlns:p14="http://schemas.microsoft.com/office/powerpoint/2010/main" val="6300894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4" name="3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5" name="4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2F962477-D314-4938-9325-4840E0CBBB76}" type="slidenum">
              <a:rPr lang="es-ES"/>
              <a:pPr>
                <a:defRPr/>
              </a:pPr>
              <a:t>‹Nº›</a:t>
            </a:fld>
            <a:endParaRPr lang="es-ES"/>
          </a:p>
        </p:txBody>
      </p:sp>
    </p:spTree>
    <p:extLst>
      <p:ext uri="{BB962C8B-B14F-4D97-AF65-F5344CB8AC3E}">
        <p14:creationId xmlns:p14="http://schemas.microsoft.com/office/powerpoint/2010/main" val="2775984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3" name="2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4" name="3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16D8BAC2-1A97-4EB0-A888-1C14FD8EC4CE}" type="slidenum">
              <a:rPr lang="es-ES"/>
              <a:pPr>
                <a:defRPr/>
              </a:pPr>
              <a:t>‹Nº›</a:t>
            </a:fld>
            <a:endParaRPr lang="es-ES"/>
          </a:p>
        </p:txBody>
      </p:sp>
    </p:spTree>
    <p:extLst>
      <p:ext uri="{BB962C8B-B14F-4D97-AF65-F5344CB8AC3E}">
        <p14:creationId xmlns:p14="http://schemas.microsoft.com/office/powerpoint/2010/main" val="4251929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453672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DF9E263F-2689-4025-BE17-55AFE3D1F12D}" type="slidenum">
              <a:rPr lang="es-ES"/>
              <a:pPr>
                <a:defRPr/>
              </a:pPr>
              <a:t>‹Nº›</a:t>
            </a:fld>
            <a:endParaRPr lang="es-ES"/>
          </a:p>
        </p:txBody>
      </p:sp>
    </p:spTree>
    <p:extLst>
      <p:ext uri="{BB962C8B-B14F-4D97-AF65-F5344CB8AC3E}">
        <p14:creationId xmlns:p14="http://schemas.microsoft.com/office/powerpoint/2010/main" val="1533481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6" name="5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CD3B210C-0F92-4FB4-A752-A67F7B758C35}" type="slidenum">
              <a:rPr lang="es-ES"/>
              <a:pPr>
                <a:defRPr/>
              </a:pPr>
              <a:t>‹Nº›</a:t>
            </a:fld>
            <a:endParaRPr lang="es-ES"/>
          </a:p>
        </p:txBody>
      </p:sp>
    </p:spTree>
    <p:extLst>
      <p:ext uri="{BB962C8B-B14F-4D97-AF65-F5344CB8AC3E}">
        <p14:creationId xmlns:p14="http://schemas.microsoft.com/office/powerpoint/2010/main" val="34650551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9FF37684-0E79-4048-9EC5-73DA2BF9980F}" type="slidenum">
              <a:rPr lang="es-ES"/>
              <a:pPr>
                <a:defRPr/>
              </a:pPr>
              <a:t>‹Nº›</a:t>
            </a:fld>
            <a:endParaRPr lang="es-ES"/>
          </a:p>
        </p:txBody>
      </p:sp>
    </p:spTree>
    <p:extLst>
      <p:ext uri="{BB962C8B-B14F-4D97-AF65-F5344CB8AC3E}">
        <p14:creationId xmlns:p14="http://schemas.microsoft.com/office/powerpoint/2010/main" val="9743384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atin typeface="Arial" charset="0"/>
                <a:cs typeface="Arial" charset="0"/>
              </a:defRPr>
            </a:lvl1pPr>
          </a:lstStyle>
          <a:p>
            <a:pPr>
              <a:defRPr/>
            </a:pPr>
            <a:endParaRPr lang="es-ES"/>
          </a:p>
        </p:txBody>
      </p:sp>
      <p:sp>
        <p:nvSpPr>
          <p:cNvPr id="5" name="4 Marcador de pie de página"/>
          <p:cNvSpPr>
            <a:spLocks noGrp="1"/>
          </p:cNvSpPr>
          <p:nvPr>
            <p:ph type="ftr" sz="quarter" idx="11"/>
          </p:nvPr>
        </p:nvSpPr>
        <p:spPr/>
        <p:txBody>
          <a:bodyPr/>
          <a:lstStyle>
            <a:lvl1pPr>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Arial" charset="0"/>
                <a:cs typeface="Arial" charset="0"/>
              </a:defRPr>
            </a:lvl1pPr>
          </a:lstStyle>
          <a:p>
            <a:pPr>
              <a:defRPr/>
            </a:pPr>
            <a:fld id="{DC935D41-04DE-4B36-B51B-585BBF5A95B1}" type="slidenum">
              <a:rPr lang="es-ES"/>
              <a:pPr>
                <a:defRPr/>
              </a:pPr>
              <a:t>‹Nº›</a:t>
            </a:fld>
            <a:endParaRPr lang="es-ES"/>
          </a:p>
        </p:txBody>
      </p:sp>
    </p:spTree>
    <p:extLst>
      <p:ext uri="{BB962C8B-B14F-4D97-AF65-F5344CB8AC3E}">
        <p14:creationId xmlns:p14="http://schemas.microsoft.com/office/powerpoint/2010/main" val="8109564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685800" y="6248400"/>
            <a:ext cx="1905000" cy="457200"/>
          </a:xfrm>
        </p:spPr>
        <p:txBody>
          <a:bodyPr/>
          <a:lstStyle>
            <a:lvl1pPr>
              <a:defRPr>
                <a:latin typeface="Arial" charset="0"/>
                <a:cs typeface="Arial" charset="0"/>
              </a:defRPr>
            </a:lvl1pPr>
          </a:lstStyle>
          <a:p>
            <a:pPr>
              <a:defRPr/>
            </a:pPr>
            <a:endParaRPr lang="es-ES"/>
          </a:p>
        </p:txBody>
      </p:sp>
      <p:sp>
        <p:nvSpPr>
          <p:cNvPr id="4" name="3 Marcador de pie de página"/>
          <p:cNvSpPr>
            <a:spLocks noGrp="1"/>
          </p:cNvSpPr>
          <p:nvPr>
            <p:ph type="ftr" sz="quarter" idx="11"/>
          </p:nvPr>
        </p:nvSpPr>
        <p:spPr>
          <a:xfrm>
            <a:off x="3124200" y="6248400"/>
            <a:ext cx="2895600" cy="457200"/>
          </a:xfrm>
        </p:spPr>
        <p:txBody>
          <a:bodyPr/>
          <a:lstStyle>
            <a:lvl1pPr>
              <a:defRPr>
                <a:latin typeface="Arial" charset="0"/>
                <a:cs typeface="Arial" charset="0"/>
              </a:defRPr>
            </a:lvl1pPr>
          </a:lstStyle>
          <a:p>
            <a:pPr>
              <a:defRPr/>
            </a:pPr>
            <a:endParaRPr lang="es-ES"/>
          </a:p>
        </p:txBody>
      </p:sp>
      <p:sp>
        <p:nvSpPr>
          <p:cNvPr id="5" name="4 Marcador de número de diapositiva"/>
          <p:cNvSpPr>
            <a:spLocks noGrp="1"/>
          </p:cNvSpPr>
          <p:nvPr>
            <p:ph type="sldNum" sz="quarter" idx="12"/>
          </p:nvPr>
        </p:nvSpPr>
        <p:spPr>
          <a:xfrm>
            <a:off x="6553200" y="6248400"/>
            <a:ext cx="1905000" cy="457200"/>
          </a:xfrm>
        </p:spPr>
        <p:txBody>
          <a:bodyPr/>
          <a:lstStyle>
            <a:lvl1pPr>
              <a:defRPr>
                <a:latin typeface="Arial" charset="0"/>
                <a:cs typeface="Arial" charset="0"/>
              </a:defRPr>
            </a:lvl1pPr>
          </a:lstStyle>
          <a:p>
            <a:pPr>
              <a:defRPr/>
            </a:pPr>
            <a:fld id="{19B95B24-BC64-4672-9E00-B729AA36B8D0}" type="slidenum">
              <a:rPr lang="es-ES"/>
              <a:pPr>
                <a:defRPr/>
              </a:pPr>
              <a:t>‹Nº›</a:t>
            </a:fld>
            <a:endParaRPr lang="es-ES"/>
          </a:p>
        </p:txBody>
      </p:sp>
    </p:spTree>
    <p:extLst>
      <p:ext uri="{BB962C8B-B14F-4D97-AF65-F5344CB8AC3E}">
        <p14:creationId xmlns:p14="http://schemas.microsoft.com/office/powerpoint/2010/main" val="34903475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A5A7BB8-E0DB-42A6-95E9-63BDA6F6BC20}" type="datetimeFigureOut">
              <a:rPr lang="es-ES"/>
              <a:pPr>
                <a:defRPr/>
              </a:pPr>
              <a:t>16/06/2020</a:t>
            </a:fld>
            <a:endParaRPr lang="es-ES"/>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EF6BFE9-55E4-4066-A3F7-BDA32809A4A7}" type="slidenum">
              <a:rPr lang="es-ES"/>
              <a:pPr>
                <a:defRPr/>
              </a:pPr>
              <a:t>‹Nº›</a:t>
            </a:fld>
            <a:endParaRPr lang="es-ES"/>
          </a:p>
        </p:txBody>
      </p:sp>
    </p:spTree>
    <p:extLst>
      <p:ext uri="{BB962C8B-B14F-4D97-AF65-F5344CB8AC3E}">
        <p14:creationId xmlns:p14="http://schemas.microsoft.com/office/powerpoint/2010/main" val="1753770883"/>
      </p:ext>
    </p:extLst>
  </p:cSld>
  <p:clrMapOvr>
    <a:masterClrMapping/>
  </p:clrMapOvr>
  <p:transition>
    <p:cove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F5E788C-7D86-4B0D-9650-947C1EA22F86}" type="datetimeFigureOut">
              <a:rPr lang="es-ES"/>
              <a:pPr>
                <a:defRPr/>
              </a:pPr>
              <a:t>16/06/2020</a:t>
            </a:fld>
            <a:endParaRPr lang="es-ES"/>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85AD5ABC-D266-4D17-9E81-C6342B95212A}" type="slidenum">
              <a:rPr lang="es-ES"/>
              <a:pPr>
                <a:defRPr/>
              </a:pPr>
              <a:t>‹Nº›</a:t>
            </a:fld>
            <a:endParaRPr lang="es-ES"/>
          </a:p>
        </p:txBody>
      </p:sp>
    </p:spTree>
    <p:extLst>
      <p:ext uri="{BB962C8B-B14F-4D97-AF65-F5344CB8AC3E}">
        <p14:creationId xmlns:p14="http://schemas.microsoft.com/office/powerpoint/2010/main" val="1022422699"/>
      </p:ext>
    </p:extLst>
  </p:cSld>
  <p:clrMapOvr>
    <a:masterClrMapping/>
  </p:clrMapOvr>
  <p:transition>
    <p:cove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B5DA88C-240F-415B-A346-39DAAD19AE30}" type="datetimeFigureOut">
              <a:rPr lang="es-ES"/>
              <a:pPr>
                <a:defRPr/>
              </a:pPr>
              <a:t>16/06/2020</a:t>
            </a:fld>
            <a:endParaRPr lang="es-ES"/>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1578451-6AA3-4299-82A9-EA5C97046F4A}" type="slidenum">
              <a:rPr lang="es-ES"/>
              <a:pPr>
                <a:defRPr/>
              </a:pPr>
              <a:t>‹Nº›</a:t>
            </a:fld>
            <a:endParaRPr lang="es-ES"/>
          </a:p>
        </p:txBody>
      </p:sp>
    </p:spTree>
    <p:extLst>
      <p:ext uri="{BB962C8B-B14F-4D97-AF65-F5344CB8AC3E}">
        <p14:creationId xmlns:p14="http://schemas.microsoft.com/office/powerpoint/2010/main" val="550260328"/>
      </p:ext>
    </p:extLst>
  </p:cSld>
  <p:clrMapOvr>
    <a:masterClrMapping/>
  </p:clrMapOvr>
  <p:transition>
    <p:cove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FDA266E-B06D-4658-9F6C-E39C637A918A}" type="datetimeFigureOut">
              <a:rPr lang="es-ES"/>
              <a:pPr>
                <a:defRPr/>
              </a:pPr>
              <a:t>16/06/2020</a:t>
            </a:fld>
            <a:endParaRPr lang="es-ES"/>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D9BFF06D-9503-4CD0-A6C2-22BF3AE68FDF}" type="slidenum">
              <a:rPr lang="es-ES"/>
              <a:pPr>
                <a:defRPr/>
              </a:pPr>
              <a:t>‹Nº›</a:t>
            </a:fld>
            <a:endParaRPr lang="es-ES"/>
          </a:p>
        </p:txBody>
      </p:sp>
    </p:spTree>
    <p:extLst>
      <p:ext uri="{BB962C8B-B14F-4D97-AF65-F5344CB8AC3E}">
        <p14:creationId xmlns:p14="http://schemas.microsoft.com/office/powerpoint/2010/main" val="1124725502"/>
      </p:ext>
    </p:extLst>
  </p:cSld>
  <p:clrMapOvr>
    <a:masterClrMapping/>
  </p:clrMapOvr>
  <p:transition>
    <p:cove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D1F9062-32B6-4ED8-BAF9-A6ECFB2C3073}" type="datetimeFigureOut">
              <a:rPr lang="es-ES"/>
              <a:pPr>
                <a:defRPr/>
              </a:pPr>
              <a:t>16/06/2020</a:t>
            </a:fld>
            <a:endParaRPr lang="es-ES"/>
          </a:p>
        </p:txBody>
      </p:sp>
      <p:sp>
        <p:nvSpPr>
          <p:cNvPr id="8" name="7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
          </a:p>
        </p:txBody>
      </p:sp>
      <p:sp>
        <p:nvSpPr>
          <p:cNvPr id="9" name="8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4D0FE1DC-1F29-4663-A34C-605B1096CA5E}" type="slidenum">
              <a:rPr lang="es-ES"/>
              <a:pPr>
                <a:defRPr/>
              </a:pPr>
              <a:t>‹Nº›</a:t>
            </a:fld>
            <a:endParaRPr lang="es-ES"/>
          </a:p>
        </p:txBody>
      </p:sp>
    </p:spTree>
    <p:extLst>
      <p:ext uri="{BB962C8B-B14F-4D97-AF65-F5344CB8AC3E}">
        <p14:creationId xmlns:p14="http://schemas.microsoft.com/office/powerpoint/2010/main" val="1058318089"/>
      </p:ext>
    </p:extLst>
  </p:cSld>
  <p:clrMapOvr>
    <a:masterClrMapping/>
  </p:clrMapOvr>
  <p:transition>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e-D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Date Placeholder 4"/>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120216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5BD6054-5F00-4D42-A041-40AFE099EC83}" type="datetimeFigureOut">
              <a:rPr lang="es-ES"/>
              <a:pPr>
                <a:defRPr/>
              </a:pPr>
              <a:t>16/06/2020</a:t>
            </a:fld>
            <a:endParaRPr lang="es-ES"/>
          </a:p>
        </p:txBody>
      </p:sp>
      <p:sp>
        <p:nvSpPr>
          <p:cNvPr id="4" name="3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
          </a:p>
        </p:txBody>
      </p:sp>
      <p:sp>
        <p:nvSpPr>
          <p:cNvPr id="5" name="4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7CD7A66-6D36-4DA1-A72F-C35BF13EEF70}" type="slidenum">
              <a:rPr lang="es-ES"/>
              <a:pPr>
                <a:defRPr/>
              </a:pPr>
              <a:t>‹Nº›</a:t>
            </a:fld>
            <a:endParaRPr lang="es-ES"/>
          </a:p>
        </p:txBody>
      </p:sp>
    </p:spTree>
    <p:extLst>
      <p:ext uri="{BB962C8B-B14F-4D97-AF65-F5344CB8AC3E}">
        <p14:creationId xmlns:p14="http://schemas.microsoft.com/office/powerpoint/2010/main" val="4256474044"/>
      </p:ext>
    </p:extLst>
  </p:cSld>
  <p:clrMapOvr>
    <a:masterClrMapping/>
  </p:clrMapOvr>
  <p:transition>
    <p:cove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2B7CA45-734A-438A-860F-CF71C7FBFFAC}" type="datetimeFigureOut">
              <a:rPr lang="es-ES"/>
              <a:pPr>
                <a:defRPr/>
              </a:pPr>
              <a:t>16/06/2020</a:t>
            </a:fld>
            <a:endParaRPr lang="es-ES"/>
          </a:p>
        </p:txBody>
      </p:sp>
      <p:sp>
        <p:nvSpPr>
          <p:cNvPr id="3" name="2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
          </a:p>
        </p:txBody>
      </p:sp>
      <p:sp>
        <p:nvSpPr>
          <p:cNvPr id="4" name="3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8DDA977C-6E88-4342-9077-3E81C2FCC80A}" type="slidenum">
              <a:rPr lang="es-ES"/>
              <a:pPr>
                <a:defRPr/>
              </a:pPr>
              <a:t>‹Nº›</a:t>
            </a:fld>
            <a:endParaRPr lang="es-ES"/>
          </a:p>
        </p:txBody>
      </p:sp>
    </p:spTree>
    <p:extLst>
      <p:ext uri="{BB962C8B-B14F-4D97-AF65-F5344CB8AC3E}">
        <p14:creationId xmlns:p14="http://schemas.microsoft.com/office/powerpoint/2010/main" val="1447130916"/>
      </p:ext>
    </p:extLst>
  </p:cSld>
  <p:clrMapOvr>
    <a:masterClrMapping/>
  </p:clrMapOvr>
  <p:transition>
    <p:cove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CC48F98-F5F2-4AFC-A706-6BE604EB7F1A}" type="datetimeFigureOut">
              <a:rPr lang="es-ES"/>
              <a:pPr>
                <a:defRPr/>
              </a:pPr>
              <a:t>16/06/2020</a:t>
            </a:fld>
            <a:endParaRPr lang="es-ES"/>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42914AD7-0E06-45AB-AC0E-B1589E36A1FC}" type="slidenum">
              <a:rPr lang="es-ES"/>
              <a:pPr>
                <a:defRPr/>
              </a:pPr>
              <a:t>‹Nº›</a:t>
            </a:fld>
            <a:endParaRPr lang="es-ES"/>
          </a:p>
        </p:txBody>
      </p:sp>
    </p:spTree>
    <p:extLst>
      <p:ext uri="{BB962C8B-B14F-4D97-AF65-F5344CB8AC3E}">
        <p14:creationId xmlns:p14="http://schemas.microsoft.com/office/powerpoint/2010/main" val="3134204797"/>
      </p:ext>
    </p:extLst>
  </p:cSld>
  <p:clrMapOvr>
    <a:masterClrMapping/>
  </p:clrMapOvr>
  <p:transition>
    <p:cove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1F71A17-F550-4ADA-9AC4-93D9A73E49DB}" type="datetimeFigureOut">
              <a:rPr lang="es-ES"/>
              <a:pPr>
                <a:defRPr/>
              </a:pPr>
              <a:t>16/06/2020</a:t>
            </a:fld>
            <a:endParaRPr lang="es-ES"/>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B21C87FF-E9FD-41A9-86AD-D5DC0A58A362}" type="slidenum">
              <a:rPr lang="es-ES"/>
              <a:pPr>
                <a:defRPr/>
              </a:pPr>
              <a:t>‹Nº›</a:t>
            </a:fld>
            <a:endParaRPr lang="es-ES"/>
          </a:p>
        </p:txBody>
      </p:sp>
    </p:spTree>
    <p:extLst>
      <p:ext uri="{BB962C8B-B14F-4D97-AF65-F5344CB8AC3E}">
        <p14:creationId xmlns:p14="http://schemas.microsoft.com/office/powerpoint/2010/main" val="3958143916"/>
      </p:ext>
    </p:extLst>
  </p:cSld>
  <p:clrMapOvr>
    <a:masterClrMapping/>
  </p:clrMapOvr>
  <p:transition>
    <p:cove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EB09B66-3387-44F6-9F8D-1478DA9C0CB7}" type="datetimeFigureOut">
              <a:rPr lang="es-ES"/>
              <a:pPr>
                <a:defRPr/>
              </a:pPr>
              <a:t>16/06/2020</a:t>
            </a:fld>
            <a:endParaRPr lang="es-ES"/>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FEF3DBC6-C996-4193-9A9D-6FE7B3666C2B}" type="slidenum">
              <a:rPr lang="es-ES"/>
              <a:pPr>
                <a:defRPr/>
              </a:pPr>
              <a:t>‹Nº›</a:t>
            </a:fld>
            <a:endParaRPr lang="es-ES"/>
          </a:p>
        </p:txBody>
      </p:sp>
    </p:spTree>
    <p:extLst>
      <p:ext uri="{BB962C8B-B14F-4D97-AF65-F5344CB8AC3E}">
        <p14:creationId xmlns:p14="http://schemas.microsoft.com/office/powerpoint/2010/main" val="3071432011"/>
      </p:ext>
    </p:extLst>
  </p:cSld>
  <p:clrMapOvr>
    <a:masterClrMapping/>
  </p:clrMapOvr>
  <p:transition>
    <p:cove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28E24A3-517D-4EA8-B696-8B32D11BBC2C}" type="datetimeFigureOut">
              <a:rPr lang="es-ES"/>
              <a:pPr>
                <a:defRPr/>
              </a:pPr>
              <a:t>16/06/2020</a:t>
            </a:fld>
            <a:endParaRPr lang="es-ES"/>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364BE49-7FCF-4A43-B383-54F3D2CFB04D}" type="slidenum">
              <a:rPr lang="es-ES"/>
              <a:pPr>
                <a:defRPr/>
              </a:pPr>
              <a:t>‹Nº›</a:t>
            </a:fld>
            <a:endParaRPr lang="es-ES"/>
          </a:p>
        </p:txBody>
      </p:sp>
    </p:spTree>
    <p:extLst>
      <p:ext uri="{BB962C8B-B14F-4D97-AF65-F5344CB8AC3E}">
        <p14:creationId xmlns:p14="http://schemas.microsoft.com/office/powerpoint/2010/main" val="2513091616"/>
      </p:ext>
    </p:extLst>
  </p:cSld>
  <p:clrMapOvr>
    <a:masterClrMapping/>
  </p:clrMapOvr>
  <p:transition>
    <p:cove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3056885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685800" y="1600200"/>
            <a:ext cx="7772400" cy="4495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7437792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30D36FC0-B9F0-4DBF-9DA3-223D404783A2}" type="datetimeFigureOut">
              <a:rPr lang="en-US" smtClean="0">
                <a:solidFill>
                  <a:prstClr val="black">
                    <a:tint val="75000"/>
                  </a:prstClr>
                </a:solidFill>
              </a:rPr>
              <a:pPr/>
              <a:t>6/16/2020</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2DA6F4B-A91E-4074-8586-E92D4108710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7631611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30D36FC0-B9F0-4DBF-9DA3-223D404783A2}" type="datetimeFigureOut">
              <a:rPr lang="en-US" smtClean="0">
                <a:solidFill>
                  <a:prstClr val="black">
                    <a:tint val="75000"/>
                  </a:prstClr>
                </a:solidFill>
              </a:rPr>
              <a:pPr/>
              <a:t>6/16/2020</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2DA6F4B-A91E-4074-8586-E92D4108710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20222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e-D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Date Placeholder 4"/>
          <p:cNvSpPr>
            <a:spLocks noGrp="1"/>
          </p:cNvSpPr>
          <p:nvPr>
            <p:ph type="dt" sz="half" idx="10"/>
          </p:nvPr>
        </p:nvSpPr>
        <p:spPr/>
        <p:txBody>
          <a:bodyPr/>
          <a:lstStyle/>
          <a:p>
            <a:fld id="{CB373E38-18DA-6041-BC72-F66C411D6798}" type="datetimeFigureOut">
              <a:rPr lang="en-US" smtClean="0">
                <a:solidFill>
                  <a:prstClr val="black">
                    <a:tint val="75000"/>
                  </a:prstClr>
                </a:solidFill>
              </a:rPr>
              <a:pPr/>
              <a:t>6/16/2020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4323019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30D36FC0-B9F0-4DBF-9DA3-223D404783A2}" type="datetimeFigureOut">
              <a:rPr lang="en-US" smtClean="0">
                <a:solidFill>
                  <a:prstClr val="black">
                    <a:tint val="75000"/>
                  </a:prstClr>
                </a:solidFill>
              </a:rPr>
              <a:pPr/>
              <a:t>6/16/2020</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2DA6F4B-A91E-4074-8586-E92D4108710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985450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30D36FC0-B9F0-4DBF-9DA3-223D404783A2}" type="datetimeFigureOut">
              <a:rPr lang="en-US" smtClean="0">
                <a:solidFill>
                  <a:prstClr val="black">
                    <a:tint val="75000"/>
                  </a:prstClr>
                </a:solidFill>
              </a:rPr>
              <a:pPr/>
              <a:t>6/16/2020</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2DA6F4B-A91E-4074-8586-E92D4108710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150535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30D36FC0-B9F0-4DBF-9DA3-223D404783A2}" type="datetimeFigureOut">
              <a:rPr lang="en-US" smtClean="0">
                <a:solidFill>
                  <a:prstClr val="black">
                    <a:tint val="75000"/>
                  </a:prstClr>
                </a:solidFill>
              </a:rPr>
              <a:pPr/>
              <a:t>6/16/2020</a:t>
            </a:fld>
            <a:endParaRPr lang="en-U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n-U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2DA6F4B-A91E-4074-8586-E92D4108710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7090582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30D36FC0-B9F0-4DBF-9DA3-223D404783A2}" type="datetimeFigureOut">
              <a:rPr lang="en-US" smtClean="0">
                <a:solidFill>
                  <a:prstClr val="black">
                    <a:tint val="75000"/>
                  </a:prstClr>
                </a:solidFill>
              </a:rPr>
              <a:pPr/>
              <a:t>6/16/2020</a:t>
            </a:fld>
            <a:endParaRPr lang="en-U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n-U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2DA6F4B-A91E-4074-8586-E92D4108710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2897814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0D36FC0-B9F0-4DBF-9DA3-223D404783A2}" type="datetimeFigureOut">
              <a:rPr lang="en-US" smtClean="0">
                <a:solidFill>
                  <a:prstClr val="black">
                    <a:tint val="75000"/>
                  </a:prstClr>
                </a:solidFill>
              </a:rPr>
              <a:pPr/>
              <a:t>6/16/2020</a:t>
            </a:fld>
            <a:endParaRPr lang="en-U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n-U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2DA6F4B-A91E-4074-8586-E92D4108710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3085092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0D36FC0-B9F0-4DBF-9DA3-223D404783A2}" type="datetimeFigureOut">
              <a:rPr lang="en-US" smtClean="0">
                <a:solidFill>
                  <a:prstClr val="black">
                    <a:tint val="75000"/>
                  </a:prstClr>
                </a:solidFill>
              </a:rPr>
              <a:pPr/>
              <a:t>6/16/2020</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2DA6F4B-A91E-4074-8586-E92D4108710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701909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0D36FC0-B9F0-4DBF-9DA3-223D404783A2}" type="datetimeFigureOut">
              <a:rPr lang="en-US" smtClean="0">
                <a:solidFill>
                  <a:prstClr val="black">
                    <a:tint val="75000"/>
                  </a:prstClr>
                </a:solidFill>
              </a:rPr>
              <a:pPr/>
              <a:t>6/16/2020</a:t>
            </a:fld>
            <a:endParaRPr lang="en-U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n-U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2DA6F4B-A91E-4074-8586-E92D4108710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7872333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30D36FC0-B9F0-4DBF-9DA3-223D404783A2}" type="datetimeFigureOut">
              <a:rPr lang="en-US" smtClean="0">
                <a:solidFill>
                  <a:prstClr val="black">
                    <a:tint val="75000"/>
                  </a:prstClr>
                </a:solidFill>
              </a:rPr>
              <a:pPr/>
              <a:t>6/16/2020</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2DA6F4B-A91E-4074-8586-E92D4108710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271852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30D36FC0-B9F0-4DBF-9DA3-223D404783A2}" type="datetimeFigureOut">
              <a:rPr lang="en-US" smtClean="0">
                <a:solidFill>
                  <a:prstClr val="black">
                    <a:tint val="75000"/>
                  </a:prstClr>
                </a:solidFill>
              </a:rPr>
              <a:pPr/>
              <a:t>6/16/2020</a:t>
            </a:fld>
            <a:endParaRPr lang="en-U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n-U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2DA6F4B-A91E-4074-8586-E92D4108710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2316350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105856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image" Target="../media/image1.png"/><Relationship Id="rId5" Type="http://schemas.openxmlformats.org/officeDocument/2006/relationships/theme" Target="../theme/theme11.xml"/><Relationship Id="rId4"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image" Target="../media/image1.png"/><Relationship Id="rId5" Type="http://schemas.openxmlformats.org/officeDocument/2006/relationships/theme" Target="../theme/theme12.xml"/><Relationship Id="rId4" Type="http://schemas.openxmlformats.org/officeDocument/2006/relationships/slideLayout" Target="../slideLayouts/slideLayout10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image" Target="../media/image1.png"/><Relationship Id="rId5" Type="http://schemas.openxmlformats.org/officeDocument/2006/relationships/theme" Target="../theme/theme13.xml"/><Relationship Id="rId4" Type="http://schemas.openxmlformats.org/officeDocument/2006/relationships/slideLayout" Target="../slideLayouts/slideLayout11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13.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image" Target="../media/image1.png"/><Relationship Id="rId5" Type="http://schemas.openxmlformats.org/officeDocument/2006/relationships/theme" Target="../theme/theme14.xml"/><Relationship Id="rId4" Type="http://schemas.openxmlformats.org/officeDocument/2006/relationships/slideLayout" Target="../slideLayouts/slideLayout1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image" Target="../media/image1.png"/><Relationship Id="rId5" Type="http://schemas.openxmlformats.org/officeDocument/2006/relationships/theme" Target="../theme/theme15.xml"/><Relationship Id="rId4" Type="http://schemas.openxmlformats.org/officeDocument/2006/relationships/slideLayout" Target="../slideLayouts/slideLayout11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6.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3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image" Target="../media/image1.png"/><Relationship Id="rId5" Type="http://schemas.openxmlformats.org/officeDocument/2006/relationships/theme" Target="../theme/theme17.xml"/><Relationship Id="rId4" Type="http://schemas.openxmlformats.org/officeDocument/2006/relationships/slideLayout" Target="../slideLayouts/slideLayout133.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36.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9.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20.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21.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22.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3.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94.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image" Target="../media/image1.png"/><Relationship Id="rId5" Type="http://schemas.openxmlformats.org/officeDocument/2006/relationships/theme" Target="../theme/theme24.xml"/><Relationship Id="rId4" Type="http://schemas.openxmlformats.org/officeDocument/2006/relationships/slideLayout" Target="../slideLayouts/slideLayout195.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9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image" Target="../media/image1.png"/><Relationship Id="rId5" Type="http://schemas.openxmlformats.org/officeDocument/2006/relationships/theme" Target="../theme/theme25.xml"/><Relationship Id="rId4" Type="http://schemas.openxmlformats.org/officeDocument/2006/relationships/slideLayout" Target="../slideLayouts/slideLayout19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26.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27.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226.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image" Target="../media/image1.png"/><Relationship Id="rId5" Type="http://schemas.openxmlformats.org/officeDocument/2006/relationships/theme" Target="../theme/theme28.xml"/><Relationship Id="rId4" Type="http://schemas.openxmlformats.org/officeDocument/2006/relationships/slideLayout" Target="../slideLayouts/slideLayout227.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230.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image" Target="../media/image1.png"/><Relationship Id="rId5" Type="http://schemas.openxmlformats.org/officeDocument/2006/relationships/theme" Target="../theme/theme29.xml"/><Relationship Id="rId4" Type="http://schemas.openxmlformats.org/officeDocument/2006/relationships/slideLayout" Target="../slideLayouts/slideLayout2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234.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image" Target="../media/image1.png"/><Relationship Id="rId5" Type="http://schemas.openxmlformats.org/officeDocument/2006/relationships/theme" Target="../theme/theme30.xml"/><Relationship Id="rId4" Type="http://schemas.openxmlformats.org/officeDocument/2006/relationships/slideLayout" Target="../slideLayouts/slideLayout235.xml"/></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238.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image" Target="../media/image1.png"/><Relationship Id="rId5" Type="http://schemas.openxmlformats.org/officeDocument/2006/relationships/theme" Target="../theme/theme31.xml"/><Relationship Id="rId4" Type="http://schemas.openxmlformats.org/officeDocument/2006/relationships/slideLayout" Target="../slideLayouts/slideLayout239.xml"/></Relationships>
</file>

<file path=ppt/slideMasters/_rels/slideMaster32.xml.rels><?xml version="1.0" encoding="UTF-8" standalone="yes"?>
<Relationships xmlns="http://schemas.openxmlformats.org/package/2006/relationships"><Relationship Id="rId3" Type="http://schemas.openxmlformats.org/officeDocument/2006/relationships/slideLayout" Target="../slideLayouts/slideLayout242.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image" Target="../media/image1.png"/><Relationship Id="rId5" Type="http://schemas.openxmlformats.org/officeDocument/2006/relationships/theme" Target="../theme/theme32.xml"/><Relationship Id="rId4" Type="http://schemas.openxmlformats.org/officeDocument/2006/relationships/slideLayout" Target="../slideLayouts/slideLayout243.xml"/></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246.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image" Target="../media/image1.png"/><Relationship Id="rId5" Type="http://schemas.openxmlformats.org/officeDocument/2006/relationships/theme" Target="../theme/theme33.xml"/><Relationship Id="rId4" Type="http://schemas.openxmlformats.org/officeDocument/2006/relationships/slideLayout" Target="../slideLayouts/slideLayout247.xml"/></Relationships>
</file>

<file path=ppt/slideMasters/_rels/slideMaster34.xml.rels><?xml version="1.0" encoding="UTF-8" standalone="yes"?>
<Relationships xmlns="http://schemas.openxmlformats.org/package/2006/relationships"><Relationship Id="rId3" Type="http://schemas.openxmlformats.org/officeDocument/2006/relationships/slideLayout" Target="../slideLayouts/slideLayout250.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image" Target="../media/image1.png"/><Relationship Id="rId5" Type="http://schemas.openxmlformats.org/officeDocument/2006/relationships/theme" Target="../theme/theme34.xml"/><Relationship Id="rId4" Type="http://schemas.openxmlformats.org/officeDocument/2006/relationships/slideLayout" Target="../slideLayouts/slideLayout25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35.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36.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B373E38-18DA-6041-BC72-F66C411D6798}" type="datetimeFigureOut">
              <a:rPr lang="en-US" smtClean="0">
                <a:solidFill>
                  <a:prstClr val="black">
                    <a:tint val="75000"/>
                  </a:prstClr>
                </a:solidFill>
              </a:rPr>
              <a:pPr defTabSz="457200"/>
              <a:t>6/16/2020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946B142-C089-5640-BDEF-C1C4296B6D01}" type="slidenum">
              <a:rPr lang="en-US" smtClean="0">
                <a:solidFill>
                  <a:prstClr val="black">
                    <a:tint val="75000"/>
                  </a:prstClr>
                </a:solidFill>
              </a:rPr>
              <a:pPr defTabSz="457200"/>
              <a:t>‹Nº›</a:t>
            </a:fld>
            <a:endParaRPr lang="en-US">
              <a:solidFill>
                <a:prstClr val="black">
                  <a:tint val="75000"/>
                </a:prstClr>
              </a:solidFill>
            </a:endParaRPr>
          </a:p>
        </p:txBody>
      </p:sp>
    </p:spTree>
    <p:extLst>
      <p:ext uri="{BB962C8B-B14F-4D97-AF65-F5344CB8AC3E}">
        <p14:creationId xmlns:p14="http://schemas.microsoft.com/office/powerpoint/2010/main" val="3660053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36FC0-B9F0-4DBF-9DA3-223D404783A2}" type="datetimeFigureOut">
              <a:rPr lang="en-US" smtClean="0">
                <a:solidFill>
                  <a:prstClr val="black">
                    <a:tint val="75000"/>
                  </a:prstClr>
                </a:solidFill>
              </a:rPr>
              <a:pPr/>
              <a:t>6/16/2020</a:t>
            </a:fld>
            <a:endParaRPr lang="en-U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A6F4B-A91E-4074-8586-E92D4108710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63967838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algn="r" eaLnBrk="0" fontAlgn="base" hangingPunct="0">
              <a:spcBef>
                <a:spcPct val="0"/>
              </a:spcBef>
              <a:spcAft>
                <a:spcPct val="0"/>
              </a:spcAft>
              <a:defRPr/>
            </a:pPr>
            <a:r>
              <a:rPr lang="en-US" sz="850" dirty="0">
                <a:solidFill>
                  <a:prstClr val="black"/>
                </a:solidFill>
                <a:ea typeface="MS PGothic" pitchFamily="34" charset="-128"/>
              </a:rPr>
              <a:t>©  2014 American Society of Plant Biologists</a:t>
            </a:r>
          </a:p>
        </p:txBody>
      </p:sp>
    </p:spTree>
    <p:extLst>
      <p:ext uri="{BB962C8B-B14F-4D97-AF65-F5344CB8AC3E}">
        <p14:creationId xmlns:p14="http://schemas.microsoft.com/office/powerpoint/2010/main" val="63960326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Lst>
  <p:txStyles>
    <p:titleStyle>
      <a:lvl1pPr algn="ctr" rtl="0" eaLnBrk="0" fontAlgn="base" hangingPunct="0">
        <a:spcBef>
          <a:spcPct val="0"/>
        </a:spcBef>
        <a:spcAft>
          <a:spcPct val="0"/>
        </a:spcAft>
        <a:defRPr sz="3600" b="1" kern="1200">
          <a:solidFill>
            <a:schemeClr val="tx1"/>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algn="r" eaLnBrk="0" fontAlgn="base" hangingPunct="0">
              <a:spcBef>
                <a:spcPct val="0"/>
              </a:spcBef>
              <a:spcAft>
                <a:spcPct val="0"/>
              </a:spcAft>
              <a:defRPr/>
            </a:pPr>
            <a:r>
              <a:rPr lang="en-US" sz="850" dirty="0">
                <a:solidFill>
                  <a:prstClr val="black"/>
                </a:solidFill>
                <a:ea typeface="MS PGothic" pitchFamily="34" charset="-128"/>
              </a:rPr>
              <a:t>©  2014 American Society of Plant Biologists</a:t>
            </a:r>
          </a:p>
        </p:txBody>
      </p:sp>
    </p:spTree>
    <p:extLst>
      <p:ext uri="{BB962C8B-B14F-4D97-AF65-F5344CB8AC3E}">
        <p14:creationId xmlns:p14="http://schemas.microsoft.com/office/powerpoint/2010/main" val="2740589090"/>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Lst>
  <p:txStyles>
    <p:titleStyle>
      <a:lvl1pPr algn="ctr" rtl="0" eaLnBrk="0" fontAlgn="base" hangingPunct="0">
        <a:spcBef>
          <a:spcPct val="0"/>
        </a:spcBef>
        <a:spcAft>
          <a:spcPct val="0"/>
        </a:spcAft>
        <a:defRPr sz="3600" b="1" kern="1200">
          <a:solidFill>
            <a:schemeClr val="tx1"/>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algn="r" eaLnBrk="0" fontAlgn="base" hangingPunct="0">
              <a:spcBef>
                <a:spcPct val="0"/>
              </a:spcBef>
              <a:spcAft>
                <a:spcPct val="0"/>
              </a:spcAft>
              <a:defRPr/>
            </a:pPr>
            <a:r>
              <a:rPr lang="en-US" sz="850" dirty="0">
                <a:solidFill>
                  <a:prstClr val="black"/>
                </a:solidFill>
                <a:ea typeface="MS PGothic" pitchFamily="34" charset="-128"/>
              </a:rPr>
              <a:t>©  2014 American Society of Plant Biologists</a:t>
            </a:r>
          </a:p>
        </p:txBody>
      </p:sp>
    </p:spTree>
    <p:extLst>
      <p:ext uri="{BB962C8B-B14F-4D97-AF65-F5344CB8AC3E}">
        <p14:creationId xmlns:p14="http://schemas.microsoft.com/office/powerpoint/2010/main" val="96904511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Lst>
  <p:txStyles>
    <p:titleStyle>
      <a:lvl1pPr algn="ctr" rtl="0" eaLnBrk="0" fontAlgn="base" hangingPunct="0">
        <a:spcBef>
          <a:spcPct val="0"/>
        </a:spcBef>
        <a:spcAft>
          <a:spcPct val="0"/>
        </a:spcAft>
        <a:defRPr sz="3600" b="1" kern="1200">
          <a:solidFill>
            <a:schemeClr val="tx1"/>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algn="r" eaLnBrk="0" fontAlgn="base" hangingPunct="0">
              <a:spcBef>
                <a:spcPct val="0"/>
              </a:spcBef>
              <a:spcAft>
                <a:spcPct val="0"/>
              </a:spcAft>
              <a:defRPr/>
            </a:pPr>
            <a:r>
              <a:rPr lang="en-US" sz="850" dirty="0">
                <a:solidFill>
                  <a:prstClr val="black"/>
                </a:solidFill>
                <a:ea typeface="MS PGothic" pitchFamily="34" charset="-128"/>
              </a:rPr>
              <a:t>©  2014 American Society of Plant Biologists</a:t>
            </a:r>
          </a:p>
        </p:txBody>
      </p:sp>
    </p:spTree>
    <p:extLst>
      <p:ext uri="{BB962C8B-B14F-4D97-AF65-F5344CB8AC3E}">
        <p14:creationId xmlns:p14="http://schemas.microsoft.com/office/powerpoint/2010/main" val="430078434"/>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Lst>
  <p:txStyles>
    <p:titleStyle>
      <a:lvl1pPr algn="ctr" rtl="0" eaLnBrk="0" fontAlgn="base" hangingPunct="0">
        <a:spcBef>
          <a:spcPct val="0"/>
        </a:spcBef>
        <a:spcAft>
          <a:spcPct val="0"/>
        </a:spcAft>
        <a:defRPr sz="3600" b="1" kern="1200">
          <a:solidFill>
            <a:schemeClr val="tx1"/>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algn="r" eaLnBrk="0" fontAlgn="base" hangingPunct="0">
              <a:spcBef>
                <a:spcPct val="0"/>
              </a:spcBef>
              <a:spcAft>
                <a:spcPct val="0"/>
              </a:spcAft>
              <a:defRPr/>
            </a:pPr>
            <a:r>
              <a:rPr lang="en-US" sz="850" dirty="0">
                <a:solidFill>
                  <a:prstClr val="black"/>
                </a:solidFill>
                <a:ea typeface="MS PGothic" pitchFamily="34" charset="-128"/>
              </a:rPr>
              <a:t>©  2014 American Society of Plant Biologists</a:t>
            </a:r>
          </a:p>
        </p:txBody>
      </p:sp>
    </p:spTree>
    <p:extLst>
      <p:ext uri="{BB962C8B-B14F-4D97-AF65-F5344CB8AC3E}">
        <p14:creationId xmlns:p14="http://schemas.microsoft.com/office/powerpoint/2010/main" val="199742287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Lst>
  <p:txStyles>
    <p:titleStyle>
      <a:lvl1pPr algn="ctr" rtl="0" eaLnBrk="0" fontAlgn="base" hangingPunct="0">
        <a:spcBef>
          <a:spcPct val="0"/>
        </a:spcBef>
        <a:spcAft>
          <a:spcPct val="0"/>
        </a:spcAft>
        <a:defRPr sz="3600" b="1" kern="1200">
          <a:solidFill>
            <a:schemeClr val="tx1"/>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cambiar el estilo de título	</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34D2AEA9-77C0-42C0-A818-2590B1F909B3}" type="slidenum">
              <a:rPr lang="es-ES"/>
              <a:pPr fontAlgn="base">
                <a:spcBef>
                  <a:spcPct val="0"/>
                </a:spcBef>
                <a:spcAft>
                  <a:spcPct val="0"/>
                </a:spcAft>
                <a:defRPr/>
              </a:pPr>
              <a:t>‹Nº›</a:t>
            </a:fld>
            <a:endParaRPr lang="es-ES"/>
          </a:p>
        </p:txBody>
      </p:sp>
    </p:spTree>
    <p:extLst>
      <p:ext uri="{BB962C8B-B14F-4D97-AF65-F5344CB8AC3E}">
        <p14:creationId xmlns:p14="http://schemas.microsoft.com/office/powerpoint/2010/main" val="4053597129"/>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algn="r" eaLnBrk="0" fontAlgn="base" hangingPunct="0">
              <a:spcBef>
                <a:spcPct val="0"/>
              </a:spcBef>
              <a:spcAft>
                <a:spcPct val="0"/>
              </a:spcAft>
              <a:defRPr/>
            </a:pPr>
            <a:r>
              <a:rPr lang="en-US" sz="850" dirty="0">
                <a:solidFill>
                  <a:prstClr val="black"/>
                </a:solidFill>
                <a:ea typeface="MS PGothic" pitchFamily="34" charset="-128"/>
              </a:rPr>
              <a:t>©  2014 American Society of Plant Biologists</a:t>
            </a:r>
          </a:p>
        </p:txBody>
      </p:sp>
    </p:spTree>
    <p:extLst>
      <p:ext uri="{BB962C8B-B14F-4D97-AF65-F5344CB8AC3E}">
        <p14:creationId xmlns:p14="http://schemas.microsoft.com/office/powerpoint/2010/main" val="150571373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Lst>
  <p:txStyles>
    <p:titleStyle>
      <a:lvl1pPr algn="ctr" rtl="0" eaLnBrk="0" fontAlgn="base" hangingPunct="0">
        <a:spcBef>
          <a:spcPct val="0"/>
        </a:spcBef>
        <a:spcAft>
          <a:spcPct val="0"/>
        </a:spcAft>
        <a:defRPr sz="3600" b="1" kern="1200">
          <a:solidFill>
            <a:schemeClr val="tx1"/>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algn="r" eaLnBrk="0" fontAlgn="base" hangingPunct="0">
              <a:spcBef>
                <a:spcPct val="0"/>
              </a:spcBef>
              <a:spcAft>
                <a:spcPct val="0"/>
              </a:spcAft>
              <a:defRPr/>
            </a:pPr>
            <a:r>
              <a:rPr lang="en-US" sz="850" dirty="0">
                <a:solidFill>
                  <a:prstClr val="black"/>
                </a:solidFill>
                <a:ea typeface="MS PGothic" pitchFamily="34" charset="-128"/>
              </a:rPr>
              <a:t>©  2014 American Society of Plant Biologists</a:t>
            </a:r>
          </a:p>
        </p:txBody>
      </p:sp>
    </p:spTree>
    <p:extLst>
      <p:ext uri="{BB962C8B-B14F-4D97-AF65-F5344CB8AC3E}">
        <p14:creationId xmlns:p14="http://schemas.microsoft.com/office/powerpoint/2010/main" val="3766950046"/>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4" r:id="rId3"/>
  </p:sldLayoutIdLst>
  <p:txStyles>
    <p:titleStyle>
      <a:lvl1pPr algn="ctr" rtl="0" eaLnBrk="0" fontAlgn="base" hangingPunct="0">
        <a:spcBef>
          <a:spcPct val="0"/>
        </a:spcBef>
        <a:spcAft>
          <a:spcPct val="0"/>
        </a:spcAft>
        <a:defRPr sz="3600" b="1" kern="1200">
          <a:solidFill>
            <a:schemeClr val="tx1"/>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88333941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B373E38-18DA-6041-BC72-F66C411D6798}" type="datetimeFigureOut">
              <a:rPr lang="en-US" smtClean="0">
                <a:solidFill>
                  <a:prstClr val="black">
                    <a:tint val="75000"/>
                  </a:prstClr>
                </a:solidFill>
              </a:rPr>
              <a:pPr defTabSz="457200"/>
              <a:t>6/16/2020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946B142-C089-5640-BDEF-C1C4296B6D01}" type="slidenum">
              <a:rPr lang="en-US" smtClean="0">
                <a:solidFill>
                  <a:prstClr val="black">
                    <a:tint val="75000"/>
                  </a:prstClr>
                </a:solidFill>
              </a:rPr>
              <a:pPr defTabSz="457200"/>
              <a:t>‹Nº›</a:t>
            </a:fld>
            <a:endParaRPr lang="en-US">
              <a:solidFill>
                <a:prstClr val="black">
                  <a:tint val="75000"/>
                </a:prstClr>
              </a:solidFill>
            </a:endParaRPr>
          </a:p>
        </p:txBody>
      </p:sp>
    </p:spTree>
    <p:extLst>
      <p:ext uri="{BB962C8B-B14F-4D97-AF65-F5344CB8AC3E}">
        <p14:creationId xmlns:p14="http://schemas.microsoft.com/office/powerpoint/2010/main" val="22176751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CAF3B-6295-412C-8F9E-11637321688C}" type="datetimeFigureOut">
              <a:rPr lang="es-AR" smtClean="0">
                <a:solidFill>
                  <a:prstClr val="black">
                    <a:tint val="75000"/>
                  </a:prstClr>
                </a:solidFill>
              </a:rPr>
              <a:pPr/>
              <a:t>16/6/2020</a:t>
            </a:fld>
            <a:endParaRPr lang="es-AR">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96C16-C5D6-4EAD-82BB-DDFB894220A5}"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578966332"/>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AR" altLang="es-MX"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AR" altLang="es-MX" smtClean="0"/>
              <a:t>Haga clic para modificar el estilo de texto del patrón</a:t>
            </a:r>
          </a:p>
          <a:p>
            <a:pPr lvl="1"/>
            <a:r>
              <a:rPr lang="es-AR" altLang="es-MX" smtClean="0"/>
              <a:t>Segundo nivel</a:t>
            </a:r>
          </a:p>
          <a:p>
            <a:pPr lvl="2"/>
            <a:r>
              <a:rPr lang="es-AR" altLang="es-MX" smtClean="0"/>
              <a:t>Tercer nivel</a:t>
            </a:r>
          </a:p>
          <a:p>
            <a:pPr lvl="3"/>
            <a:r>
              <a:rPr lang="es-AR" altLang="es-MX" smtClean="0"/>
              <a:t>Cuarto nivel</a:t>
            </a:r>
          </a:p>
          <a:p>
            <a:pPr lvl="4"/>
            <a:r>
              <a:rPr lang="es-AR" altLang="es-MX"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AR" altLang="es-MX"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AR" altLang="es-MX"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33B8B73-4A32-4755-93F5-D4BC79D427C0}" type="slidenum">
              <a:rPr lang="es-AR" altLang="es-MX" smtClean="0">
                <a:solidFill>
                  <a:srgbClr val="000000"/>
                </a:solidFill>
              </a:rPr>
              <a:pPr fontAlgn="base">
                <a:spcBef>
                  <a:spcPct val="0"/>
                </a:spcBef>
                <a:spcAft>
                  <a:spcPct val="0"/>
                </a:spcAft>
              </a:pPr>
              <a:t>‹Nº›</a:t>
            </a:fld>
            <a:endParaRPr lang="es-AR" altLang="es-MX" smtClean="0">
              <a:solidFill>
                <a:srgbClr val="000000"/>
              </a:solidFill>
            </a:endParaRPr>
          </a:p>
        </p:txBody>
      </p:sp>
    </p:spTree>
    <p:extLst>
      <p:ext uri="{BB962C8B-B14F-4D97-AF65-F5344CB8AC3E}">
        <p14:creationId xmlns:p14="http://schemas.microsoft.com/office/powerpoint/2010/main" val="276227879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CC"/>
            </a:gs>
            <a:gs pos="100000">
              <a:srgbClr val="CCFFCC">
                <a:gamma/>
                <a:shade val="66275"/>
                <a:invGamma/>
              </a:srgbClr>
            </a:gs>
          </a:gsLst>
          <a:path path="rect">
            <a:fillToRect l="100000" t="100000"/>
          </a:path>
        </a:gra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MX" smtClean="0"/>
              <a:t>Haga clic para cambiar el estilo de título	</a:t>
            </a:r>
          </a:p>
        </p:txBody>
      </p:sp>
      <p:sp>
        <p:nvSpPr>
          <p:cNvPr id="450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p>
        </p:txBody>
      </p:sp>
      <p:sp>
        <p:nvSpPr>
          <p:cNvPr id="450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altLang="es-MX" smtClean="0">
              <a:solidFill>
                <a:srgbClr val="000000"/>
              </a:solidFill>
            </a:endParaRPr>
          </a:p>
        </p:txBody>
      </p:sp>
      <p:sp>
        <p:nvSpPr>
          <p:cNvPr id="450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altLang="es-MX" smtClean="0">
              <a:solidFill>
                <a:srgbClr val="000000"/>
              </a:solidFill>
            </a:endParaRPr>
          </a:p>
        </p:txBody>
      </p:sp>
      <p:sp>
        <p:nvSpPr>
          <p:cNvPr id="450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F4DF421-843A-4D28-83E9-E4C993464357}" type="slidenum">
              <a:rPr lang="es-ES" altLang="es-MX" smtClean="0">
                <a:solidFill>
                  <a:srgbClr val="000000"/>
                </a:solidFill>
              </a:rPr>
              <a:pPr fontAlgn="base">
                <a:spcBef>
                  <a:spcPct val="0"/>
                </a:spcBef>
                <a:spcAft>
                  <a:spcPct val="0"/>
                </a:spcAft>
              </a:pPr>
              <a:t>‹Nº›</a:t>
            </a:fld>
            <a:endParaRPr lang="es-ES" altLang="es-MX" smtClean="0">
              <a:solidFill>
                <a:srgbClr val="000000"/>
              </a:solidFill>
            </a:endParaRPr>
          </a:p>
        </p:txBody>
      </p:sp>
    </p:spTree>
    <p:extLst>
      <p:ext uri="{BB962C8B-B14F-4D97-AF65-F5344CB8AC3E}">
        <p14:creationId xmlns:p14="http://schemas.microsoft.com/office/powerpoint/2010/main" val="360250486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3522"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modificar el estilo de título del patrón</a:t>
            </a:r>
          </a:p>
        </p:txBody>
      </p:sp>
      <p:sp>
        <p:nvSpPr>
          <p:cNvPr id="363523"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s-ES">
              <a:solidFill>
                <a:srgbClr val="000000">
                  <a:tint val="75000"/>
                </a:srgb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ES">
              <a:solidFill>
                <a:srgbClr val="000000">
                  <a:tint val="75000"/>
                </a:srgb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256DD5D3-C822-415C-BB90-B6F344E59A04}" type="slidenum">
              <a:rPr lang="es-ES">
                <a:solidFill>
                  <a:srgbClr val="000000">
                    <a:tint val="75000"/>
                  </a:srgbClr>
                </a:solidFill>
              </a:rPr>
              <a:pPr>
                <a:defRPr/>
              </a:pPr>
              <a:t>‹Nº›</a:t>
            </a:fld>
            <a:endParaRPr lang="es-ES">
              <a:solidFill>
                <a:srgbClr val="000000">
                  <a:tint val="75000"/>
                </a:srgbClr>
              </a:solidFill>
            </a:endParaRPr>
          </a:p>
        </p:txBody>
      </p:sp>
    </p:spTree>
    <p:extLst>
      <p:ext uri="{BB962C8B-B14F-4D97-AF65-F5344CB8AC3E}">
        <p14:creationId xmlns:p14="http://schemas.microsoft.com/office/powerpoint/2010/main" val="3915128233"/>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defRPr>
      </a:lvl2pPr>
      <a:lvl3pPr marL="1143000" indent="-228600" algn="l" rtl="0" fontAlgn="base">
        <a:spcBef>
          <a:spcPct val="20000"/>
        </a:spcBef>
        <a:spcAft>
          <a:spcPct val="0"/>
        </a:spcAft>
        <a:buFont typeface="Arial" pitchFamily="34" charset="0"/>
        <a:buChar char="•"/>
        <a:defRPr sz="2400">
          <a:solidFill>
            <a:schemeClr val="tx1"/>
          </a:solidFill>
          <a:latin typeface="+mn-lt"/>
        </a:defRPr>
      </a:lvl3pPr>
      <a:lvl4pPr marL="1600200" indent="-228600" algn="l" rtl="0" fontAlgn="base">
        <a:spcBef>
          <a:spcPct val="20000"/>
        </a:spcBef>
        <a:spcAft>
          <a:spcPct val="0"/>
        </a:spcAft>
        <a:buFont typeface="Arial" pitchFamily="34" charset="0"/>
        <a:buChar char="–"/>
        <a:defRPr sz="2000">
          <a:solidFill>
            <a:schemeClr val="tx1"/>
          </a:solidFill>
          <a:latin typeface="+mn-lt"/>
        </a:defRPr>
      </a:lvl4pPr>
      <a:lvl5pPr marL="2057400" indent="-228600" algn="l" rtl="0" fontAlgn="base">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algn="r" eaLnBrk="0" fontAlgn="base" hangingPunct="0">
              <a:spcBef>
                <a:spcPct val="0"/>
              </a:spcBef>
              <a:spcAft>
                <a:spcPct val="0"/>
              </a:spcAft>
              <a:defRPr/>
            </a:pPr>
            <a:r>
              <a:rPr lang="en-US" sz="850" dirty="0">
                <a:solidFill>
                  <a:prstClr val="black"/>
                </a:solidFill>
                <a:ea typeface="MS PGothic" pitchFamily="34" charset="-128"/>
              </a:rPr>
              <a:t>©  2014 American Society of Plant Biologists</a:t>
            </a:r>
          </a:p>
        </p:txBody>
      </p:sp>
    </p:spTree>
    <p:extLst>
      <p:ext uri="{BB962C8B-B14F-4D97-AF65-F5344CB8AC3E}">
        <p14:creationId xmlns:p14="http://schemas.microsoft.com/office/powerpoint/2010/main" val="2463351757"/>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Lst>
  <p:txStyles>
    <p:titleStyle>
      <a:lvl1pPr algn="ctr" rtl="0" eaLnBrk="0" fontAlgn="base" hangingPunct="0">
        <a:spcBef>
          <a:spcPct val="0"/>
        </a:spcBef>
        <a:spcAft>
          <a:spcPct val="0"/>
        </a:spcAft>
        <a:defRPr sz="3600" b="1" kern="1200">
          <a:solidFill>
            <a:schemeClr val="tx1"/>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algn="r" eaLnBrk="0" fontAlgn="base" hangingPunct="0">
              <a:spcBef>
                <a:spcPct val="0"/>
              </a:spcBef>
              <a:spcAft>
                <a:spcPct val="0"/>
              </a:spcAft>
              <a:defRPr/>
            </a:pPr>
            <a:r>
              <a:rPr lang="en-US" sz="850" dirty="0">
                <a:solidFill>
                  <a:prstClr val="black"/>
                </a:solidFill>
                <a:ea typeface="MS PGothic" pitchFamily="34" charset="-128"/>
              </a:rPr>
              <a:t>©  2014 American Society of Plant Biologists</a:t>
            </a:r>
          </a:p>
        </p:txBody>
      </p:sp>
    </p:spTree>
    <p:extLst>
      <p:ext uri="{BB962C8B-B14F-4D97-AF65-F5344CB8AC3E}">
        <p14:creationId xmlns:p14="http://schemas.microsoft.com/office/powerpoint/2010/main" val="2809447930"/>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Lst>
  <p:txStyles>
    <p:titleStyle>
      <a:lvl1pPr algn="ctr" rtl="0" eaLnBrk="0" fontAlgn="base" hangingPunct="0">
        <a:spcBef>
          <a:spcPct val="0"/>
        </a:spcBef>
        <a:spcAft>
          <a:spcPct val="0"/>
        </a:spcAft>
        <a:defRPr sz="3600" b="1" kern="1200">
          <a:solidFill>
            <a:schemeClr val="tx1"/>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cambiar el estilo de título	</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p>
        </p:txBody>
      </p:sp>
      <p:sp>
        <p:nvSpPr>
          <p:cNvPr id="1577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s-ES">
              <a:solidFill>
                <a:srgbClr val="000000"/>
              </a:solidFill>
            </a:endParaRPr>
          </a:p>
        </p:txBody>
      </p:sp>
      <p:sp>
        <p:nvSpPr>
          <p:cNvPr id="1577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s-ES">
              <a:solidFill>
                <a:srgbClr val="000000"/>
              </a:solidFill>
            </a:endParaRPr>
          </a:p>
        </p:txBody>
      </p:sp>
      <p:sp>
        <p:nvSpPr>
          <p:cNvPr id="1577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B8E8002C-1FE0-47A3-AEBA-01B119A18176}" type="slidenum">
              <a:rPr lang="es-ES">
                <a:solidFill>
                  <a:srgbClr val="000000"/>
                </a:solidFill>
              </a:rPr>
              <a:pPr fontAlgn="base">
                <a:spcBef>
                  <a:spcPct val="0"/>
                </a:spcBef>
                <a:spcAft>
                  <a:spcPct val="0"/>
                </a:spcAft>
                <a:defRPr/>
              </a:pPr>
              <a:t>‹Nº›</a:t>
            </a:fld>
            <a:endParaRPr lang="es-ES">
              <a:solidFill>
                <a:srgbClr val="000000"/>
              </a:solidFill>
            </a:endParaRPr>
          </a:p>
        </p:txBody>
      </p:sp>
    </p:spTree>
    <p:extLst>
      <p:ext uri="{BB962C8B-B14F-4D97-AF65-F5344CB8AC3E}">
        <p14:creationId xmlns:p14="http://schemas.microsoft.com/office/powerpoint/2010/main" val="4273435997"/>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cambiar el estilo de título	</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p>
        </p:txBody>
      </p:sp>
      <p:sp>
        <p:nvSpPr>
          <p:cNvPr id="450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s-ES"/>
          </a:p>
        </p:txBody>
      </p:sp>
      <p:sp>
        <p:nvSpPr>
          <p:cNvPr id="450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s-ES"/>
          </a:p>
        </p:txBody>
      </p:sp>
      <p:sp>
        <p:nvSpPr>
          <p:cNvPr id="450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015E791B-C47A-4C1D-B15C-A5F5B7AEBC77}" type="slidenum">
              <a:rPr lang="es-ES"/>
              <a:pPr fontAlgn="base">
                <a:spcBef>
                  <a:spcPct val="0"/>
                </a:spcBef>
                <a:spcAft>
                  <a:spcPct val="0"/>
                </a:spcAft>
                <a:defRPr/>
              </a:pPr>
              <a:t>‹Nº›</a:t>
            </a:fld>
            <a:endParaRPr lang="es-ES"/>
          </a:p>
        </p:txBody>
      </p:sp>
    </p:spTree>
    <p:extLst>
      <p:ext uri="{BB962C8B-B14F-4D97-AF65-F5344CB8AC3E}">
        <p14:creationId xmlns:p14="http://schemas.microsoft.com/office/powerpoint/2010/main" val="1391407551"/>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4100" name="Picture 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50" b="0" i="0" u="none" strike="noStrike" kern="1200" cap="none" spc="0" normalizeH="0" baseline="0" noProof="0" dirty="0">
                <a:ln>
                  <a:noFill/>
                </a:ln>
                <a:solidFill>
                  <a:prstClr val="black"/>
                </a:solidFill>
                <a:effectLst/>
                <a:uLnTx/>
                <a:uFillTx/>
                <a:latin typeface="Calibri"/>
                <a:ea typeface="MS PGothic" pitchFamily="34" charset="-128"/>
                <a:cs typeface="Arial" charset="0"/>
              </a:rPr>
              <a:t>©  2014 American Society of Plant Biologists</a:t>
            </a:r>
          </a:p>
        </p:txBody>
      </p:sp>
    </p:spTree>
    <p:extLst>
      <p:ext uri="{BB962C8B-B14F-4D97-AF65-F5344CB8AC3E}">
        <p14:creationId xmlns:p14="http://schemas.microsoft.com/office/powerpoint/2010/main" val="1281669262"/>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Lst>
  <p:txStyles>
    <p:titleStyle>
      <a:lvl1pPr algn="ctr" rtl="0" eaLnBrk="0" fontAlgn="base" hangingPunct="0">
        <a:spcBef>
          <a:spcPct val="0"/>
        </a:spcBef>
        <a:spcAft>
          <a:spcPct val="0"/>
        </a:spcAft>
        <a:defRPr sz="3600" b="1" kern="1200">
          <a:solidFill>
            <a:schemeClr val="tx1"/>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5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2014 American Society of Plant Biologists</a:t>
            </a:r>
          </a:p>
        </p:txBody>
      </p:sp>
    </p:spTree>
    <p:extLst>
      <p:ext uri="{BB962C8B-B14F-4D97-AF65-F5344CB8AC3E}">
        <p14:creationId xmlns:p14="http://schemas.microsoft.com/office/powerpoint/2010/main" val="788821556"/>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Lst>
  <p:txStyles>
    <p:titleStyle>
      <a:lvl1pPr algn="ctr" rtl="0" eaLnBrk="0" fontAlgn="base" hangingPunct="0">
        <a:spcBef>
          <a:spcPct val="0"/>
        </a:spcBef>
        <a:spcAft>
          <a:spcPct val="0"/>
        </a:spcAft>
        <a:defRPr sz="3600" b="1" kern="1200">
          <a:solidFill>
            <a:schemeClr val="tx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CC"/>
            </a:gs>
            <a:gs pos="100000">
              <a:srgbClr val="87A987"/>
            </a:gs>
          </a:gsLst>
          <a:path path="rect">
            <a:fillToRect l="100000" t="100000"/>
          </a:path>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cambiar el estilo de título	</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p>
        </p:txBody>
      </p:sp>
      <p:sp>
        <p:nvSpPr>
          <p:cNvPr id="450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s-ES">
              <a:solidFill>
                <a:srgbClr val="000000"/>
              </a:solidFill>
            </a:endParaRPr>
          </a:p>
        </p:txBody>
      </p:sp>
      <p:sp>
        <p:nvSpPr>
          <p:cNvPr id="450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s-ES">
              <a:solidFill>
                <a:srgbClr val="000000"/>
              </a:solidFill>
            </a:endParaRPr>
          </a:p>
        </p:txBody>
      </p:sp>
      <p:sp>
        <p:nvSpPr>
          <p:cNvPr id="450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9B8683A3-6A44-46E2-8646-EF3C4B7F1B3F}" type="slidenum">
              <a:rPr lang="es-ES">
                <a:solidFill>
                  <a:srgbClr val="000000"/>
                </a:solidFill>
              </a:rPr>
              <a:pPr fontAlgn="base">
                <a:spcBef>
                  <a:spcPct val="0"/>
                </a:spcBef>
                <a:spcAft>
                  <a:spcPct val="0"/>
                </a:spcAft>
                <a:defRPr/>
              </a:pPr>
              <a:t>‹Nº›</a:t>
            </a:fld>
            <a:endParaRPr lang="es-ES">
              <a:solidFill>
                <a:srgbClr val="000000"/>
              </a:solidFill>
            </a:endParaRPr>
          </a:p>
        </p:txBody>
      </p:sp>
    </p:spTree>
    <p:extLst>
      <p:ext uri="{BB962C8B-B14F-4D97-AF65-F5344CB8AC3E}">
        <p14:creationId xmlns:p14="http://schemas.microsoft.com/office/powerpoint/2010/main" val="12338797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5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2014 American Society of Plant Biologists</a:t>
            </a:r>
          </a:p>
        </p:txBody>
      </p:sp>
    </p:spTree>
    <p:extLst>
      <p:ext uri="{BB962C8B-B14F-4D97-AF65-F5344CB8AC3E}">
        <p14:creationId xmlns:p14="http://schemas.microsoft.com/office/powerpoint/2010/main" val="891620840"/>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Lst>
  <p:txStyles>
    <p:titleStyle>
      <a:lvl1pPr algn="ctr" rtl="0" eaLnBrk="0" fontAlgn="base" hangingPunct="0">
        <a:spcBef>
          <a:spcPct val="0"/>
        </a:spcBef>
        <a:spcAft>
          <a:spcPct val="0"/>
        </a:spcAft>
        <a:defRPr sz="3600" b="1" kern="1200">
          <a:solidFill>
            <a:schemeClr val="tx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5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2014 American Society of Plant Biologists</a:t>
            </a:r>
          </a:p>
        </p:txBody>
      </p:sp>
    </p:spTree>
    <p:extLst>
      <p:ext uri="{BB962C8B-B14F-4D97-AF65-F5344CB8AC3E}">
        <p14:creationId xmlns:p14="http://schemas.microsoft.com/office/powerpoint/2010/main" val="2308617042"/>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Lst>
  <p:txStyles>
    <p:titleStyle>
      <a:lvl1pPr algn="ctr" rtl="0" eaLnBrk="0" fontAlgn="base" hangingPunct="0">
        <a:spcBef>
          <a:spcPct val="0"/>
        </a:spcBef>
        <a:spcAft>
          <a:spcPct val="0"/>
        </a:spcAft>
        <a:defRPr sz="3600" b="1" kern="1200">
          <a:solidFill>
            <a:schemeClr val="tx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5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2014 American Society of Plant Biologists</a:t>
            </a:r>
          </a:p>
        </p:txBody>
      </p:sp>
    </p:spTree>
    <p:extLst>
      <p:ext uri="{BB962C8B-B14F-4D97-AF65-F5344CB8AC3E}">
        <p14:creationId xmlns:p14="http://schemas.microsoft.com/office/powerpoint/2010/main" val="460406683"/>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Lst>
  <p:txStyles>
    <p:titleStyle>
      <a:lvl1pPr algn="ctr" rtl="0" eaLnBrk="0" fontAlgn="base" hangingPunct="0">
        <a:spcBef>
          <a:spcPct val="0"/>
        </a:spcBef>
        <a:spcAft>
          <a:spcPct val="0"/>
        </a:spcAft>
        <a:defRPr sz="3600" b="1" kern="1200">
          <a:solidFill>
            <a:schemeClr val="tx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5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2014 American Society of Plant Biologists</a:t>
            </a:r>
          </a:p>
        </p:txBody>
      </p:sp>
    </p:spTree>
    <p:extLst>
      <p:ext uri="{BB962C8B-B14F-4D97-AF65-F5344CB8AC3E}">
        <p14:creationId xmlns:p14="http://schemas.microsoft.com/office/powerpoint/2010/main" val="3876832951"/>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Lst>
  <p:txStyles>
    <p:titleStyle>
      <a:lvl1pPr algn="ctr" rtl="0" eaLnBrk="0" fontAlgn="base" hangingPunct="0">
        <a:spcBef>
          <a:spcPct val="0"/>
        </a:spcBef>
        <a:spcAft>
          <a:spcPct val="0"/>
        </a:spcAft>
        <a:defRPr sz="3600" b="1" kern="1200">
          <a:solidFill>
            <a:schemeClr val="tx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5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2014 American Society of Plant Biologists</a:t>
            </a:r>
          </a:p>
        </p:txBody>
      </p:sp>
    </p:spTree>
    <p:extLst>
      <p:ext uri="{BB962C8B-B14F-4D97-AF65-F5344CB8AC3E}">
        <p14:creationId xmlns:p14="http://schemas.microsoft.com/office/powerpoint/2010/main" val="2224480797"/>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Lst>
  <p:txStyles>
    <p:titleStyle>
      <a:lvl1pPr algn="ctr" rtl="0" eaLnBrk="0" fontAlgn="base" hangingPunct="0">
        <a:spcBef>
          <a:spcPct val="0"/>
        </a:spcBef>
        <a:spcAft>
          <a:spcPct val="0"/>
        </a:spcAft>
        <a:defRPr sz="3600" b="1" kern="1200">
          <a:solidFill>
            <a:schemeClr val="tx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7A71B27-6CF7-4249-916B-B9342EDDE5BF}"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0740753D-A29C-4966-83A9-E02AB09DDE46}"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3863975723"/>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24BE748-35A4-45C3-9783-91D7ACDFF254}" type="datetimeFigureOut">
              <a:rPr lang="en-US" smtClean="0">
                <a:solidFill>
                  <a:prstClr val="black">
                    <a:tint val="75000"/>
                  </a:prstClr>
                </a:solidFill>
              </a:rPr>
              <a:pPr defTabSz="685800"/>
              <a:t>6/16/2020</a:t>
            </a:fld>
            <a:endParaRPr lang="en-US">
              <a:solidFill>
                <a:prstClr val="black">
                  <a:tint val="75000"/>
                </a:prstClr>
              </a:solidFill>
            </a:endParaRPr>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54D5D6E7-3771-4FA3-819C-7CB8177D2AE1}"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3307728080"/>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664" tIns="42332" rIns="84664" bIns="42332" numCol="1" anchor="ctr" anchorCtr="0" compatLnSpc="1">
            <a:prstTxWarp prst="textNoShape">
              <a:avLst/>
            </a:prstTxWarp>
          </a:bodyPr>
          <a:lstStyle/>
          <a:p>
            <a:pPr lvl="0"/>
            <a:r>
              <a:rPr lang="es-AR" altLang="es-MX" smtClean="0"/>
              <a:t>Haga clic para cambiar el estilo de título	</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664" tIns="42332" rIns="84664" bIns="42332" numCol="1" anchor="t" anchorCtr="0" compatLnSpc="1">
            <a:prstTxWarp prst="textNoShape">
              <a:avLst/>
            </a:prstTxWarp>
          </a:bodyPr>
          <a:lstStyle/>
          <a:p>
            <a:pPr lvl="0"/>
            <a:r>
              <a:rPr lang="es-AR" altLang="es-MX" smtClean="0"/>
              <a:t>Haga clic para modificar el estilo de texto del patrón</a:t>
            </a:r>
          </a:p>
          <a:p>
            <a:pPr lvl="1"/>
            <a:r>
              <a:rPr lang="es-AR" altLang="es-MX" smtClean="0"/>
              <a:t>Segundo nivel</a:t>
            </a:r>
          </a:p>
          <a:p>
            <a:pPr lvl="2"/>
            <a:r>
              <a:rPr lang="es-AR" altLang="es-MX" smtClean="0"/>
              <a:t>Tercer nivel</a:t>
            </a:r>
          </a:p>
          <a:p>
            <a:pPr lvl="3"/>
            <a:r>
              <a:rPr lang="es-AR" altLang="es-MX" smtClean="0"/>
              <a:t>Cuarto nivel</a:t>
            </a:r>
          </a:p>
          <a:p>
            <a:pPr lvl="4"/>
            <a:r>
              <a:rPr lang="es-AR" altLang="es-MX" smtClean="0"/>
              <a:t>Quinto nivel</a:t>
            </a:r>
          </a:p>
        </p:txBody>
      </p:sp>
      <p:sp>
        <p:nvSpPr>
          <p:cNvPr id="191492" name="Rectangle 4"/>
          <p:cNvSpPr>
            <a:spLocks noGrp="1" noChangeArrowheads="1"/>
          </p:cNvSpPr>
          <p:nvPr>
            <p:ph type="dt" sz="half" idx="2"/>
          </p:nvPr>
        </p:nvSpPr>
        <p:spPr bwMode="auto">
          <a:xfrm>
            <a:off x="457200" y="6243638"/>
            <a:ext cx="2133600" cy="476250"/>
          </a:xfrm>
          <a:prstGeom prst="rect">
            <a:avLst/>
          </a:prstGeom>
          <a:noFill/>
          <a:ln w="9525">
            <a:noFill/>
            <a:miter lim="800000"/>
            <a:headEnd/>
            <a:tailEnd/>
          </a:ln>
          <a:effectLst/>
        </p:spPr>
        <p:txBody>
          <a:bodyPr vert="horz" wrap="square" lIns="84664" tIns="42332" rIns="84664" bIns="42332" numCol="1" anchor="t" anchorCtr="0" compatLnSpc="1">
            <a:prstTxWarp prst="textNoShape">
              <a:avLst/>
            </a:prstTxWarp>
          </a:bodyPr>
          <a:lstStyle>
            <a:lvl1pPr>
              <a:defRPr sz="1300" smtClean="0"/>
            </a:lvl1pPr>
          </a:lstStyle>
          <a:p>
            <a:pPr fontAlgn="base">
              <a:spcBef>
                <a:spcPct val="0"/>
              </a:spcBef>
              <a:spcAft>
                <a:spcPct val="0"/>
              </a:spcAft>
              <a:defRPr/>
            </a:pPr>
            <a:endParaRPr lang="es-ES">
              <a:solidFill>
                <a:srgbClr val="000000"/>
              </a:solidFill>
            </a:endParaRPr>
          </a:p>
        </p:txBody>
      </p:sp>
      <p:sp>
        <p:nvSpPr>
          <p:cNvPr id="191493" name="Rectangle 5"/>
          <p:cNvSpPr>
            <a:spLocks noGrp="1" noChangeArrowheads="1"/>
          </p:cNvSpPr>
          <p:nvPr>
            <p:ph type="ftr" sz="quarter" idx="3"/>
          </p:nvPr>
        </p:nvSpPr>
        <p:spPr bwMode="auto">
          <a:xfrm>
            <a:off x="3124200" y="6243638"/>
            <a:ext cx="2895600" cy="476250"/>
          </a:xfrm>
          <a:prstGeom prst="rect">
            <a:avLst/>
          </a:prstGeom>
          <a:noFill/>
          <a:ln w="9525">
            <a:noFill/>
            <a:miter lim="800000"/>
            <a:headEnd/>
            <a:tailEnd/>
          </a:ln>
          <a:effectLst/>
        </p:spPr>
        <p:txBody>
          <a:bodyPr vert="horz" wrap="square" lIns="84664" tIns="42332" rIns="84664" bIns="42332" numCol="1" anchor="t" anchorCtr="0" compatLnSpc="1">
            <a:prstTxWarp prst="textNoShape">
              <a:avLst/>
            </a:prstTxWarp>
          </a:bodyPr>
          <a:lstStyle>
            <a:lvl1pPr algn="ctr">
              <a:defRPr sz="1300" smtClean="0"/>
            </a:lvl1pPr>
          </a:lstStyle>
          <a:p>
            <a:pPr fontAlgn="base">
              <a:spcBef>
                <a:spcPct val="0"/>
              </a:spcBef>
              <a:spcAft>
                <a:spcPct val="0"/>
              </a:spcAft>
              <a:defRPr/>
            </a:pPr>
            <a:endParaRPr lang="es-ES">
              <a:solidFill>
                <a:srgbClr val="000000"/>
              </a:solidFill>
            </a:endParaRPr>
          </a:p>
        </p:txBody>
      </p:sp>
      <p:sp>
        <p:nvSpPr>
          <p:cNvPr id="191494" name="Rectangle 6"/>
          <p:cNvSpPr>
            <a:spLocks noGrp="1" noChangeArrowheads="1"/>
          </p:cNvSpPr>
          <p:nvPr>
            <p:ph type="sldNum" sz="quarter" idx="4"/>
          </p:nvPr>
        </p:nvSpPr>
        <p:spPr bwMode="auto">
          <a:xfrm>
            <a:off x="6553200" y="6243638"/>
            <a:ext cx="2133600" cy="476250"/>
          </a:xfrm>
          <a:prstGeom prst="rect">
            <a:avLst/>
          </a:prstGeom>
          <a:noFill/>
          <a:ln w="9525">
            <a:noFill/>
            <a:miter lim="800000"/>
            <a:headEnd/>
            <a:tailEnd/>
          </a:ln>
          <a:effectLst/>
        </p:spPr>
        <p:txBody>
          <a:bodyPr vert="horz" wrap="square" lIns="84664" tIns="42332" rIns="84664" bIns="42332" numCol="1" anchor="t" anchorCtr="0" compatLnSpc="1">
            <a:prstTxWarp prst="textNoShape">
              <a:avLst/>
            </a:prstTxWarp>
          </a:bodyPr>
          <a:lstStyle>
            <a:lvl1pPr algn="r">
              <a:defRPr sz="1300" smtClean="0"/>
            </a:lvl1pPr>
          </a:lstStyle>
          <a:p>
            <a:pPr fontAlgn="base">
              <a:spcBef>
                <a:spcPct val="0"/>
              </a:spcBef>
              <a:spcAft>
                <a:spcPct val="0"/>
              </a:spcAft>
              <a:defRPr/>
            </a:pPr>
            <a:fld id="{761D6414-DE20-4723-A4FA-1B07AEC77F5B}" type="slidenum">
              <a:rPr lang="es-AR">
                <a:solidFill>
                  <a:srgbClr val="000000"/>
                </a:solidFill>
              </a:rPr>
              <a:pPr fontAlgn="base">
                <a:spcBef>
                  <a:spcPct val="0"/>
                </a:spcBef>
                <a:spcAft>
                  <a:spcPct val="0"/>
                </a:spcAft>
                <a:defRPr/>
              </a:pPr>
              <a:t>‹Nº›</a:t>
            </a:fld>
            <a:endParaRPr lang="es-AR">
              <a:solidFill>
                <a:srgbClr val="000000"/>
              </a:solidFill>
            </a:endParaRPr>
          </a:p>
        </p:txBody>
      </p:sp>
    </p:spTree>
    <p:extLst>
      <p:ext uri="{BB962C8B-B14F-4D97-AF65-F5344CB8AC3E}">
        <p14:creationId xmlns:p14="http://schemas.microsoft.com/office/powerpoint/2010/main" val="256468186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846138" rtl="0" eaLnBrk="0" fontAlgn="base" hangingPunct="0">
        <a:spcBef>
          <a:spcPct val="0"/>
        </a:spcBef>
        <a:spcAft>
          <a:spcPct val="0"/>
        </a:spcAft>
        <a:defRPr sz="4100">
          <a:solidFill>
            <a:schemeClr val="tx2"/>
          </a:solidFill>
          <a:latin typeface="+mj-lt"/>
          <a:ea typeface="+mj-ea"/>
          <a:cs typeface="+mj-cs"/>
        </a:defRPr>
      </a:lvl1pPr>
      <a:lvl2pPr algn="ctr" defTabSz="846138" rtl="0" eaLnBrk="0" fontAlgn="base" hangingPunct="0">
        <a:spcBef>
          <a:spcPct val="0"/>
        </a:spcBef>
        <a:spcAft>
          <a:spcPct val="0"/>
        </a:spcAft>
        <a:defRPr sz="4100">
          <a:solidFill>
            <a:schemeClr val="tx2"/>
          </a:solidFill>
          <a:latin typeface="Arial" pitchFamily="34" charset="0"/>
        </a:defRPr>
      </a:lvl2pPr>
      <a:lvl3pPr algn="ctr" defTabSz="846138" rtl="0" eaLnBrk="0" fontAlgn="base" hangingPunct="0">
        <a:spcBef>
          <a:spcPct val="0"/>
        </a:spcBef>
        <a:spcAft>
          <a:spcPct val="0"/>
        </a:spcAft>
        <a:defRPr sz="4100">
          <a:solidFill>
            <a:schemeClr val="tx2"/>
          </a:solidFill>
          <a:latin typeface="Arial" pitchFamily="34" charset="0"/>
        </a:defRPr>
      </a:lvl3pPr>
      <a:lvl4pPr algn="ctr" defTabSz="846138" rtl="0" eaLnBrk="0" fontAlgn="base" hangingPunct="0">
        <a:spcBef>
          <a:spcPct val="0"/>
        </a:spcBef>
        <a:spcAft>
          <a:spcPct val="0"/>
        </a:spcAft>
        <a:defRPr sz="4100">
          <a:solidFill>
            <a:schemeClr val="tx2"/>
          </a:solidFill>
          <a:latin typeface="Arial" pitchFamily="34" charset="0"/>
        </a:defRPr>
      </a:lvl4pPr>
      <a:lvl5pPr algn="ctr" defTabSz="846138" rtl="0" eaLnBrk="0" fontAlgn="base" hangingPunct="0">
        <a:spcBef>
          <a:spcPct val="0"/>
        </a:spcBef>
        <a:spcAft>
          <a:spcPct val="0"/>
        </a:spcAft>
        <a:defRPr sz="4100">
          <a:solidFill>
            <a:schemeClr val="tx2"/>
          </a:solidFill>
          <a:latin typeface="Arial" pitchFamily="34" charset="0"/>
        </a:defRPr>
      </a:lvl5pPr>
      <a:lvl6pPr marL="457200" algn="ctr" defTabSz="846138" rtl="0" fontAlgn="base">
        <a:spcBef>
          <a:spcPct val="0"/>
        </a:spcBef>
        <a:spcAft>
          <a:spcPct val="0"/>
        </a:spcAft>
        <a:defRPr sz="4100">
          <a:solidFill>
            <a:schemeClr val="tx2"/>
          </a:solidFill>
          <a:latin typeface="Arial" pitchFamily="34" charset="0"/>
        </a:defRPr>
      </a:lvl6pPr>
      <a:lvl7pPr marL="914400" algn="ctr" defTabSz="846138" rtl="0" fontAlgn="base">
        <a:spcBef>
          <a:spcPct val="0"/>
        </a:spcBef>
        <a:spcAft>
          <a:spcPct val="0"/>
        </a:spcAft>
        <a:defRPr sz="4100">
          <a:solidFill>
            <a:schemeClr val="tx2"/>
          </a:solidFill>
          <a:latin typeface="Arial" pitchFamily="34" charset="0"/>
        </a:defRPr>
      </a:lvl7pPr>
      <a:lvl8pPr marL="1371600" algn="ctr" defTabSz="846138" rtl="0" fontAlgn="base">
        <a:spcBef>
          <a:spcPct val="0"/>
        </a:spcBef>
        <a:spcAft>
          <a:spcPct val="0"/>
        </a:spcAft>
        <a:defRPr sz="4100">
          <a:solidFill>
            <a:schemeClr val="tx2"/>
          </a:solidFill>
          <a:latin typeface="Arial" pitchFamily="34" charset="0"/>
        </a:defRPr>
      </a:lvl8pPr>
      <a:lvl9pPr marL="1828800" algn="ctr" defTabSz="846138" rtl="0" fontAlgn="base">
        <a:spcBef>
          <a:spcPct val="0"/>
        </a:spcBef>
        <a:spcAft>
          <a:spcPct val="0"/>
        </a:spcAft>
        <a:defRPr sz="4100">
          <a:solidFill>
            <a:schemeClr val="tx2"/>
          </a:solidFill>
          <a:latin typeface="Arial" pitchFamily="34" charset="0"/>
        </a:defRPr>
      </a:lvl9pPr>
    </p:titleStyle>
    <p:bodyStyle>
      <a:lvl1pPr marL="317500" indent="-317500" algn="l" defTabSz="846138" rtl="0" eaLnBrk="0" fontAlgn="base" hangingPunct="0">
        <a:spcBef>
          <a:spcPct val="20000"/>
        </a:spcBef>
        <a:spcAft>
          <a:spcPct val="0"/>
        </a:spcAft>
        <a:buChar char="•"/>
        <a:defRPr sz="3000">
          <a:solidFill>
            <a:schemeClr val="tx1"/>
          </a:solidFill>
          <a:latin typeface="+mn-lt"/>
          <a:ea typeface="+mn-ea"/>
          <a:cs typeface="+mn-cs"/>
        </a:defRPr>
      </a:lvl1pPr>
      <a:lvl2pPr marL="687388" indent="-263525" algn="l" defTabSz="846138" rtl="0" eaLnBrk="0" fontAlgn="base" hangingPunct="0">
        <a:spcBef>
          <a:spcPct val="20000"/>
        </a:spcBef>
        <a:spcAft>
          <a:spcPct val="0"/>
        </a:spcAft>
        <a:buChar char="–"/>
        <a:defRPr sz="2600">
          <a:solidFill>
            <a:schemeClr val="tx1"/>
          </a:solidFill>
          <a:latin typeface="+mn-lt"/>
        </a:defRPr>
      </a:lvl2pPr>
      <a:lvl3pPr marL="1058863" indent="-212725" algn="l" defTabSz="846138" rtl="0" eaLnBrk="0" fontAlgn="base" hangingPunct="0">
        <a:spcBef>
          <a:spcPct val="20000"/>
        </a:spcBef>
        <a:spcAft>
          <a:spcPct val="0"/>
        </a:spcAft>
        <a:buChar char="•"/>
        <a:defRPr sz="2200">
          <a:solidFill>
            <a:schemeClr val="tx1"/>
          </a:solidFill>
          <a:latin typeface="+mn-lt"/>
        </a:defRPr>
      </a:lvl3pPr>
      <a:lvl4pPr marL="1481138" indent="-211138" algn="l" defTabSz="846138" rtl="0" eaLnBrk="0" fontAlgn="base" hangingPunct="0">
        <a:spcBef>
          <a:spcPct val="20000"/>
        </a:spcBef>
        <a:spcAft>
          <a:spcPct val="0"/>
        </a:spcAft>
        <a:buChar char="–"/>
        <a:defRPr sz="1900">
          <a:solidFill>
            <a:schemeClr val="tx1"/>
          </a:solidFill>
          <a:latin typeface="+mn-lt"/>
        </a:defRPr>
      </a:lvl4pPr>
      <a:lvl5pPr marL="1905000" indent="-211138" algn="l" defTabSz="846138" rtl="0" eaLnBrk="0" fontAlgn="base" hangingPunct="0">
        <a:spcBef>
          <a:spcPct val="20000"/>
        </a:spcBef>
        <a:spcAft>
          <a:spcPct val="0"/>
        </a:spcAft>
        <a:buChar char="»"/>
        <a:defRPr sz="1900">
          <a:solidFill>
            <a:schemeClr val="tx1"/>
          </a:solidFill>
          <a:latin typeface="+mn-lt"/>
        </a:defRPr>
      </a:lvl5pPr>
      <a:lvl6pPr marL="2362200" indent="-211138" algn="l" defTabSz="846138" rtl="0" fontAlgn="base">
        <a:spcBef>
          <a:spcPct val="20000"/>
        </a:spcBef>
        <a:spcAft>
          <a:spcPct val="0"/>
        </a:spcAft>
        <a:buChar char="»"/>
        <a:defRPr sz="1900">
          <a:solidFill>
            <a:schemeClr val="tx1"/>
          </a:solidFill>
          <a:latin typeface="+mn-lt"/>
        </a:defRPr>
      </a:lvl6pPr>
      <a:lvl7pPr marL="2819400" indent="-211138" algn="l" defTabSz="846138" rtl="0" fontAlgn="base">
        <a:spcBef>
          <a:spcPct val="20000"/>
        </a:spcBef>
        <a:spcAft>
          <a:spcPct val="0"/>
        </a:spcAft>
        <a:buChar char="»"/>
        <a:defRPr sz="1900">
          <a:solidFill>
            <a:schemeClr val="tx1"/>
          </a:solidFill>
          <a:latin typeface="+mn-lt"/>
        </a:defRPr>
      </a:lvl7pPr>
      <a:lvl8pPr marL="3276600" indent="-211138" algn="l" defTabSz="846138" rtl="0" fontAlgn="base">
        <a:spcBef>
          <a:spcPct val="20000"/>
        </a:spcBef>
        <a:spcAft>
          <a:spcPct val="0"/>
        </a:spcAft>
        <a:buChar char="»"/>
        <a:defRPr sz="1900">
          <a:solidFill>
            <a:schemeClr val="tx1"/>
          </a:solidFill>
          <a:latin typeface="+mn-lt"/>
        </a:defRPr>
      </a:lvl8pPr>
      <a:lvl9pPr marL="3733800" indent="-211138" algn="l" defTabSz="846138" rtl="0" fontAlgn="base">
        <a:spcBef>
          <a:spcPct val="20000"/>
        </a:spcBef>
        <a:spcAft>
          <a:spcPct val="0"/>
        </a:spcAft>
        <a:buChar char="»"/>
        <a:defRPr sz="19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cambiar el estilo de título	</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p>
        </p:txBody>
      </p:sp>
      <p:sp>
        <p:nvSpPr>
          <p:cNvPr id="1577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s-ES"/>
          </a:p>
        </p:txBody>
      </p:sp>
      <p:sp>
        <p:nvSpPr>
          <p:cNvPr id="1577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s-ES"/>
          </a:p>
        </p:txBody>
      </p:sp>
      <p:sp>
        <p:nvSpPr>
          <p:cNvPr id="1577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7F25B6B2-BFDB-4AC9-A6C4-E05189F371C1}" type="slidenum">
              <a:rPr lang="es-ES"/>
              <a:pPr fontAlgn="base">
                <a:spcBef>
                  <a:spcPct val="0"/>
                </a:spcBef>
                <a:spcAft>
                  <a:spcPct val="0"/>
                </a:spcAft>
                <a:defRPr/>
              </a:pPr>
              <a:t>‹Nº›</a:t>
            </a:fld>
            <a:endParaRPr lang="es-ES"/>
          </a:p>
        </p:txBody>
      </p:sp>
    </p:spTree>
    <p:extLst>
      <p:ext uri="{BB962C8B-B14F-4D97-AF65-F5344CB8AC3E}">
        <p14:creationId xmlns:p14="http://schemas.microsoft.com/office/powerpoint/2010/main" val="18292297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410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algn="r" eaLnBrk="0" fontAlgn="base" hangingPunct="0">
              <a:spcBef>
                <a:spcPct val="0"/>
              </a:spcBef>
              <a:spcAft>
                <a:spcPct val="0"/>
              </a:spcAft>
              <a:defRPr/>
            </a:pPr>
            <a:r>
              <a:rPr lang="en-US" sz="850" dirty="0">
                <a:solidFill>
                  <a:prstClr val="black"/>
                </a:solidFill>
                <a:ea typeface="MS PGothic" pitchFamily="34" charset="-128"/>
                <a:cs typeface="Arial" charset="0"/>
              </a:rPr>
              <a:t>©  2014 American Society of Plant Biologists</a:t>
            </a:r>
          </a:p>
        </p:txBody>
      </p:sp>
    </p:spTree>
    <p:extLst>
      <p:ext uri="{BB962C8B-B14F-4D97-AF65-F5344CB8AC3E}">
        <p14:creationId xmlns:p14="http://schemas.microsoft.com/office/powerpoint/2010/main" val="384820499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Lst>
  <p:txStyles>
    <p:titleStyle>
      <a:lvl1pPr algn="ctr" rtl="0" eaLnBrk="0" fontAlgn="base" hangingPunct="0">
        <a:spcBef>
          <a:spcPct val="0"/>
        </a:spcBef>
        <a:spcAft>
          <a:spcPct val="0"/>
        </a:spcAft>
        <a:defRPr sz="3600" b="1" kern="1200">
          <a:solidFill>
            <a:schemeClr val="tx1"/>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cambiar el estilo de título	</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p>
        </p:txBody>
      </p:sp>
      <p:sp>
        <p:nvSpPr>
          <p:cNvPr id="450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s-ES"/>
          </a:p>
        </p:txBody>
      </p:sp>
      <p:sp>
        <p:nvSpPr>
          <p:cNvPr id="450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s-ES"/>
          </a:p>
        </p:txBody>
      </p:sp>
      <p:sp>
        <p:nvSpPr>
          <p:cNvPr id="450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3A254991-35E8-47BD-A886-B5C6494CCC32}" type="slidenum">
              <a:rPr lang="es-ES"/>
              <a:pPr fontAlgn="base">
                <a:spcBef>
                  <a:spcPct val="0"/>
                </a:spcBef>
                <a:spcAft>
                  <a:spcPct val="0"/>
                </a:spcAft>
                <a:defRPr/>
              </a:pPr>
              <a:t>‹Nº›</a:t>
            </a:fld>
            <a:endParaRPr lang="es-ES"/>
          </a:p>
        </p:txBody>
      </p:sp>
    </p:spTree>
    <p:extLst>
      <p:ext uri="{BB962C8B-B14F-4D97-AF65-F5344CB8AC3E}">
        <p14:creationId xmlns:p14="http://schemas.microsoft.com/office/powerpoint/2010/main" val="126346586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modificar el estilo de título del patrón</a:t>
            </a:r>
          </a:p>
        </p:txBody>
      </p:sp>
      <p:sp>
        <p:nvSpPr>
          <p:cNvPr id="14339"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B93281C5-3C0D-4FF7-8679-9F708D5A1E76}" type="datetimeFigureOut">
              <a:rPr lang="es-ES"/>
              <a:pPr>
                <a:defRPr/>
              </a:pPr>
              <a:t>16/06/2020</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695BC39D-3B91-4E17-8D31-FC9ECDCA29CC}" type="slidenum">
              <a:rPr lang="es-ES"/>
              <a:pPr>
                <a:defRPr/>
              </a:pPr>
              <a:t>‹Nº›</a:t>
            </a:fld>
            <a:endParaRPr lang="es-ES"/>
          </a:p>
        </p:txBody>
      </p:sp>
    </p:spTree>
    <p:extLst>
      <p:ext uri="{BB962C8B-B14F-4D97-AF65-F5344CB8AC3E}">
        <p14:creationId xmlns:p14="http://schemas.microsoft.com/office/powerpoint/2010/main" val="296536568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ransition>
    <p:cove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algn="r" eaLnBrk="0" fontAlgn="base" hangingPunct="0">
              <a:spcBef>
                <a:spcPct val="0"/>
              </a:spcBef>
              <a:spcAft>
                <a:spcPct val="0"/>
              </a:spcAft>
              <a:defRPr/>
            </a:pPr>
            <a:r>
              <a:rPr lang="en-US" sz="850" dirty="0">
                <a:solidFill>
                  <a:prstClr val="black"/>
                </a:solidFill>
                <a:ea typeface="MS PGothic" pitchFamily="34" charset="-128"/>
              </a:rPr>
              <a:t>©  2014 American Society of Plant Biologists</a:t>
            </a:r>
          </a:p>
        </p:txBody>
      </p:sp>
    </p:spTree>
    <p:extLst>
      <p:ext uri="{BB962C8B-B14F-4D97-AF65-F5344CB8AC3E}">
        <p14:creationId xmlns:p14="http://schemas.microsoft.com/office/powerpoint/2010/main" val="1199371831"/>
      </p:ext>
    </p:extLst>
  </p:cSld>
  <p:clrMap bg1="lt1" tx1="dk1" bg2="lt2" tx2="dk2" accent1="accent1" accent2="accent2" accent3="accent3" accent4="accent4" accent5="accent5" accent6="accent6" hlink="hlink" folHlink="folHlink"/>
  <p:sldLayoutIdLst>
    <p:sldLayoutId id="2147483807" r:id="rId1"/>
    <p:sldLayoutId id="2147483808" r:id="rId2"/>
  </p:sldLayoutIdLst>
  <p:txStyles>
    <p:titleStyle>
      <a:lvl1pPr algn="ctr" rtl="0" eaLnBrk="0" fontAlgn="base" hangingPunct="0">
        <a:spcBef>
          <a:spcPct val="0"/>
        </a:spcBef>
        <a:spcAft>
          <a:spcPct val="0"/>
        </a:spcAft>
        <a:defRPr sz="3600" b="1" kern="1200">
          <a:solidFill>
            <a:schemeClr val="tx1"/>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2pPr>
      <a:lvl3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3pPr>
      <a:lvl4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4pPr>
      <a:lvl5pPr algn="ctr" rtl="0" eaLnBrk="0" fontAlgn="base" hangingPunct="0">
        <a:spcBef>
          <a:spcPct val="0"/>
        </a:spcBef>
        <a:spcAft>
          <a:spcPct val="0"/>
        </a:spcAft>
        <a:defRPr sz="3600" b="1">
          <a:solidFill>
            <a:schemeClr val="tx1"/>
          </a:solidFill>
          <a:latin typeface="Arial" pitchFamily="34" charset="0"/>
          <a:ea typeface="MS PGothic" pitchFamily="34" charset="-128"/>
          <a:cs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http://sageke.sciencemag.org/cgi/content/full/2003/38/re7" TargetMode="External"/><Relationship Id="rId1" Type="http://schemas.openxmlformats.org/officeDocument/2006/relationships/slideLayout" Target="../slideLayouts/slideLayout241.xml"/></Relationships>
</file>

<file path=ppt/slides/_rels/slide10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3" Type="http://schemas.openxmlformats.org/officeDocument/2006/relationships/hyperlink" Target="http://www.plantphysiol.org/content/128/3/876.full" TargetMode="External"/><Relationship Id="rId2" Type="http://schemas.openxmlformats.org/officeDocument/2006/relationships/hyperlink" Target="http://www.plantphysiol.org/cgi/reprint/58/3/268" TargetMode="External"/><Relationship Id="rId1" Type="http://schemas.openxmlformats.org/officeDocument/2006/relationships/slideLayout" Target="../slideLayouts/slideLayout8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jpeg"/></Relationships>
</file>

<file path=ppt/slides/_rels/slide10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8.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emf"/><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4.xml"/></Relationships>
</file>

<file path=ppt/slides/_rels/slide11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11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7.xml"/><Relationship Id="rId1" Type="http://schemas.openxmlformats.org/officeDocument/2006/relationships/slideLayout" Target="../slideLayouts/slideLayout60.xml"/><Relationship Id="rId5" Type="http://schemas.openxmlformats.org/officeDocument/2006/relationships/image" Target="../media/image148.png"/><Relationship Id="rId4" Type="http://schemas.openxmlformats.org/officeDocument/2006/relationships/image" Target="../media/image147.emf"/></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hyperlink" Target="http://www.plantcell.org/content/19/5/1649.full" TargetMode="External"/><Relationship Id="rId2" Type="http://schemas.openxmlformats.org/officeDocument/2006/relationships/notesSlide" Target="../notesSlides/notesSlide3.xml"/><Relationship Id="rId1" Type="http://schemas.openxmlformats.org/officeDocument/2006/relationships/slideLayout" Target="../slideLayouts/slideLayout87.xml"/><Relationship Id="rId6" Type="http://schemas.openxmlformats.org/officeDocument/2006/relationships/image" Target="../media/image25.png"/><Relationship Id="rId11" Type="http://schemas.openxmlformats.org/officeDocument/2006/relationships/hyperlink" Target="http://www.plantcell.org/content/16/1/60.full" TargetMode="External"/><Relationship Id="rId5" Type="http://schemas.openxmlformats.org/officeDocument/2006/relationships/image" Target="../media/image24.jpeg"/><Relationship Id="rId10" Type="http://schemas.openxmlformats.org/officeDocument/2006/relationships/hyperlink" Target="http://www.flickr.com/photos/ricephotos/368501850/" TargetMode="External"/><Relationship Id="rId4" Type="http://schemas.openxmlformats.org/officeDocument/2006/relationships/image" Target="../media/image23.jpeg"/><Relationship Id="rId9" Type="http://schemas.openxmlformats.org/officeDocument/2006/relationships/hyperlink" Target="http://www.flickr.com/photos/clearwood/sets/72157626284715720/"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76.xml"/></Relationships>
</file>

<file path=ppt/slides/_rels/slide12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7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4.xml"/></Relationships>
</file>

<file path=ppt/slides/_rels/slide12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0.xml"/><Relationship Id="rId1" Type="http://schemas.openxmlformats.org/officeDocument/2006/relationships/slideLayout" Target="../slideLayouts/slideLayout193.xml"/><Relationship Id="rId6" Type="http://schemas.openxmlformats.org/officeDocument/2006/relationships/hyperlink" Target="http://www.nobelprize.org/nobel_prizes/medicine/laureates/2002/illpres/illpres.html" TargetMode="External"/><Relationship Id="rId5" Type="http://schemas.openxmlformats.org/officeDocument/2006/relationships/image" Target="../media/image153.png"/><Relationship Id="rId4" Type="http://schemas.openxmlformats.org/officeDocument/2006/relationships/image" Target="../media/image152.png"/></Relationships>
</file>

<file path=ppt/slides/_rels/slide12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195.xml"/><Relationship Id="rId4" Type="http://schemas.openxmlformats.org/officeDocument/2006/relationships/hyperlink" Target="http://www.imgenex.com/Apoptosis.php"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26.xml.rels><?xml version="1.0" encoding="UTF-8" standalone="yes"?>
<Relationships xmlns="http://schemas.openxmlformats.org/package/2006/relationships"><Relationship Id="rId3" Type="http://schemas.openxmlformats.org/officeDocument/2006/relationships/hyperlink" Target="http://www.nature.com/nrm/journal/v9/n3/full/nrm2312.html" TargetMode="External"/><Relationship Id="rId2" Type="http://schemas.openxmlformats.org/officeDocument/2006/relationships/image" Target="../media/image156.png"/><Relationship Id="rId1" Type="http://schemas.openxmlformats.org/officeDocument/2006/relationships/slideLayout" Target="../slideLayouts/slideLayout133.xml"/><Relationship Id="rId5" Type="http://schemas.openxmlformats.org/officeDocument/2006/relationships/image" Target="../media/image158.png"/><Relationship Id="rId4" Type="http://schemas.openxmlformats.org/officeDocument/2006/relationships/image" Target="../media/image15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28.xml.rels><?xml version="1.0" encoding="UTF-8" standalone="yes"?>
<Relationships xmlns="http://schemas.openxmlformats.org/package/2006/relationships"><Relationship Id="rId3" Type="http://schemas.openxmlformats.org/officeDocument/2006/relationships/hyperlink" Target="http://www.nature.com/nrm/journal/v11/n9/full/nrm2952.html" TargetMode="External"/><Relationship Id="rId2" Type="http://schemas.openxmlformats.org/officeDocument/2006/relationships/notesSlide" Target="../notesSlides/notesSlide31.xml"/><Relationship Id="rId1" Type="http://schemas.openxmlformats.org/officeDocument/2006/relationships/slideLayout" Target="../slideLayouts/slideLayout13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5.xml"/></Relationships>
</file>

<file path=ppt/slides/_rels/slide13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hyperlink" Target="http://www.nature.com/cdd/journal/v18/n8/full/cdd201137a.html" TargetMode="External"/><Relationship Id="rId1" Type="http://schemas.openxmlformats.org/officeDocument/2006/relationships/slideLayout" Target="../slideLayouts/slideLayout131.xml"/></Relationships>
</file>

<file path=ppt/slides/_rels/slide131.x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slideLayout" Target="../slideLayouts/slideLayout176.xml"/></Relationships>
</file>

<file path=ppt/slides/_rels/slide132.xml.rels><?xml version="1.0" encoding="UTF-8" standalone="yes"?>
<Relationships xmlns="http://schemas.openxmlformats.org/package/2006/relationships"><Relationship Id="rId3" Type="http://schemas.openxmlformats.org/officeDocument/2006/relationships/hyperlink" Target="http://www.plantphysiol.org/content/137/3/841" TargetMode="External"/><Relationship Id="rId2" Type="http://schemas.openxmlformats.org/officeDocument/2006/relationships/hyperlink" Target="http://www.nature.com/cdd/journal/v18/n8/full/cdd201137a.html" TargetMode="External"/><Relationship Id="rId1" Type="http://schemas.openxmlformats.org/officeDocument/2006/relationships/slideLayout" Target="../slideLayouts/slideLayout131.xml"/></Relationships>
</file>

<file path=ppt/slides/_rels/slide133.xml.rels><?xml version="1.0" encoding="UTF-8" standalone="yes"?>
<Relationships xmlns="http://schemas.openxmlformats.org/package/2006/relationships"><Relationship Id="rId3" Type="http://schemas.openxmlformats.org/officeDocument/2006/relationships/hyperlink" Target="http://www.sciencedirect.com/science/article/pii/S0960982204002908" TargetMode="External"/><Relationship Id="rId2" Type="http://schemas.openxmlformats.org/officeDocument/2006/relationships/hyperlink" Target="http://www.jbc.org/content/283/2/774.full" TargetMode="External"/><Relationship Id="rId1" Type="http://schemas.openxmlformats.org/officeDocument/2006/relationships/slideLayout" Target="../slideLayouts/slideLayout131.xml"/><Relationship Id="rId5" Type="http://schemas.openxmlformats.org/officeDocument/2006/relationships/image" Target="../media/image162.png"/><Relationship Id="rId4" Type="http://schemas.openxmlformats.org/officeDocument/2006/relationships/image" Target="../media/image161.png"/></Relationships>
</file>

<file path=ppt/slides/_rels/slide134.xml.rels><?xml version="1.0" encoding="UTF-8" standalone="yes"?>
<Relationships xmlns="http://schemas.openxmlformats.org/package/2006/relationships"><Relationship Id="rId2" Type="http://schemas.openxmlformats.org/officeDocument/2006/relationships/hyperlink" Target="http://www.plantphysiol.org/content/141/2/384.full" TargetMode="External"/><Relationship Id="rId1" Type="http://schemas.openxmlformats.org/officeDocument/2006/relationships/slideLayout" Target="../slideLayouts/slideLayout131.xml"/></Relationships>
</file>

<file path=ppt/slides/_rels/slide135.xml.rels><?xml version="1.0" encoding="UTF-8" standalone="yes"?>
<Relationships xmlns="http://schemas.openxmlformats.org/package/2006/relationships"><Relationship Id="rId3" Type="http://schemas.openxmlformats.org/officeDocument/2006/relationships/hyperlink" Target="http://www.nature.com/nrm/journal/v9/n3/full/nrm2312.html" TargetMode="External"/><Relationship Id="rId2" Type="http://schemas.openxmlformats.org/officeDocument/2006/relationships/image" Target="../media/image163.png"/><Relationship Id="rId1" Type="http://schemas.openxmlformats.org/officeDocument/2006/relationships/slideLayout" Target="../slideLayouts/slideLayout133.xml"/></Relationships>
</file>

<file path=ppt/slides/_rels/slide136.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18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38.xml.rels><?xml version="1.0" encoding="UTF-8" standalone="yes"?>
<Relationships xmlns="http://schemas.openxmlformats.org/package/2006/relationships"><Relationship Id="rId3" Type="http://schemas.openxmlformats.org/officeDocument/2006/relationships/hyperlink" Target="http://www.mdpi.com/1422-0067/10/7/3149" TargetMode="External"/><Relationship Id="rId2" Type="http://schemas.openxmlformats.org/officeDocument/2006/relationships/hyperlink" Target="http://www.pnas.org/content/98/21/12295.short" TargetMode="External"/><Relationship Id="rId1" Type="http://schemas.openxmlformats.org/officeDocument/2006/relationships/slideLayout" Target="../slideLayouts/slideLayout131.xml"/><Relationship Id="rId6" Type="http://schemas.openxmlformats.org/officeDocument/2006/relationships/image" Target="../media/image167.png"/><Relationship Id="rId5" Type="http://schemas.openxmlformats.org/officeDocument/2006/relationships/image" Target="../media/image166.jpeg"/><Relationship Id="rId4" Type="http://schemas.openxmlformats.org/officeDocument/2006/relationships/image" Target="../media/image165.png"/></Relationships>
</file>

<file path=ppt/slides/_rels/slide139.xml.rels><?xml version="1.0" encoding="UTF-8" standalone="yes"?>
<Relationships xmlns="http://schemas.openxmlformats.org/package/2006/relationships"><Relationship Id="rId3" Type="http://schemas.openxmlformats.org/officeDocument/2006/relationships/hyperlink" Target="http://www.jbc.org/content/283/6/3200.short" TargetMode="External"/><Relationship Id="rId2" Type="http://schemas.openxmlformats.org/officeDocument/2006/relationships/hyperlink" Target="http://www.plantcell.org/content/16/1/21.abstract" TargetMode="External"/><Relationship Id="rId1" Type="http://schemas.openxmlformats.org/officeDocument/2006/relationships/slideLayout" Target="../slideLayouts/slideLayout131.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14.xml.rels><?xml version="1.0" encoding="UTF-8" standalone="yes"?>
<Relationships xmlns="http://schemas.openxmlformats.org/package/2006/relationships"><Relationship Id="rId8" Type="http://schemas.openxmlformats.org/officeDocument/2006/relationships/hyperlink" Target="http://www.plantcell.org/content/19/5/1649.full" TargetMode="External"/><Relationship Id="rId3" Type="http://schemas.openxmlformats.org/officeDocument/2006/relationships/image" Target="../media/image28.jpeg"/><Relationship Id="rId7" Type="http://schemas.openxmlformats.org/officeDocument/2006/relationships/hyperlink" Target="http://www.flickr.com/photos/clearwood/sets/72157626284715720/" TargetMode="External"/><Relationship Id="rId2" Type="http://schemas.openxmlformats.org/officeDocument/2006/relationships/notesSlide" Target="../notesSlides/notesSlide5.xml"/><Relationship Id="rId1" Type="http://schemas.openxmlformats.org/officeDocument/2006/relationships/slideLayout" Target="../slideLayouts/slideLayout104.xml"/><Relationship Id="rId6" Type="http://schemas.openxmlformats.org/officeDocument/2006/relationships/image" Target="../media/image29.jpeg"/><Relationship Id="rId5" Type="http://schemas.openxmlformats.org/officeDocument/2006/relationships/image" Target="../media/image26.png"/><Relationship Id="rId4" Type="http://schemas.openxmlformats.org/officeDocument/2006/relationships/image" Target="../media/image25.png"/></Relationships>
</file>

<file path=ppt/slides/_rels/slide140.xml.rels><?xml version="1.0" encoding="UTF-8" standalone="yes"?>
<Relationships xmlns="http://schemas.openxmlformats.org/package/2006/relationships"><Relationship Id="rId8" Type="http://schemas.openxmlformats.org/officeDocument/2006/relationships/image" Target="../media/image177.emf"/><Relationship Id="rId3" Type="http://schemas.openxmlformats.org/officeDocument/2006/relationships/image" Target="../media/image172.emf"/><Relationship Id="rId7" Type="http://schemas.openxmlformats.org/officeDocument/2006/relationships/image" Target="../media/image176.emf"/><Relationship Id="rId2" Type="http://schemas.openxmlformats.org/officeDocument/2006/relationships/image" Target="../media/image171.emf"/><Relationship Id="rId1" Type="http://schemas.openxmlformats.org/officeDocument/2006/relationships/slideLayout" Target="../slideLayouts/slideLayout29.xml"/><Relationship Id="rId6" Type="http://schemas.openxmlformats.org/officeDocument/2006/relationships/image" Target="../media/image175.emf"/><Relationship Id="rId5" Type="http://schemas.openxmlformats.org/officeDocument/2006/relationships/image" Target="../media/image174.emf"/><Relationship Id="rId4" Type="http://schemas.openxmlformats.org/officeDocument/2006/relationships/image" Target="../media/image173.em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43.xml.rels><?xml version="1.0" encoding="UTF-8" standalone="yes"?>
<Relationships xmlns="http://schemas.openxmlformats.org/package/2006/relationships"><Relationship Id="rId2" Type="http://schemas.openxmlformats.org/officeDocument/2006/relationships/image" Target="../media/image178.wmf"/><Relationship Id="rId1" Type="http://schemas.openxmlformats.org/officeDocument/2006/relationships/slideLayout" Target="../slideLayouts/slideLayout24.xml"/></Relationships>
</file>

<file path=ppt/slides/_rels/slide144.xml.rels><?xml version="1.0" encoding="UTF-8" standalone="yes"?>
<Relationships xmlns="http://schemas.openxmlformats.org/package/2006/relationships"><Relationship Id="rId2" Type="http://schemas.openxmlformats.org/officeDocument/2006/relationships/image" Target="../media/image179.wmf"/><Relationship Id="rId1" Type="http://schemas.openxmlformats.org/officeDocument/2006/relationships/slideLayout" Target="../slideLayouts/slideLayout2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6.xml.rels><?xml version="1.0" encoding="UTF-8" standalone="yes"?>
<Relationships xmlns="http://schemas.openxmlformats.org/package/2006/relationships"><Relationship Id="rId8" Type="http://schemas.openxmlformats.org/officeDocument/2006/relationships/image" Target="../media/image180.w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7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82.emf"/><Relationship Id="rId7" Type="http://schemas.openxmlformats.org/officeDocument/2006/relationships/image" Target="../media/image186.emf"/><Relationship Id="rId2" Type="http://schemas.openxmlformats.org/officeDocument/2006/relationships/image" Target="../media/image181.emf"/><Relationship Id="rId1" Type="http://schemas.openxmlformats.org/officeDocument/2006/relationships/slideLayout" Target="../slideLayouts/slideLayout213.xml"/><Relationship Id="rId6" Type="http://schemas.openxmlformats.org/officeDocument/2006/relationships/image" Target="../media/image185.emf"/><Relationship Id="rId5" Type="http://schemas.openxmlformats.org/officeDocument/2006/relationships/image" Target="../media/image184.emf"/><Relationship Id="rId4" Type="http://schemas.openxmlformats.org/officeDocument/2006/relationships/image" Target="../media/image183.emf"/></Relationships>
</file>

<file path=ppt/slides/_rels/slide148.xml.rels><?xml version="1.0" encoding="UTF-8" standalone="yes"?>
<Relationships xmlns="http://schemas.openxmlformats.org/package/2006/relationships"><Relationship Id="rId3" Type="http://schemas.openxmlformats.org/officeDocument/2006/relationships/hyperlink" Target="http://www.plantphysiol.org/content/143/1/291.abstract" TargetMode="External"/><Relationship Id="rId7" Type="http://schemas.openxmlformats.org/officeDocument/2006/relationships/image" Target="../media/image189.png"/><Relationship Id="rId2" Type="http://schemas.openxmlformats.org/officeDocument/2006/relationships/notesSlide" Target="../notesSlides/notesSlide33.xml"/><Relationship Id="rId1" Type="http://schemas.openxmlformats.org/officeDocument/2006/relationships/slideLayout" Target="../slideLayouts/slideLayout136.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hyperlink" Target="http://www.plantcell.org/content/16/11/2967.abstract"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136.xml"/><Relationship Id="rId5" Type="http://schemas.openxmlformats.org/officeDocument/2006/relationships/hyperlink" Target="http://www.biolcell.org/boc/098/0053/boc0980053.htm" TargetMode="External"/><Relationship Id="rId4" Type="http://schemas.openxmlformats.org/officeDocument/2006/relationships/image" Target="../media/image19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50.xml.rels><?xml version="1.0" encoding="UTF-8" standalone="yes"?>
<Relationships xmlns="http://schemas.openxmlformats.org/package/2006/relationships"><Relationship Id="rId3" Type="http://schemas.openxmlformats.org/officeDocument/2006/relationships/hyperlink" Target="http://onlinelibrary.wiley.com/doi/10.1111/j.1744-7909.2012.01178.x/pdf" TargetMode="External"/><Relationship Id="rId2" Type="http://schemas.openxmlformats.org/officeDocument/2006/relationships/hyperlink" Target="http://www.cell.com/trends/plant-science/abstract/S1360-1385(12)00105-7" TargetMode="External"/><Relationship Id="rId1" Type="http://schemas.openxmlformats.org/officeDocument/2006/relationships/slideLayout" Target="../slideLayouts/slideLayout135.xml"/><Relationship Id="rId4" Type="http://schemas.openxmlformats.org/officeDocument/2006/relationships/image" Target="../media/image193.png"/></Relationships>
</file>

<file path=ppt/slides/_rels/slide15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9.xml"/></Relationships>
</file>

<file path=ppt/slides/_rels/slide152.xml.rels><?xml version="1.0" encoding="UTF-8" standalone="yes"?>
<Relationships xmlns="http://schemas.openxmlformats.org/package/2006/relationships"><Relationship Id="rId3" Type="http://schemas.openxmlformats.org/officeDocument/2006/relationships/hyperlink" Target="http://en.wikipedia.org/wiki/File:Monstera_deliciosa3.jpg" TargetMode="External"/><Relationship Id="rId2" Type="http://schemas.openxmlformats.org/officeDocument/2006/relationships/image" Target="../media/image195.jpeg"/><Relationship Id="rId1" Type="http://schemas.openxmlformats.org/officeDocument/2006/relationships/slideLayout" Target="../slideLayouts/slideLayout197.xml"/><Relationship Id="rId5" Type="http://schemas.openxmlformats.org/officeDocument/2006/relationships/image" Target="../media/image196.png"/><Relationship Id="rId4" Type="http://schemas.openxmlformats.org/officeDocument/2006/relationships/hyperlink" Target="http://www.flickr.com/photos/ricephotos/368501850/"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hyperlink" Target="http://www.plantphysiol.org/content/112/2/463.abstract" TargetMode="External"/><Relationship Id="rId2" Type="http://schemas.openxmlformats.org/officeDocument/2006/relationships/image" Target="../media/image197.png"/><Relationship Id="rId1" Type="http://schemas.openxmlformats.org/officeDocument/2006/relationships/slideLayout" Target="../slideLayouts/slideLayout197.xml"/><Relationship Id="rId6" Type="http://schemas.openxmlformats.org/officeDocument/2006/relationships/hyperlink" Target="http://www.nature.com/nrm/journal/v5/n4/abs/nrm1358.html" TargetMode="External"/><Relationship Id="rId5" Type="http://schemas.openxmlformats.org/officeDocument/2006/relationships/hyperlink" Target="http://www.sciencedirect.com/science/article/pii/S1369526600001229" TargetMode="External"/><Relationship Id="rId4" Type="http://schemas.openxmlformats.org/officeDocument/2006/relationships/image" Target="../media/image199.png"/></Relationships>
</file>

<file path=ppt/slides/_rels/slide154.xml.rels><?xml version="1.0" encoding="UTF-8" standalone="yes"?>
<Relationships xmlns="http://schemas.openxmlformats.org/package/2006/relationships"><Relationship Id="rId3" Type="http://schemas.openxmlformats.org/officeDocument/2006/relationships/hyperlink" Target="http://www.plantphysiol.org/content/154/1/121.full" TargetMode="External"/><Relationship Id="rId2" Type="http://schemas.openxmlformats.org/officeDocument/2006/relationships/notesSlide" Target="../notesSlides/notesSlide34.xml"/><Relationship Id="rId1" Type="http://schemas.openxmlformats.org/officeDocument/2006/relationships/slideLayout" Target="../slideLayouts/slideLayout199.xml"/><Relationship Id="rId5" Type="http://schemas.openxmlformats.org/officeDocument/2006/relationships/image" Target="../media/image200.png"/><Relationship Id="rId4" Type="http://schemas.openxmlformats.org/officeDocument/2006/relationships/hyperlink" Target="http://www.annualreviews.org/doi/abs/10.1146/annurev.arplant.57.032905.105236"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hyperlink" Target="http://www.plantphysiol.org/content/125/2/615.full" TargetMode="External"/><Relationship Id="rId1" Type="http://schemas.openxmlformats.org/officeDocument/2006/relationships/slideLayout" Target="../slideLayouts/slideLayout197.xml"/></Relationships>
</file>

<file path=ppt/slides/_rels/slide156.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202.png"/><Relationship Id="rId7" Type="http://schemas.openxmlformats.org/officeDocument/2006/relationships/image" Target="../media/image203.jpeg"/><Relationship Id="rId2" Type="http://schemas.openxmlformats.org/officeDocument/2006/relationships/notesSlide" Target="../notesSlides/notesSlide35.xml"/><Relationship Id="rId1" Type="http://schemas.openxmlformats.org/officeDocument/2006/relationships/slideLayout" Target="../slideLayouts/slideLayout197.xml"/><Relationship Id="rId6" Type="http://schemas.openxmlformats.org/officeDocument/2006/relationships/hyperlink" Target="http://onlinelibrary.wiley.com/doi/10.1111/j.1365-313X.2010.04315.x/full" TargetMode="External"/><Relationship Id="rId5" Type="http://schemas.openxmlformats.org/officeDocument/2006/relationships/hyperlink" Target="http://www.es.landesbioscience.com/journals/autophagy/article/13429/" TargetMode="External"/><Relationship Id="rId10" Type="http://schemas.openxmlformats.org/officeDocument/2006/relationships/image" Target="../media/image206.png"/><Relationship Id="rId4" Type="http://schemas.openxmlformats.org/officeDocument/2006/relationships/hyperlink" Target="http://www.biomedcentral.com/1471-2229/10/162" TargetMode="External"/><Relationship Id="rId9" Type="http://schemas.openxmlformats.org/officeDocument/2006/relationships/image" Target="../media/image205.jpeg"/></Relationships>
</file>

<file path=ppt/slides/_rels/slide157.xml.rels><?xml version="1.0" encoding="UTF-8" standalone="yes"?>
<Relationships xmlns="http://schemas.openxmlformats.org/package/2006/relationships"><Relationship Id="rId3" Type="http://schemas.openxmlformats.org/officeDocument/2006/relationships/hyperlink" Target="http://www.nature.com/nrm/journal/v5/n4/abs/nrm1358.html" TargetMode="External"/><Relationship Id="rId2" Type="http://schemas.openxmlformats.org/officeDocument/2006/relationships/image" Target="../media/image207.jpeg"/><Relationship Id="rId1" Type="http://schemas.openxmlformats.org/officeDocument/2006/relationships/slideLayout" Target="../slideLayouts/slideLayout199.xml"/><Relationship Id="rId5" Type="http://schemas.openxmlformats.org/officeDocument/2006/relationships/image" Target="../media/image208.jpeg"/><Relationship Id="rId4" Type="http://schemas.openxmlformats.org/officeDocument/2006/relationships/hyperlink" Target="http://www.nsf.gov/news/news_images.jsp?cntn_id=104189&amp;org=BIO" TargetMode="Externa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159.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06.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12.xml"/><Relationship Id="rId4" Type="http://schemas.openxmlformats.org/officeDocument/2006/relationships/hyperlink" Target="http://www.flickr.com/photos/clearwood/sets/72157626284715720/" TargetMode="External"/></Relationships>
</file>

<file path=ppt/slides/_rels/slide16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06.xml"/></Relationships>
</file>

<file path=ppt/slides/_rels/slide161.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06.xml"/></Relationships>
</file>

<file path=ppt/slides/_rels/slide162.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06.xml"/></Relationships>
</file>

<file path=ppt/slides/_rels/slide163.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36.xml"/><Relationship Id="rId1" Type="http://schemas.openxmlformats.org/officeDocument/2006/relationships/slideLayout" Target="../slideLayouts/slideLayout201.xml"/></Relationships>
</file>

<file path=ppt/slides/_rels/slide164.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png"/><Relationship Id="rId1" Type="http://schemas.openxmlformats.org/officeDocument/2006/relationships/slideLayout" Target="../slideLayouts/slideLayout206.xml"/></Relationships>
</file>

<file path=ppt/slides/_rels/slide165.xml.rels><?xml version="1.0" encoding="UTF-8" standalone="yes"?>
<Relationships xmlns="http://schemas.openxmlformats.org/package/2006/relationships"><Relationship Id="rId3" Type="http://schemas.openxmlformats.org/officeDocument/2006/relationships/hyperlink" Target="http://www.plantphysiol.org/content/141/2/373.full" TargetMode="External"/><Relationship Id="rId2" Type="http://schemas.openxmlformats.org/officeDocument/2006/relationships/hyperlink" Target="http://www.nature.com/cdd/journal/v18/n8/full/cdd201137a.html" TargetMode="External"/><Relationship Id="rId1" Type="http://schemas.openxmlformats.org/officeDocument/2006/relationships/slideLayout" Target="../slideLayouts/slideLayout197.xml"/><Relationship Id="rId5" Type="http://schemas.openxmlformats.org/officeDocument/2006/relationships/image" Target="../media/image217.png"/><Relationship Id="rId4" Type="http://schemas.openxmlformats.org/officeDocument/2006/relationships/image" Target="../media/image216.png"/></Relationships>
</file>

<file path=ppt/slides/_rels/slide166.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hyperlink" Target="http://www.plantcell.org/content/8/10/1793.full.pdf+html" TargetMode="External"/><Relationship Id="rId7" Type="http://schemas.openxmlformats.org/officeDocument/2006/relationships/image" Target="../media/image220.png"/><Relationship Id="rId2" Type="http://schemas.openxmlformats.org/officeDocument/2006/relationships/hyperlink" Target="http://www.pnas.org/content/100/11/6831.short" TargetMode="External"/><Relationship Id="rId1" Type="http://schemas.openxmlformats.org/officeDocument/2006/relationships/slideLayout" Target="../slideLayouts/slideLayout197.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hyperlink" Target="http://www.plantcell.org/content/11/9/1695.abstract" TargetMode="External"/><Relationship Id="rId9" Type="http://schemas.openxmlformats.org/officeDocument/2006/relationships/image" Target="../media/image222.png"/></Relationships>
</file>

<file path=ppt/slides/_rels/slide167.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hyperlink" Target="http://www.sciencedirect.com/science/article/pii/S0960982204007523" TargetMode="External"/><Relationship Id="rId2" Type="http://schemas.openxmlformats.org/officeDocument/2006/relationships/notesSlide" Target="../notesSlides/notesSlide37.xml"/><Relationship Id="rId1" Type="http://schemas.openxmlformats.org/officeDocument/2006/relationships/slideLayout" Target="../slideLayouts/slideLayout199.xml"/><Relationship Id="rId6" Type="http://schemas.openxmlformats.org/officeDocument/2006/relationships/hyperlink" Target="http://www.sciencemag.org/content/305/5685/855.long" TargetMode="External"/><Relationship Id="rId5" Type="http://schemas.openxmlformats.org/officeDocument/2006/relationships/image" Target="../media/image225.jpeg"/><Relationship Id="rId4" Type="http://schemas.openxmlformats.org/officeDocument/2006/relationships/image" Target="../media/image224.png"/></Relationships>
</file>

<file path=ppt/slides/_rels/slide168.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0.emf"/><Relationship Id="rId2" Type="http://schemas.openxmlformats.org/officeDocument/2006/relationships/hyperlink" Target="http://www.cell.com/abstract/S0092-8674(09)00250-5" TargetMode="External"/><Relationship Id="rId1" Type="http://schemas.openxmlformats.org/officeDocument/2006/relationships/slideLayout" Target="../slideLayouts/slideLayout199.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image" Target="../media/image227.jpeg"/></Relationships>
</file>

<file path=ppt/slides/_rels/slide169.xml.rels><?xml version="1.0" encoding="UTF-8" standalone="yes"?>
<Relationships xmlns="http://schemas.openxmlformats.org/package/2006/relationships"><Relationship Id="rId3" Type="http://schemas.openxmlformats.org/officeDocument/2006/relationships/hyperlink" Target="http://www.sciencemag.org/content/330/6009/1393.full" TargetMode="External"/><Relationship Id="rId2" Type="http://schemas.openxmlformats.org/officeDocument/2006/relationships/image" Target="../media/image231.png"/><Relationship Id="rId1" Type="http://schemas.openxmlformats.org/officeDocument/2006/relationships/slideLayout" Target="../slideLayouts/slideLayout197.xml"/><Relationship Id="rId5" Type="http://schemas.openxmlformats.org/officeDocument/2006/relationships/image" Target="../media/image232.jpeg"/><Relationship Id="rId4" Type="http://schemas.openxmlformats.org/officeDocument/2006/relationships/hyperlink" Target="http://www.nature.com/cdd/journal/v18/n8/full/cdd201137a.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70.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233.png"/><Relationship Id="rId7" Type="http://schemas.openxmlformats.org/officeDocument/2006/relationships/image" Target="../media/image235.png"/><Relationship Id="rId2" Type="http://schemas.openxmlformats.org/officeDocument/2006/relationships/notesSlide" Target="../notesSlides/notesSlide38.xml"/><Relationship Id="rId1" Type="http://schemas.openxmlformats.org/officeDocument/2006/relationships/slideLayout" Target="../slideLayouts/slideLayout135.xml"/><Relationship Id="rId6" Type="http://schemas.openxmlformats.org/officeDocument/2006/relationships/image" Target="../media/image234.png"/><Relationship Id="rId5" Type="http://schemas.openxmlformats.org/officeDocument/2006/relationships/hyperlink" Target="http://www.sciencedirect.com/science/article/pii/S0092867405002400" TargetMode="External"/><Relationship Id="rId4" Type="http://schemas.openxmlformats.org/officeDocument/2006/relationships/hyperlink" Target="http://www.plantphysiol.org/content/138/4/2097.abstract" TargetMode="External"/><Relationship Id="rId9" Type="http://schemas.openxmlformats.org/officeDocument/2006/relationships/image" Target="../media/image237.png"/></Relationships>
</file>

<file path=ppt/slides/_rels/slide171.xml.rels><?xml version="1.0" encoding="UTF-8" standalone="yes"?>
<Relationships xmlns="http://schemas.openxmlformats.org/package/2006/relationships"><Relationship Id="rId3" Type="http://schemas.openxmlformats.org/officeDocument/2006/relationships/image" Target="../media/image239.wmf"/><Relationship Id="rId2" Type="http://schemas.openxmlformats.org/officeDocument/2006/relationships/image" Target="../media/image238.wmf"/><Relationship Id="rId1" Type="http://schemas.openxmlformats.org/officeDocument/2006/relationships/slideLayout" Target="../slideLayouts/slideLayout41.xml"/></Relationships>
</file>

<file path=ppt/slides/_rels/slide172.xml.rels><?xml version="1.0" encoding="UTF-8" standalone="yes"?>
<Relationships xmlns="http://schemas.openxmlformats.org/package/2006/relationships"><Relationship Id="rId3" Type="http://schemas.openxmlformats.org/officeDocument/2006/relationships/image" Target="../media/image241.emf"/><Relationship Id="rId2" Type="http://schemas.openxmlformats.org/officeDocument/2006/relationships/image" Target="../media/image240.emf"/><Relationship Id="rId1" Type="http://schemas.openxmlformats.org/officeDocument/2006/relationships/slideLayout" Target="../slideLayouts/slideLayout138.xml"/><Relationship Id="rId4" Type="http://schemas.openxmlformats.org/officeDocument/2006/relationships/image" Target="../media/image242.emf"/></Relationships>
</file>

<file path=ppt/slides/_rels/slide173.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39.xml"/><Relationship Id="rId1" Type="http://schemas.openxmlformats.org/officeDocument/2006/relationships/slideLayout" Target="../slideLayouts/slideLayout149.xml"/><Relationship Id="rId5" Type="http://schemas.openxmlformats.org/officeDocument/2006/relationships/image" Target="../media/image122.emf"/><Relationship Id="rId4" Type="http://schemas.openxmlformats.org/officeDocument/2006/relationships/image" Target="../media/image121.emf"/></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hyperlink" Target="http://en.wikipedia.org/wiki/File:Agave_deserti_form.jpg" TargetMode="External"/><Relationship Id="rId3" Type="http://schemas.openxmlformats.org/officeDocument/2006/relationships/image" Target="../media/image34.png"/><Relationship Id="rId7" Type="http://schemas.openxmlformats.org/officeDocument/2006/relationships/hyperlink" Target="http://www.plantcell.org/content/19/5/1649.full" TargetMode="External"/><Relationship Id="rId2" Type="http://schemas.openxmlformats.org/officeDocument/2006/relationships/image" Target="../media/image33.png"/><Relationship Id="rId1" Type="http://schemas.openxmlformats.org/officeDocument/2006/relationships/slideLayout" Target="../slideLayouts/slideLayout100.xml"/><Relationship Id="rId6" Type="http://schemas.openxmlformats.org/officeDocument/2006/relationships/hyperlink" Target="http://www.ars.usda.gov/is/graphics/photos/oct08/k8324-3.htm" TargetMode="Externa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www.plantcell.org/content/19/5/1649.full" TargetMode="External"/><Relationship Id="rId7"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02.xml"/><Relationship Id="rId6" Type="http://schemas.openxmlformats.org/officeDocument/2006/relationships/image" Target="../media/image34.pn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hyperlink" Target="http://www.plantphysiol.org/content/131/2/430.full" TargetMode="External"/><Relationship Id="rId2" Type="http://schemas.openxmlformats.org/officeDocument/2006/relationships/notesSlide" Target="../notesSlides/notesSlide7.xml"/><Relationship Id="rId1" Type="http://schemas.openxmlformats.org/officeDocument/2006/relationships/slideLayout" Target="../slideLayouts/slideLayout108.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hyperlink" Target="http://www.plantphysiol.org/content/139/4/1635.full" TargetMode="External"/><Relationship Id="rId2" Type="http://schemas.openxmlformats.org/officeDocument/2006/relationships/notesSlide" Target="../notesSlides/notesSlide8.xml"/><Relationship Id="rId1" Type="http://schemas.openxmlformats.org/officeDocument/2006/relationships/slideLayout" Target="../slideLayouts/slideLayout1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hyperlink" Target="http://www.flickr.com/photos/cimmyt/5083622155" TargetMode="External"/><Relationship Id="rId2" Type="http://schemas.openxmlformats.org/officeDocument/2006/relationships/hyperlink" Target="http://jxb.oxfordjournals.org/content/57/2/391.short" TargetMode="External"/><Relationship Id="rId1" Type="http://schemas.openxmlformats.org/officeDocument/2006/relationships/slideLayout" Target="../slideLayouts/slideLayout110.xml"/><Relationship Id="rId5" Type="http://schemas.openxmlformats.org/officeDocument/2006/relationships/image" Target="../media/image46.jpe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108.xml"/><Relationship Id="rId4" Type="http://schemas.openxmlformats.org/officeDocument/2006/relationships/hyperlink" Target="http://www.forestryimages.org/browse/detail.cfm?imgnum=2721089"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118.xml"/><Relationship Id="rId6" Type="http://schemas.openxmlformats.org/officeDocument/2006/relationships/hyperlink" Target="http://www.plantandfood.co.nz/page/our-people/profile/dr-jocelyn-eason/" TargetMode="External"/><Relationship Id="rId5" Type="http://schemas.openxmlformats.org/officeDocument/2006/relationships/hyperlink" Target="http://pcp.oxfordjournals.org/content/50/3/610.short" TargetMode="Externa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hyperlink" Target="http://www.sciencemag.org/content/314/5803/1298.abstract" TargetMode="External"/><Relationship Id="rId1" Type="http://schemas.openxmlformats.org/officeDocument/2006/relationships/slideLayout" Target="../slideLayouts/slideLayout116.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oznet.ksu.edu/aawf/original%20images/Photo%2098.jpg" TargetMode="External"/><Relationship Id="rId1" Type="http://schemas.openxmlformats.org/officeDocument/2006/relationships/slideLayout" Target="../slideLayouts/slideLayout29.xml"/><Relationship Id="rId5" Type="http://schemas.openxmlformats.org/officeDocument/2006/relationships/image" Target="../media/image58.jpeg"/><Relationship Id="rId4" Type="http://schemas.openxmlformats.org/officeDocument/2006/relationships/hyperlink" Target="http://www.oznet.ksu.edu/aawf/original%20images/Photo%2099.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crop.scijournals.org/content/vol39/issue6/images/large/1560f3.jpeg" TargetMode="External"/><Relationship Id="rId1" Type="http://schemas.openxmlformats.org/officeDocument/2006/relationships/slideLayout" Target="../slideLayouts/slideLayout29.xml"/><Relationship Id="rId5" Type="http://schemas.openxmlformats.org/officeDocument/2006/relationships/image" Target="../media/image61.jpe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http://www.sciencedirect.com/science/article/pii/S1369526611000069" TargetMode="External"/><Relationship Id="rId2" Type="http://schemas.openxmlformats.org/officeDocument/2006/relationships/image" Target="../media/image62.png"/><Relationship Id="rId1" Type="http://schemas.openxmlformats.org/officeDocument/2006/relationships/slideLayout" Target="../slideLayouts/slideLayout116.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16.xml"/><Relationship Id="rId5" Type="http://schemas.openxmlformats.org/officeDocument/2006/relationships/hyperlink" Target="http://www.plantandfood.co.nz/page/our-people/profile/dr-jocelyn-eason/" TargetMode="Externa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hyperlink" Target="http://jxb.oxfordjournals.org/content/57/14/3543.abstract" TargetMode="External"/><Relationship Id="rId2" Type="http://schemas.openxmlformats.org/officeDocument/2006/relationships/notesSlide" Target="../notesSlides/notesSlide11.xml"/><Relationship Id="rId1" Type="http://schemas.openxmlformats.org/officeDocument/2006/relationships/slideLayout" Target="../slideLayouts/slideLayout116.xml"/><Relationship Id="rId6" Type="http://schemas.openxmlformats.org/officeDocument/2006/relationships/hyperlink" Target="http://pcp.oxfordjournals.org/content/50/3/610.short" TargetMode="External"/><Relationship Id="rId5" Type="http://schemas.openxmlformats.org/officeDocument/2006/relationships/image" Target="../media/image68.jpeg"/><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9.xml"/></Relationships>
</file>

<file path=ppt/slides/_rels/slide36.xml.rels><?xml version="1.0" encoding="UTF-8" standalone="yes"?>
<Relationships xmlns="http://schemas.openxmlformats.org/package/2006/relationships"><Relationship Id="rId3" Type="http://schemas.openxmlformats.org/officeDocument/2006/relationships/hyperlink" Target="http://onlinelibrary.wiley.com/doi/10.1111/j.1365-313X.2005.02399.x/full" TargetMode="External"/><Relationship Id="rId2" Type="http://schemas.openxmlformats.org/officeDocument/2006/relationships/image" Target="../media/image72.png"/><Relationship Id="rId1" Type="http://schemas.openxmlformats.org/officeDocument/2006/relationships/slideLayout" Target="../slideLayouts/slideLayout24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3.xml"/><Relationship Id="rId1" Type="http://schemas.openxmlformats.org/officeDocument/2006/relationships/slideLayout" Target="../slideLayouts/slideLayout22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hyperlink" Target="http://www.aspb.org/publications/biotext/" TargetMode="External"/><Relationship Id="rId7" Type="http://schemas.openxmlformats.org/officeDocument/2006/relationships/image" Target="../media/image80.png"/><Relationship Id="rId2" Type="http://schemas.openxmlformats.org/officeDocument/2006/relationships/hyperlink" Target="http://jxb.oxfordjournals.org/content/48/2/181.full.pdf+html" TargetMode="External"/><Relationship Id="rId1" Type="http://schemas.openxmlformats.org/officeDocument/2006/relationships/slideLayout" Target="../slideLayouts/slideLayout23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9.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hyperlink" Target="http://onlinelibrary.wiley.com/doi/10.1111/j.1365-313X.2005.02399.x/full" TargetMode="External"/><Relationship Id="rId2" Type="http://schemas.openxmlformats.org/officeDocument/2006/relationships/image" Target="../media/image86.png"/><Relationship Id="rId1" Type="http://schemas.openxmlformats.org/officeDocument/2006/relationships/slideLayout" Target="../slideLayouts/slideLayout237.xml"/></Relationships>
</file>

<file path=ppt/slides/_rels/slide54.xml.rels><?xml version="1.0" encoding="UTF-8" standalone="yes"?>
<Relationships xmlns="http://schemas.openxmlformats.org/package/2006/relationships"><Relationship Id="rId3" Type="http://schemas.openxmlformats.org/officeDocument/2006/relationships/hyperlink" Target="http://onlinelibrary.wiley.com/doi/10.1111/j.0960-7412.2009.03782.x/abstract" TargetMode="External"/><Relationship Id="rId2" Type="http://schemas.openxmlformats.org/officeDocument/2006/relationships/image" Target="../media/image87.png"/><Relationship Id="rId1" Type="http://schemas.openxmlformats.org/officeDocument/2006/relationships/slideLayout" Target="../slideLayouts/slideLayout237.xml"/><Relationship Id="rId5" Type="http://schemas.openxmlformats.org/officeDocument/2006/relationships/image" Target="../media/image88.png"/><Relationship Id="rId4" Type="http://schemas.openxmlformats.org/officeDocument/2006/relationships/hyperlink" Target="http://jxb.oxfordjournals.org/content/59/2/225.short"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6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3.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233.xml"/><Relationship Id="rId6" Type="http://schemas.openxmlformats.org/officeDocument/2006/relationships/image" Target="../media/image94.jpeg"/><Relationship Id="rId5" Type="http://schemas.openxmlformats.org/officeDocument/2006/relationships/image" Target="../media/image28.jpeg"/><Relationship Id="rId4" Type="http://schemas.openxmlformats.org/officeDocument/2006/relationships/hyperlink" Target="http://www.plantcell.org/content/13/8/1779.abstract"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23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35.xml"/></Relationships>
</file>

<file path=ppt/slides/_rels/slide6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33.xml"/></Relationships>
</file>

<file path=ppt/slides/_rels/slide65.xml.rels><?xml version="1.0" encoding="UTF-8" standalone="yes"?>
<Relationships xmlns="http://schemas.openxmlformats.org/package/2006/relationships"><Relationship Id="rId3" Type="http://schemas.openxmlformats.org/officeDocument/2006/relationships/hyperlink" Target="http://www.plantphysiol.org/content/129/4/1616.abstract" TargetMode="External"/><Relationship Id="rId2" Type="http://schemas.openxmlformats.org/officeDocument/2006/relationships/hyperlink" Target="http://www.biomedcentral.com/1471-2148/9/163" TargetMode="External"/><Relationship Id="rId1" Type="http://schemas.openxmlformats.org/officeDocument/2006/relationships/slideLayout" Target="../slideLayouts/slideLayout23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107.png"/><Relationship Id="rId5" Type="http://schemas.openxmlformats.org/officeDocument/2006/relationships/oleObject" Target="../embeddings/oleObject2.bin"/><Relationship Id="rId4" Type="http://schemas.openxmlformats.org/officeDocument/2006/relationships/image" Target="../media/image10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0.png"/><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2.xml"/><Relationship Id="rId1" Type="http://schemas.openxmlformats.org/officeDocument/2006/relationships/slideLayout" Target="../slideLayouts/slideLayout25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3.xml"/><Relationship Id="rId1" Type="http://schemas.openxmlformats.org/officeDocument/2006/relationships/slideLayout" Target="../slideLayouts/slideLayout253.xml"/><Relationship Id="rId4" Type="http://schemas.openxmlformats.org/officeDocument/2006/relationships/image" Target="../media/image112.pn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9.xml"/><Relationship Id="rId1" Type="http://schemas.openxmlformats.org/officeDocument/2006/relationships/vmlDrawing" Target="../drawings/vmlDrawing2.vml"/><Relationship Id="rId4" Type="http://schemas.openxmlformats.org/officeDocument/2006/relationships/image" Target="../media/image113.png"/></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9.xml"/><Relationship Id="rId1" Type="http://schemas.openxmlformats.org/officeDocument/2006/relationships/vmlDrawing" Target="../drawings/vmlDrawing3.vml"/><Relationship Id="rId4" Type="http://schemas.openxmlformats.org/officeDocument/2006/relationships/image" Target="../media/image114.png"/></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9.xml"/><Relationship Id="rId1" Type="http://schemas.openxmlformats.org/officeDocument/2006/relationships/vmlDrawing" Target="../drawings/vmlDrawing4.vml"/><Relationship Id="rId4" Type="http://schemas.openxmlformats.org/officeDocument/2006/relationships/image" Target="../media/image115.png"/></Relationships>
</file>

<file path=ppt/slides/_rels/slide8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49.xml"/><Relationship Id="rId6" Type="http://schemas.openxmlformats.org/officeDocument/2006/relationships/hyperlink" Target="http://www.jbc.org/content/277/36/33105.short" TargetMode="External"/><Relationship Id="rId5" Type="http://schemas.openxmlformats.org/officeDocument/2006/relationships/image" Target="../media/image119.png"/><Relationship Id="rId4" Type="http://schemas.openxmlformats.org/officeDocument/2006/relationships/image" Target="../media/image118.png"/></Relationships>
</file>

<file path=ppt/slides/_rels/slide85.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24.xml"/><Relationship Id="rId1" Type="http://schemas.openxmlformats.org/officeDocument/2006/relationships/slideLayout" Target="../slideLayouts/slideLayout138.xml"/><Relationship Id="rId5" Type="http://schemas.openxmlformats.org/officeDocument/2006/relationships/image" Target="../media/image122.emf"/><Relationship Id="rId4" Type="http://schemas.openxmlformats.org/officeDocument/2006/relationships/image" Target="../media/image121.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87.xml"/><Relationship Id="rId6" Type="http://schemas.openxmlformats.org/officeDocument/2006/relationships/hyperlink" Target="http://www.plantcell.org/content/21/9/2914.abstract" TargetMode="External"/><Relationship Id="rId5" Type="http://schemas.openxmlformats.org/officeDocument/2006/relationships/hyperlink" Target="http://www.plantcell.org/content/23/11/4146.abstract" TargetMode="Externa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9.xml"/><Relationship Id="rId1" Type="http://schemas.openxmlformats.org/officeDocument/2006/relationships/vmlDrawing" Target="../drawings/vmlDrawing5.vml"/><Relationship Id="rId4" Type="http://schemas.openxmlformats.org/officeDocument/2006/relationships/image" Target="../media/image125.png"/></Relationships>
</file>

<file path=ppt/slides/_rels/slide9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9.xml"/><Relationship Id="rId1" Type="http://schemas.openxmlformats.org/officeDocument/2006/relationships/vmlDrawing" Target="../drawings/vmlDrawing6.vml"/><Relationship Id="rId4" Type="http://schemas.openxmlformats.org/officeDocument/2006/relationships/image" Target="../media/image12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www.karger.com/Article/Pdf/354334" TargetMode="External"/><Relationship Id="rId1" Type="http://schemas.openxmlformats.org/officeDocument/2006/relationships/slideLayout" Target="../slideLayouts/slideLayout87.xml"/></Relationships>
</file>

<file path=ppt/slides/_rels/slide9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3" Type="http://schemas.openxmlformats.org/officeDocument/2006/relationships/hyperlink" Target="http://www.karger.com/Article/Pdf/354334" TargetMode="External"/><Relationship Id="rId2" Type="http://schemas.openxmlformats.org/officeDocument/2006/relationships/image" Target="../media/image131.jpeg"/><Relationship Id="rId1" Type="http://schemas.openxmlformats.org/officeDocument/2006/relationships/slideLayout" Target="../slideLayouts/slideLayout24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3 CuadroTexto"/>
          <p:cNvSpPr txBox="1"/>
          <p:nvPr/>
        </p:nvSpPr>
        <p:spPr>
          <a:xfrm>
            <a:off x="1691680" y="692696"/>
            <a:ext cx="5544616" cy="2308324"/>
          </a:xfrm>
          <a:prstGeom prst="rect">
            <a:avLst/>
          </a:prstGeom>
          <a:noFill/>
        </p:spPr>
        <p:txBody>
          <a:bodyPr wrap="square" rtlCol="0">
            <a:spAutoFit/>
          </a:bodyPr>
          <a:lstStyle/>
          <a:p>
            <a:pPr algn="ctr"/>
            <a:r>
              <a:rPr lang="es-MX" sz="4800" dirty="0" smtClean="0">
                <a:solidFill>
                  <a:srgbClr val="FFC000"/>
                </a:solidFill>
              </a:rPr>
              <a:t>SENESCENCIA</a:t>
            </a:r>
          </a:p>
          <a:p>
            <a:pPr algn="ctr"/>
            <a:r>
              <a:rPr lang="es-MX" sz="4800" dirty="0" smtClean="0">
                <a:solidFill>
                  <a:prstClr val="black"/>
                </a:solidFill>
              </a:rPr>
              <a:t>MUERTE CELULAR</a:t>
            </a:r>
          </a:p>
          <a:p>
            <a:pPr algn="ctr"/>
            <a:r>
              <a:rPr lang="es-MX" sz="4800" dirty="0" smtClean="0">
                <a:solidFill>
                  <a:srgbClr val="00B050"/>
                </a:solidFill>
              </a:rPr>
              <a:t>EN PLANTAS </a:t>
            </a:r>
          </a:p>
        </p:txBody>
      </p:sp>
      <p:pic>
        <p:nvPicPr>
          <p:cNvPr id="2" name="Imagen 1"/>
          <p:cNvPicPr>
            <a:picLocks noChangeAspect="1"/>
          </p:cNvPicPr>
          <p:nvPr/>
        </p:nvPicPr>
        <p:blipFill>
          <a:blip r:embed="rId2"/>
          <a:stretch>
            <a:fillRect/>
          </a:stretch>
        </p:blipFill>
        <p:spPr>
          <a:xfrm>
            <a:off x="2267744" y="3140968"/>
            <a:ext cx="4176464" cy="3152661"/>
          </a:xfrm>
          <a:prstGeom prst="rect">
            <a:avLst/>
          </a:prstGeom>
        </p:spPr>
      </p:pic>
    </p:spTree>
    <p:extLst>
      <p:ext uri="{BB962C8B-B14F-4D97-AF65-F5344CB8AC3E}">
        <p14:creationId xmlns:p14="http://schemas.microsoft.com/office/powerpoint/2010/main" val="14042145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547813" y="1844675"/>
            <a:ext cx="571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AR" altLang="es-MX" sz="2800" smtClean="0">
                <a:solidFill>
                  <a:srgbClr val="FF0000"/>
                </a:solidFill>
              </a:rPr>
              <a:t>Definiciones de Senescencia</a:t>
            </a:r>
            <a:endParaRPr lang="es-ES" altLang="es-MX" sz="2800" smtClean="0">
              <a:solidFill>
                <a:srgbClr val="FF0000"/>
              </a:solidFill>
            </a:endParaRPr>
          </a:p>
        </p:txBody>
      </p:sp>
    </p:spTree>
    <p:extLst>
      <p:ext uri="{BB962C8B-B14F-4D97-AF65-F5344CB8AC3E}">
        <p14:creationId xmlns:p14="http://schemas.microsoft.com/office/powerpoint/2010/main" val="303141175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143000"/>
          </a:xfrm>
        </p:spPr>
        <p:txBody>
          <a:bodyPr/>
          <a:lstStyle/>
          <a:p>
            <a:pPr>
              <a:defRPr/>
            </a:pPr>
            <a:r>
              <a:rPr lang="en-GB" sz="3400" dirty="0">
                <a:ea typeface="+mj-ea"/>
              </a:rPr>
              <a:t>Cytokinin has a strong anti-senescence effect</a:t>
            </a:r>
            <a:endParaRPr lang="en-GB" sz="3400" dirty="0" smtClean="0">
              <a:ea typeface="+mj-ea"/>
            </a:endParaRPr>
          </a:p>
        </p:txBody>
      </p:sp>
      <p:sp>
        <p:nvSpPr>
          <p:cNvPr id="77827" name="TextBox 3"/>
          <p:cNvSpPr txBox="1">
            <a:spLocks noChangeArrowheads="1"/>
          </p:cNvSpPr>
          <p:nvPr/>
        </p:nvSpPr>
        <p:spPr bwMode="auto">
          <a:xfrm>
            <a:off x="4800600" y="6100763"/>
            <a:ext cx="43068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Gan, S. (2003). Mitotic and postmitotic senescence in Plants. Sci. Aging Knowl. Environ. 2003: </a:t>
            </a: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hlinkClick r:id="rId2"/>
              </a:rPr>
              <a:t>re7</a:t>
            </a: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p:txBody>
      </p:sp>
      <p:grpSp>
        <p:nvGrpSpPr>
          <p:cNvPr id="77828" name="Group 13"/>
          <p:cNvGrpSpPr>
            <a:grpSpLocks/>
          </p:cNvGrpSpPr>
          <p:nvPr/>
        </p:nvGrpSpPr>
        <p:grpSpPr bwMode="auto">
          <a:xfrm>
            <a:off x="3124200" y="1638300"/>
            <a:ext cx="5410200" cy="4305300"/>
            <a:chOff x="2971800" y="1524000"/>
            <a:chExt cx="5410200" cy="4305300"/>
          </a:xfrm>
        </p:grpSpPr>
        <p:grpSp>
          <p:nvGrpSpPr>
            <p:cNvPr id="77831" name="Group 7"/>
            <p:cNvGrpSpPr>
              <a:grpSpLocks/>
            </p:cNvGrpSpPr>
            <p:nvPr/>
          </p:nvGrpSpPr>
          <p:grpSpPr bwMode="auto">
            <a:xfrm>
              <a:off x="2971800" y="1828800"/>
              <a:ext cx="5366524" cy="4000500"/>
              <a:chOff x="3124200" y="1828800"/>
              <a:chExt cx="5366524" cy="4000500"/>
            </a:xfrm>
          </p:grpSpPr>
          <p:grpSp>
            <p:nvGrpSpPr>
              <p:cNvPr id="77838" name="Group 6"/>
              <p:cNvGrpSpPr>
                <a:grpSpLocks/>
              </p:cNvGrpSpPr>
              <p:nvPr/>
            </p:nvGrpSpPr>
            <p:grpSpPr bwMode="auto">
              <a:xfrm>
                <a:off x="3124200" y="1828800"/>
                <a:ext cx="5366524" cy="4000500"/>
                <a:chOff x="3124200" y="1828800"/>
                <a:chExt cx="5366524" cy="4000500"/>
              </a:xfrm>
            </p:grpSpPr>
            <p:pic>
              <p:nvPicPr>
                <p:cNvPr id="778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828800"/>
                  <a:ext cx="5366524"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124200" y="1828800"/>
                  <a:ext cx="228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sp>
            <p:nvSpPr>
              <p:cNvPr id="9" name="Rectangle 8"/>
              <p:cNvSpPr/>
              <p:nvPr/>
            </p:nvSpPr>
            <p:spPr>
              <a:xfrm>
                <a:off x="3162300" y="3810000"/>
                <a:ext cx="2286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10" name="Rectangle 9"/>
              <p:cNvSpPr/>
              <p:nvPr/>
            </p:nvSpPr>
            <p:spPr>
              <a:xfrm>
                <a:off x="5867400" y="1828800"/>
                <a:ext cx="2286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sp>
          <p:nvSpPr>
            <p:cNvPr id="12" name="Rectangle 11"/>
            <p:cNvSpPr/>
            <p:nvPr/>
          </p:nvSpPr>
          <p:spPr>
            <a:xfrm>
              <a:off x="2971800" y="3700463"/>
              <a:ext cx="2682875" cy="1095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77833" name="TextBox 10"/>
            <p:cNvSpPr txBox="1">
              <a:spLocks noChangeArrowheads="1"/>
            </p:cNvSpPr>
            <p:nvPr/>
          </p:nvSpPr>
          <p:spPr bwMode="auto">
            <a:xfrm>
              <a:off x="4406806" y="3657600"/>
              <a:ext cx="1219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Control</a:t>
              </a:r>
            </a:p>
          </p:txBody>
        </p:sp>
        <p:sp>
          <p:nvSpPr>
            <p:cNvPr id="77834" name="TextBox 12"/>
            <p:cNvSpPr txBox="1">
              <a:spLocks noChangeArrowheads="1"/>
            </p:cNvSpPr>
            <p:nvPr/>
          </p:nvSpPr>
          <p:spPr bwMode="auto">
            <a:xfrm>
              <a:off x="2971800" y="3657600"/>
              <a:ext cx="1371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SS</a:t>
              </a:r>
              <a:r>
                <a:rPr kumimoji="0" lang="en-GB" altLang="en-US" sz="1600" b="0" i="0" u="none" strike="noStrike" kern="1200" cap="none" spc="0" normalizeH="0" baseline="-2500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pro</a:t>
              </a:r>
              <a:r>
                <a:rPr kumimoji="0" lang="en-GB" altLang="en-US" sz="16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:IPT</a:t>
              </a:r>
            </a:p>
          </p:txBody>
        </p:sp>
        <p:sp>
          <p:nvSpPr>
            <p:cNvPr id="17" name="Rectangle 16"/>
            <p:cNvSpPr/>
            <p:nvPr/>
          </p:nvSpPr>
          <p:spPr>
            <a:xfrm>
              <a:off x="5715000" y="1524000"/>
              <a:ext cx="2593975"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77836" name="TextBox 14"/>
            <p:cNvSpPr txBox="1">
              <a:spLocks noChangeArrowheads="1"/>
            </p:cNvSpPr>
            <p:nvPr/>
          </p:nvSpPr>
          <p:spPr bwMode="auto">
            <a:xfrm>
              <a:off x="7162800" y="1524000"/>
              <a:ext cx="1219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Control</a:t>
              </a:r>
            </a:p>
          </p:txBody>
        </p:sp>
        <p:sp>
          <p:nvSpPr>
            <p:cNvPr id="77837" name="TextBox 15"/>
            <p:cNvSpPr txBox="1">
              <a:spLocks noChangeArrowheads="1"/>
            </p:cNvSpPr>
            <p:nvPr/>
          </p:nvSpPr>
          <p:spPr bwMode="auto">
            <a:xfrm>
              <a:off x="5727794" y="1524000"/>
              <a:ext cx="1371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SS</a:t>
              </a:r>
              <a:r>
                <a:rPr kumimoji="0" lang="en-GB" altLang="en-US" sz="1600" b="0" i="0" u="none" strike="noStrike" kern="1200" cap="none" spc="0" normalizeH="0" baseline="-2500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pro</a:t>
              </a:r>
              <a:r>
                <a:rPr kumimoji="0" lang="en-GB" altLang="en-US" sz="1600" b="0" i="0" u="none" strike="noStrike" kern="1200" cap="none" spc="0" normalizeH="0" baseline="0" noProof="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:IPT</a:t>
              </a:r>
            </a:p>
          </p:txBody>
        </p:sp>
      </p:grpSp>
      <p:sp>
        <p:nvSpPr>
          <p:cNvPr id="3" name="Pentagon 2"/>
          <p:cNvSpPr/>
          <p:nvPr/>
        </p:nvSpPr>
        <p:spPr>
          <a:xfrm>
            <a:off x="152400" y="2590800"/>
            <a:ext cx="3352800" cy="1181100"/>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77830" name="TextBox 4"/>
          <p:cNvSpPr txBox="1">
            <a:spLocks noChangeArrowheads="1"/>
          </p:cNvSpPr>
          <p:nvPr/>
        </p:nvSpPr>
        <p:spPr bwMode="auto">
          <a:xfrm flipH="1">
            <a:off x="209550" y="2601913"/>
            <a:ext cx="295275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Leaf senescence can be delayed by expression of a cytokinin biosynthetic gene (IPT) under the control of a senescence-specific (SS) promoter</a:t>
            </a:r>
          </a:p>
        </p:txBody>
      </p:sp>
    </p:spTree>
    <p:extLst>
      <p:ext uri="{BB962C8B-B14F-4D97-AF65-F5344CB8AC3E}">
        <p14:creationId xmlns:p14="http://schemas.microsoft.com/office/powerpoint/2010/main" val="299576279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52400" y="304800"/>
            <a:ext cx="876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n-GB" altLang="es-MX" smtClean="0">
                <a:solidFill>
                  <a:srgbClr val="000000"/>
                </a:solidFill>
              </a:rPr>
              <a:t>La sobreexpresión de factores limitantes en la biosíntesis de citoquininas  bajo promotores de genes SAG (SAG 12) retardan la senescencia foliar</a:t>
            </a:r>
          </a:p>
        </p:txBody>
      </p:sp>
      <p:grpSp>
        <p:nvGrpSpPr>
          <p:cNvPr id="79875" name="Group 3"/>
          <p:cNvGrpSpPr>
            <a:grpSpLocks/>
          </p:cNvGrpSpPr>
          <p:nvPr/>
        </p:nvGrpSpPr>
        <p:grpSpPr bwMode="auto">
          <a:xfrm>
            <a:off x="457200" y="1268413"/>
            <a:ext cx="8231188" cy="4511675"/>
            <a:chOff x="288" y="799"/>
            <a:chExt cx="5185" cy="2842"/>
          </a:xfrm>
        </p:grpSpPr>
        <p:pic>
          <p:nvPicPr>
            <p:cNvPr id="79876" name="Picture 4" descr="fig20_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 y="1008"/>
              <a:ext cx="5185" cy="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3072" y="799"/>
              <a:ext cx="14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pPr>
              <a:r>
                <a:rPr lang="en-GB" altLang="es-MX" sz="1400" smtClean="0">
                  <a:solidFill>
                    <a:srgbClr val="000000"/>
                  </a:solidFill>
                </a:rPr>
                <a:t>(Cistein endopeptidasa)</a:t>
              </a:r>
              <a:endParaRPr lang="en-GB" altLang="es-MX" sz="1200" smtClean="0">
                <a:solidFill>
                  <a:srgbClr val="000000"/>
                </a:solidFill>
              </a:endParaRPr>
            </a:p>
          </p:txBody>
        </p:sp>
      </p:grpSp>
    </p:spTree>
    <p:extLst>
      <p:ext uri="{BB962C8B-B14F-4D97-AF65-F5344CB8AC3E}">
        <p14:creationId xmlns:p14="http://schemas.microsoft.com/office/powerpoint/2010/main" val="392915051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78850" name="Picture 2" descr="fig20_3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613" y="1676400"/>
            <a:ext cx="8231187"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3"/>
          <p:cNvSpPr txBox="1">
            <a:spLocks noChangeArrowheads="1"/>
          </p:cNvSpPr>
          <p:nvPr/>
        </p:nvSpPr>
        <p:spPr bwMode="auto">
          <a:xfrm>
            <a:off x="609600" y="304800"/>
            <a:ext cx="83058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n-GB" altLang="es-MX" smtClean="0">
                <a:solidFill>
                  <a:srgbClr val="000000"/>
                </a:solidFill>
              </a:rPr>
              <a:t>La citoquinas pueden revertir la senescencia foliar.</a:t>
            </a:r>
          </a:p>
          <a:p>
            <a:pPr algn="ctr" eaLnBrk="1" fontAlgn="base" hangingPunct="1">
              <a:spcBef>
                <a:spcPct val="50000"/>
              </a:spcBef>
              <a:spcAft>
                <a:spcPct val="0"/>
              </a:spcAft>
            </a:pPr>
            <a:r>
              <a:rPr lang="en-GB" altLang="es-MX" sz="1800" smtClean="0">
                <a:solidFill>
                  <a:srgbClr val="000000"/>
                </a:solidFill>
              </a:rPr>
              <a:t>Reversibilidad  de la senescencia: principal diferencia con la PCD de animales</a:t>
            </a:r>
          </a:p>
        </p:txBody>
      </p:sp>
      <p:sp>
        <p:nvSpPr>
          <p:cNvPr id="78852" name="Rectangle 4"/>
          <p:cNvSpPr>
            <a:spLocks noChangeArrowheads="1"/>
          </p:cNvSpPr>
          <p:nvPr/>
        </p:nvSpPr>
        <p:spPr bwMode="auto">
          <a:xfrm>
            <a:off x="2743200" y="5562600"/>
            <a:ext cx="4205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pPr>
            <a:r>
              <a:rPr lang="en-GB" altLang="es-MX" smtClean="0">
                <a:solidFill>
                  <a:srgbClr val="000000"/>
                </a:solidFill>
              </a:rPr>
              <a:t>Regreening (reverdeado) en tabaco</a:t>
            </a:r>
          </a:p>
        </p:txBody>
      </p:sp>
    </p:spTree>
    <p:extLst>
      <p:ext uri="{BB962C8B-B14F-4D97-AF65-F5344CB8AC3E}">
        <p14:creationId xmlns:p14="http://schemas.microsoft.com/office/powerpoint/2010/main" val="105370575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smtClean="0">
                <a:latin typeface="Arial" charset="0"/>
                <a:cs typeface="Arial" charset="0"/>
              </a:rPr>
              <a:t>Ethylene and jasmonates promote senescence</a:t>
            </a:r>
          </a:p>
        </p:txBody>
      </p:sp>
      <p:sp>
        <p:nvSpPr>
          <p:cNvPr id="60419" name="TextBox 21"/>
          <p:cNvSpPr txBox="1">
            <a:spLocks noChangeArrowheads="1"/>
          </p:cNvSpPr>
          <p:nvPr/>
        </p:nvSpPr>
        <p:spPr bwMode="auto">
          <a:xfrm>
            <a:off x="3505200" y="5986463"/>
            <a:ext cx="563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Beyer, Jr., E.M. (1976) A potent inhibitor of ethylene action in plants. Plant Physiol. 58: </a:t>
            </a:r>
            <a:r>
              <a:rPr lang="en-GB" altLang="en-US" sz="800" smtClean="0">
                <a:solidFill>
                  <a:prstClr val="black"/>
                </a:solidFill>
                <a:latin typeface="Times New Roman" pitchFamily="18" charset="0"/>
                <a:cs typeface="Times New Roman" pitchFamily="18" charset="0"/>
                <a:hlinkClick r:id="rId2"/>
              </a:rPr>
              <a:t>268-271</a:t>
            </a:r>
            <a:r>
              <a:rPr lang="en-GB" altLang="en-US" sz="800" smtClean="0">
                <a:solidFill>
                  <a:prstClr val="black"/>
                </a:solidFill>
                <a:latin typeface="Times New Roman" pitchFamily="18" charset="0"/>
                <a:cs typeface="Times New Roman" pitchFamily="18" charset="0"/>
              </a:rPr>
              <a:t>; He, Y., Fukushige, H., Hildebrand, D.F. and Gan, S. (2002). Evidence supporting a role of jasmonic acid in Arabidopsis leaf senescence. Plant Physiology. 128: </a:t>
            </a:r>
            <a:r>
              <a:rPr lang="en-GB" altLang="en-US" sz="800" smtClean="0">
                <a:solidFill>
                  <a:prstClr val="black"/>
                </a:solidFill>
                <a:latin typeface="Times New Roman" pitchFamily="18" charset="0"/>
                <a:cs typeface="Times New Roman" pitchFamily="18" charset="0"/>
                <a:hlinkClick r:id="rId3"/>
              </a:rPr>
              <a:t>876-884</a:t>
            </a:r>
            <a:r>
              <a:rPr lang="en-GB" altLang="en-US" sz="800" smtClean="0">
                <a:solidFill>
                  <a:prstClr val="black"/>
                </a:solidFill>
                <a:latin typeface="Times New Roman" pitchFamily="18" charset="0"/>
                <a:cs typeface="Times New Roman" pitchFamily="18" charset="0"/>
              </a:rPr>
              <a:t>.</a:t>
            </a:r>
          </a:p>
        </p:txBody>
      </p:sp>
      <p:grpSp>
        <p:nvGrpSpPr>
          <p:cNvPr id="60420" name="Group 11"/>
          <p:cNvGrpSpPr>
            <a:grpSpLocks/>
          </p:cNvGrpSpPr>
          <p:nvPr/>
        </p:nvGrpSpPr>
        <p:grpSpPr bwMode="auto">
          <a:xfrm>
            <a:off x="381000" y="1600200"/>
            <a:ext cx="3581400" cy="4267200"/>
            <a:chOff x="381000" y="1600200"/>
            <a:chExt cx="3581400" cy="4267200"/>
          </a:xfrm>
        </p:grpSpPr>
        <p:grpSp>
          <p:nvGrpSpPr>
            <p:cNvPr id="60427" name="Group 26"/>
            <p:cNvGrpSpPr>
              <a:grpSpLocks/>
            </p:cNvGrpSpPr>
            <p:nvPr/>
          </p:nvGrpSpPr>
          <p:grpSpPr bwMode="auto">
            <a:xfrm>
              <a:off x="381000" y="1600200"/>
              <a:ext cx="3581400" cy="4267200"/>
              <a:chOff x="5334000" y="2743200"/>
              <a:chExt cx="3581400" cy="4267200"/>
            </a:xfrm>
          </p:grpSpPr>
          <p:sp>
            <p:nvSpPr>
              <p:cNvPr id="6" name="Rectangle 5"/>
              <p:cNvSpPr/>
              <p:nvPr/>
            </p:nvSpPr>
            <p:spPr>
              <a:xfrm>
                <a:off x="5334000" y="2743200"/>
                <a:ext cx="3581400" cy="4267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pic>
            <p:nvPicPr>
              <p:cNvPr id="60430"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3124200"/>
                <a:ext cx="3352800" cy="267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1" name="TextBox 22"/>
              <p:cNvSpPr txBox="1">
                <a:spLocks noChangeArrowheads="1"/>
              </p:cNvSpPr>
              <p:nvPr/>
            </p:nvSpPr>
            <p:spPr bwMode="auto">
              <a:xfrm>
                <a:off x="6781800" y="5562600"/>
                <a:ext cx="9348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000" smtClean="0">
                    <a:solidFill>
                      <a:prstClr val="black"/>
                    </a:solidFill>
                  </a:rPr>
                  <a:t>Cotton plants</a:t>
                </a:r>
              </a:p>
            </p:txBody>
          </p:sp>
          <p:sp>
            <p:nvSpPr>
              <p:cNvPr id="60432" name="TextBox 23"/>
              <p:cNvSpPr txBox="1">
                <a:spLocks noChangeArrowheads="1"/>
              </p:cNvSpPr>
              <p:nvPr/>
            </p:nvSpPr>
            <p:spPr bwMode="auto">
              <a:xfrm>
                <a:off x="7010400" y="2743200"/>
                <a:ext cx="18004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7 days ethylene</a:t>
                </a:r>
              </a:p>
            </p:txBody>
          </p:sp>
          <p:sp>
            <p:nvSpPr>
              <p:cNvPr id="60433" name="TextBox 24"/>
              <p:cNvSpPr txBox="1">
                <a:spLocks noChangeArrowheads="1"/>
              </p:cNvSpPr>
              <p:nvPr/>
            </p:nvSpPr>
            <p:spPr bwMode="auto">
              <a:xfrm>
                <a:off x="5562600" y="2743200"/>
                <a:ext cx="1377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Air (control)</a:t>
                </a:r>
              </a:p>
            </p:txBody>
          </p:sp>
        </p:grpSp>
        <p:sp>
          <p:nvSpPr>
            <p:cNvPr id="60428" name="TextBox 34"/>
            <p:cNvSpPr txBox="1">
              <a:spLocks noChangeArrowheads="1"/>
            </p:cNvSpPr>
            <p:nvPr/>
          </p:nvSpPr>
          <p:spPr bwMode="auto">
            <a:xfrm>
              <a:off x="609600" y="4667250"/>
              <a:ext cx="312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2400" b="1" smtClean="0">
                  <a:solidFill>
                    <a:prstClr val="black"/>
                  </a:solidFill>
                </a:rPr>
                <a:t>Ethylene  promotes leaf and petal senescence</a:t>
              </a:r>
            </a:p>
          </p:txBody>
        </p:sp>
      </p:grpSp>
      <p:grpSp>
        <p:nvGrpSpPr>
          <p:cNvPr id="60421" name="Group 1"/>
          <p:cNvGrpSpPr>
            <a:grpSpLocks/>
          </p:cNvGrpSpPr>
          <p:nvPr/>
        </p:nvGrpSpPr>
        <p:grpSpPr bwMode="auto">
          <a:xfrm>
            <a:off x="4191000" y="2209800"/>
            <a:ext cx="4565650" cy="2333625"/>
            <a:chOff x="4191000" y="2209800"/>
            <a:chExt cx="4565073" cy="2332911"/>
          </a:xfrm>
        </p:grpSpPr>
        <p:pic>
          <p:nvPicPr>
            <p:cNvPr id="6042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2209801"/>
              <a:ext cx="4565073" cy="2332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3536" y="2209800"/>
              <a:ext cx="526473" cy="50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000" y="2209800"/>
              <a:ext cx="526473" cy="50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422" name="TextBox 2"/>
          <p:cNvSpPr txBox="1">
            <a:spLocks noChangeArrowheads="1"/>
          </p:cNvSpPr>
          <p:nvPr/>
        </p:nvSpPr>
        <p:spPr bwMode="auto">
          <a:xfrm>
            <a:off x="4718050" y="1873250"/>
            <a:ext cx="927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Control</a:t>
            </a:r>
          </a:p>
        </p:txBody>
      </p:sp>
      <p:sp>
        <p:nvSpPr>
          <p:cNvPr id="60423" name="TextBox 16"/>
          <p:cNvSpPr txBox="1">
            <a:spLocks noChangeArrowheads="1"/>
          </p:cNvSpPr>
          <p:nvPr/>
        </p:nvSpPr>
        <p:spPr bwMode="auto">
          <a:xfrm>
            <a:off x="6553200" y="1873250"/>
            <a:ext cx="209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Jasmonate treated</a:t>
            </a:r>
          </a:p>
        </p:txBody>
      </p:sp>
    </p:spTree>
    <p:extLst>
      <p:ext uri="{BB962C8B-B14F-4D97-AF65-F5344CB8AC3E}">
        <p14:creationId xmlns:p14="http://schemas.microsoft.com/office/powerpoint/2010/main" val="48741757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0" y="-136525"/>
            <a:ext cx="9144000"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n-GB" altLang="es-MX" sz="2400" b="1" smtClean="0">
                <a:solidFill>
                  <a:srgbClr val="000000"/>
                </a:solidFill>
              </a:rPr>
              <a:t>Etileno</a:t>
            </a:r>
            <a:endParaRPr lang="en-GB" altLang="es-MX" sz="2400" smtClean="0">
              <a:solidFill>
                <a:srgbClr val="000000"/>
              </a:solidFill>
            </a:endParaRPr>
          </a:p>
          <a:p>
            <a:pPr eaLnBrk="1" fontAlgn="base" hangingPunct="1">
              <a:spcBef>
                <a:spcPct val="50000"/>
              </a:spcBef>
              <a:spcAft>
                <a:spcPct val="0"/>
              </a:spcAft>
              <a:buClr>
                <a:srgbClr val="333399"/>
              </a:buClr>
              <a:buFont typeface="Wingdings" pitchFamily="2" charset="2"/>
              <a:buChar char="§"/>
            </a:pPr>
            <a:r>
              <a:rPr lang="en-GB" altLang="es-MX" smtClean="0">
                <a:solidFill>
                  <a:srgbClr val="000000"/>
                </a:solidFill>
              </a:rPr>
              <a:t> </a:t>
            </a:r>
            <a:r>
              <a:rPr lang="en-GB" altLang="es-MX" sz="1800" smtClean="0">
                <a:solidFill>
                  <a:srgbClr val="000000"/>
                </a:solidFill>
              </a:rPr>
              <a:t>principal hormona  promotora de senescencia</a:t>
            </a:r>
          </a:p>
          <a:p>
            <a:pPr eaLnBrk="1" fontAlgn="base" hangingPunct="1">
              <a:spcBef>
                <a:spcPct val="50000"/>
              </a:spcBef>
              <a:spcAft>
                <a:spcPct val="0"/>
              </a:spcAft>
              <a:buClr>
                <a:srgbClr val="333399"/>
              </a:buClr>
              <a:buFont typeface="Wingdings" pitchFamily="2" charset="2"/>
              <a:buChar char="§"/>
            </a:pPr>
            <a:r>
              <a:rPr lang="en-GB" altLang="es-MX" sz="1800" smtClean="0">
                <a:solidFill>
                  <a:srgbClr val="000000"/>
                </a:solidFill>
              </a:rPr>
              <a:t> los niveles endógenos correlacionan con los síntomas de senescencia foliar:  amarillamientos, disminución de la expresión de genes relacionados a la fotosíntesis e inducción de genes SAG</a:t>
            </a:r>
          </a:p>
          <a:p>
            <a:pPr eaLnBrk="1" fontAlgn="base" hangingPunct="1">
              <a:spcBef>
                <a:spcPct val="50000"/>
              </a:spcBef>
              <a:spcAft>
                <a:spcPct val="0"/>
              </a:spcAft>
              <a:buClr>
                <a:srgbClr val="333399"/>
              </a:buClr>
              <a:buFont typeface="Wingdings" pitchFamily="2" charset="2"/>
              <a:buChar char="§"/>
            </a:pPr>
            <a:r>
              <a:rPr lang="en-US" altLang="es-MX" sz="1800" smtClean="0">
                <a:solidFill>
                  <a:srgbClr val="000000"/>
                </a:solidFill>
              </a:rPr>
              <a:t>inhibidores de la síntesis o acción de etileno retardan la senescencia foliar y la maduración de frutos.</a:t>
            </a:r>
          </a:p>
          <a:p>
            <a:pPr eaLnBrk="1" fontAlgn="base" hangingPunct="1">
              <a:spcBef>
                <a:spcPct val="50000"/>
              </a:spcBef>
              <a:spcAft>
                <a:spcPct val="0"/>
              </a:spcAft>
              <a:buClr>
                <a:srgbClr val="333399"/>
              </a:buClr>
              <a:buFont typeface="Wingdings" pitchFamily="2" charset="2"/>
              <a:buChar char="§"/>
            </a:pPr>
            <a:r>
              <a:rPr lang="en-US" altLang="es-MX" sz="1800" smtClean="0">
                <a:solidFill>
                  <a:srgbClr val="000000"/>
                </a:solidFill>
              </a:rPr>
              <a:t> existen mutantes insensibles al etileno por mutaciones a nivel del receptor (</a:t>
            </a:r>
            <a:r>
              <a:rPr lang="en-US" altLang="es-MX" sz="1800" i="1" smtClean="0">
                <a:solidFill>
                  <a:srgbClr val="000000"/>
                </a:solidFill>
              </a:rPr>
              <a:t>etr1 y never ripe</a:t>
            </a:r>
            <a:r>
              <a:rPr lang="en-US" altLang="es-MX" sz="1800" smtClean="0">
                <a:solidFill>
                  <a:srgbClr val="000000"/>
                </a:solidFill>
              </a:rPr>
              <a:t>) que muestran senescencia retardada</a:t>
            </a:r>
          </a:p>
        </p:txBody>
      </p:sp>
      <p:pic>
        <p:nvPicPr>
          <p:cNvPr id="81923" name="Picture 2" descr="fig20_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975" y="3279775"/>
            <a:ext cx="5795963"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71309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0" y="0"/>
            <a:ext cx="914400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n-GB" altLang="es-MX" sz="2400" b="1" smtClean="0">
                <a:solidFill>
                  <a:srgbClr val="000000"/>
                </a:solidFill>
              </a:rPr>
              <a:t>Etileno</a:t>
            </a:r>
            <a:endParaRPr lang="en-GB" altLang="es-MX" sz="2400" smtClean="0">
              <a:solidFill>
                <a:srgbClr val="000000"/>
              </a:solidFill>
            </a:endParaRPr>
          </a:p>
          <a:p>
            <a:pPr eaLnBrk="1" fontAlgn="base" hangingPunct="1">
              <a:spcBef>
                <a:spcPct val="50000"/>
              </a:spcBef>
              <a:spcAft>
                <a:spcPct val="0"/>
              </a:spcAft>
              <a:buClr>
                <a:srgbClr val="333399"/>
              </a:buClr>
              <a:buFont typeface="Wingdings" pitchFamily="2" charset="2"/>
              <a:buChar char="§"/>
            </a:pPr>
            <a:r>
              <a:rPr lang="en-US" altLang="es-MX" sz="1800" smtClean="0">
                <a:solidFill>
                  <a:srgbClr val="000000"/>
                </a:solidFill>
              </a:rPr>
              <a:t>trangénicas antisense de la biosíntesis (ACC </a:t>
            </a:r>
            <a:r>
              <a:rPr lang="en-US" altLang="es-MX" sz="1800" u="sng" smtClean="0">
                <a:solidFill>
                  <a:srgbClr val="000000"/>
                </a:solidFill>
              </a:rPr>
              <a:t>amino ciclopropano carboxilic acid sintetasa</a:t>
            </a:r>
            <a:r>
              <a:rPr lang="en-US" altLang="es-MX" sz="1800" smtClean="0">
                <a:solidFill>
                  <a:srgbClr val="000000"/>
                </a:solidFill>
              </a:rPr>
              <a:t> y ACC oxidasa) disminuyen los niveles endógenos y la senescencia asociada.</a:t>
            </a:r>
          </a:p>
        </p:txBody>
      </p:sp>
      <p:pic>
        <p:nvPicPr>
          <p:cNvPr id="82947" name="3 Imagen" descr="fig20_30.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3500438"/>
            <a:ext cx="296862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4 Imagen" descr="fig17_5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341438"/>
            <a:ext cx="55626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90775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3971" name="Text Box 3"/>
          <p:cNvSpPr txBox="1">
            <a:spLocks noChangeArrowheads="1"/>
          </p:cNvSpPr>
          <p:nvPr/>
        </p:nvSpPr>
        <p:spPr bwMode="auto">
          <a:xfrm>
            <a:off x="900631" y="60088"/>
            <a:ext cx="7272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n-US" altLang="es-MX" sz="2400" dirty="0" err="1" smtClean="0">
                <a:solidFill>
                  <a:srgbClr val="000000"/>
                </a:solidFill>
              </a:rPr>
              <a:t>Metabolismo</a:t>
            </a:r>
            <a:r>
              <a:rPr lang="en-US" altLang="es-MX" sz="2400" dirty="0" smtClean="0">
                <a:solidFill>
                  <a:srgbClr val="000000"/>
                </a:solidFill>
              </a:rPr>
              <a:t> de </a:t>
            </a:r>
            <a:r>
              <a:rPr lang="en-US" altLang="es-MX" sz="2400" dirty="0" err="1" smtClean="0">
                <a:solidFill>
                  <a:srgbClr val="000000"/>
                </a:solidFill>
              </a:rPr>
              <a:t>los</a:t>
            </a:r>
            <a:r>
              <a:rPr lang="en-US" altLang="es-MX" sz="2400" dirty="0" smtClean="0">
                <a:solidFill>
                  <a:srgbClr val="000000"/>
                </a:solidFill>
              </a:rPr>
              <a:t> </a:t>
            </a:r>
            <a:r>
              <a:rPr lang="en-US" altLang="es-MX" sz="2400" dirty="0" err="1" smtClean="0">
                <a:solidFill>
                  <a:srgbClr val="000000"/>
                </a:solidFill>
              </a:rPr>
              <a:t>Fenil</a:t>
            </a:r>
            <a:r>
              <a:rPr lang="en-US" altLang="es-MX" sz="2400" dirty="0" smtClean="0">
                <a:solidFill>
                  <a:srgbClr val="000000"/>
                </a:solidFill>
              </a:rPr>
              <a:t> </a:t>
            </a:r>
            <a:r>
              <a:rPr lang="en-US" altLang="es-MX" sz="2400" dirty="0" err="1" smtClean="0">
                <a:solidFill>
                  <a:srgbClr val="000000"/>
                </a:solidFill>
              </a:rPr>
              <a:t>propanoides</a:t>
            </a:r>
            <a:endParaRPr lang="en-US" altLang="es-MX" sz="2400" dirty="0" smtClean="0">
              <a:solidFill>
                <a:srgbClr val="000000"/>
              </a:solidFill>
            </a:endParaRPr>
          </a:p>
        </p:txBody>
      </p:sp>
      <p:sp>
        <p:nvSpPr>
          <p:cNvPr id="83972" name="Rectangle 4"/>
          <p:cNvSpPr>
            <a:spLocks noChangeArrowheads="1"/>
          </p:cNvSpPr>
          <p:nvPr/>
        </p:nvSpPr>
        <p:spPr bwMode="auto">
          <a:xfrm>
            <a:off x="5940152" y="2781299"/>
            <a:ext cx="295314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buClr>
                <a:srgbClr val="99FF66"/>
              </a:buClr>
              <a:buSzPct val="120000"/>
              <a:buFont typeface="Wingdings" pitchFamily="2" charset="2"/>
              <a:buChar char="Ø"/>
            </a:pPr>
            <a:r>
              <a:rPr lang="en-US" altLang="es-MX" dirty="0" smtClean="0">
                <a:solidFill>
                  <a:srgbClr val="000000"/>
                </a:solidFill>
              </a:rPr>
              <a:t> </a:t>
            </a:r>
            <a:r>
              <a:rPr lang="en-US" altLang="es-MX" sz="1600" dirty="0" smtClean="0">
                <a:solidFill>
                  <a:srgbClr val="000000"/>
                </a:solidFill>
              </a:rPr>
              <a:t>El </a:t>
            </a:r>
            <a:r>
              <a:rPr lang="en-US" altLang="es-MX" sz="1600" dirty="0" err="1" smtClean="0">
                <a:solidFill>
                  <a:srgbClr val="000000"/>
                </a:solidFill>
              </a:rPr>
              <a:t>metabolismo</a:t>
            </a:r>
            <a:r>
              <a:rPr lang="en-US" altLang="es-MX" sz="1600" dirty="0" smtClean="0">
                <a:solidFill>
                  <a:srgbClr val="000000"/>
                </a:solidFill>
              </a:rPr>
              <a:t> de </a:t>
            </a:r>
            <a:r>
              <a:rPr lang="en-US" altLang="es-MX" sz="1600" dirty="0" err="1" smtClean="0">
                <a:solidFill>
                  <a:srgbClr val="000000"/>
                </a:solidFill>
              </a:rPr>
              <a:t>los</a:t>
            </a:r>
            <a:r>
              <a:rPr lang="en-US" altLang="es-MX" sz="1600" dirty="0" smtClean="0">
                <a:solidFill>
                  <a:srgbClr val="000000"/>
                </a:solidFill>
              </a:rPr>
              <a:t> </a:t>
            </a:r>
            <a:r>
              <a:rPr lang="en-US" altLang="es-MX" sz="1600" dirty="0" err="1" smtClean="0">
                <a:solidFill>
                  <a:srgbClr val="000000"/>
                </a:solidFill>
              </a:rPr>
              <a:t>fenil</a:t>
            </a:r>
            <a:r>
              <a:rPr lang="en-US" altLang="es-MX" sz="1600" dirty="0" smtClean="0">
                <a:solidFill>
                  <a:srgbClr val="000000"/>
                </a:solidFill>
              </a:rPr>
              <a:t> </a:t>
            </a:r>
            <a:r>
              <a:rPr lang="en-US" altLang="es-MX" sz="1600" dirty="0" err="1" smtClean="0">
                <a:solidFill>
                  <a:srgbClr val="000000"/>
                </a:solidFill>
              </a:rPr>
              <a:t>propanoides</a:t>
            </a:r>
            <a:r>
              <a:rPr lang="en-US" altLang="es-MX" sz="1600" dirty="0" smtClean="0">
                <a:solidFill>
                  <a:srgbClr val="000000"/>
                </a:solidFill>
              </a:rPr>
              <a:t>, </a:t>
            </a:r>
            <a:r>
              <a:rPr lang="en-US" altLang="es-MX" sz="1600" dirty="0" err="1" smtClean="0">
                <a:solidFill>
                  <a:srgbClr val="000000"/>
                </a:solidFill>
              </a:rPr>
              <a:t>cuya</a:t>
            </a:r>
            <a:r>
              <a:rPr lang="en-US" altLang="es-MX" sz="1600" dirty="0" smtClean="0">
                <a:solidFill>
                  <a:srgbClr val="000000"/>
                </a:solidFill>
              </a:rPr>
              <a:t> </a:t>
            </a:r>
            <a:r>
              <a:rPr lang="en-US" altLang="es-MX" sz="1600" dirty="0" err="1" smtClean="0">
                <a:solidFill>
                  <a:srgbClr val="000000"/>
                </a:solidFill>
              </a:rPr>
              <a:t>enzima</a:t>
            </a:r>
            <a:r>
              <a:rPr lang="en-US" altLang="es-MX" sz="1600" dirty="0" smtClean="0">
                <a:solidFill>
                  <a:srgbClr val="000000"/>
                </a:solidFill>
              </a:rPr>
              <a:t> clave </a:t>
            </a:r>
            <a:r>
              <a:rPr lang="en-US" altLang="es-MX" sz="1600" dirty="0" err="1" smtClean="0">
                <a:solidFill>
                  <a:srgbClr val="000000"/>
                </a:solidFill>
              </a:rPr>
              <a:t>es</a:t>
            </a:r>
            <a:r>
              <a:rPr lang="en-US" altLang="es-MX" sz="1600" dirty="0" smtClean="0">
                <a:solidFill>
                  <a:srgbClr val="000000"/>
                </a:solidFill>
              </a:rPr>
              <a:t> la PAL </a:t>
            </a:r>
            <a:r>
              <a:rPr lang="en-US" altLang="es-MX" sz="1600" dirty="0" err="1" smtClean="0">
                <a:solidFill>
                  <a:srgbClr val="000000"/>
                </a:solidFill>
              </a:rPr>
              <a:t>interrelaciona</a:t>
            </a:r>
            <a:r>
              <a:rPr lang="en-US" altLang="es-MX" sz="1600" dirty="0" smtClean="0">
                <a:solidFill>
                  <a:srgbClr val="000000"/>
                </a:solidFill>
              </a:rPr>
              <a:t> </a:t>
            </a:r>
            <a:r>
              <a:rPr lang="en-US" altLang="es-MX" sz="1600" dirty="0" err="1" smtClean="0">
                <a:solidFill>
                  <a:srgbClr val="000000"/>
                </a:solidFill>
              </a:rPr>
              <a:t>diferentes</a:t>
            </a:r>
            <a:r>
              <a:rPr lang="en-US" altLang="es-MX" sz="1600" dirty="0" smtClean="0">
                <a:solidFill>
                  <a:srgbClr val="000000"/>
                </a:solidFill>
              </a:rPr>
              <a:t> </a:t>
            </a:r>
            <a:r>
              <a:rPr lang="en-US" altLang="es-MX" sz="1600" dirty="0" err="1" smtClean="0">
                <a:solidFill>
                  <a:srgbClr val="000000"/>
                </a:solidFill>
              </a:rPr>
              <a:t>vías</a:t>
            </a:r>
            <a:r>
              <a:rPr lang="en-US" altLang="es-MX" sz="1600" dirty="0" smtClean="0">
                <a:solidFill>
                  <a:srgbClr val="000000"/>
                </a:solidFill>
              </a:rPr>
              <a:t> y se  </a:t>
            </a:r>
            <a:r>
              <a:rPr lang="en-US" altLang="es-MX" sz="1600" dirty="0" err="1" smtClean="0">
                <a:solidFill>
                  <a:srgbClr val="000000"/>
                </a:solidFill>
              </a:rPr>
              <a:t>altera</a:t>
            </a:r>
            <a:r>
              <a:rPr lang="en-US" altLang="es-MX" sz="1600" dirty="0" smtClean="0">
                <a:solidFill>
                  <a:srgbClr val="000000"/>
                </a:solidFill>
              </a:rPr>
              <a:t> </a:t>
            </a:r>
            <a:r>
              <a:rPr lang="en-US" altLang="es-MX" sz="1600" dirty="0" err="1" smtClean="0">
                <a:solidFill>
                  <a:srgbClr val="000000"/>
                </a:solidFill>
              </a:rPr>
              <a:t>durante</a:t>
            </a:r>
            <a:r>
              <a:rPr lang="en-US" altLang="es-MX" sz="1600" dirty="0" smtClean="0">
                <a:solidFill>
                  <a:srgbClr val="000000"/>
                </a:solidFill>
              </a:rPr>
              <a:t> la </a:t>
            </a:r>
            <a:r>
              <a:rPr lang="en-US" altLang="es-MX" sz="1600" dirty="0" err="1" smtClean="0">
                <a:solidFill>
                  <a:srgbClr val="000000"/>
                </a:solidFill>
              </a:rPr>
              <a:t>senescencia</a:t>
            </a:r>
            <a:r>
              <a:rPr lang="en-US" altLang="es-MX" sz="1600" dirty="0" smtClean="0">
                <a:solidFill>
                  <a:srgbClr val="000000"/>
                </a:solidFill>
              </a:rPr>
              <a:t>.   </a:t>
            </a:r>
          </a:p>
        </p:txBody>
      </p:sp>
      <p:pic>
        <p:nvPicPr>
          <p:cNvPr id="14341" name="Picture 5"/>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650853" y="528113"/>
            <a:ext cx="4497211" cy="6346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425493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0" y="0"/>
            <a:ext cx="8569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n-GB" altLang="es-MX" sz="2400" smtClean="0">
                <a:solidFill>
                  <a:srgbClr val="FF0000"/>
                </a:solidFill>
              </a:rPr>
              <a:t>Azúcares como moduladores de la senescencia foliar</a:t>
            </a:r>
          </a:p>
        </p:txBody>
      </p:sp>
      <p:sp>
        <p:nvSpPr>
          <p:cNvPr id="89091" name="Text Box 3"/>
          <p:cNvSpPr txBox="1">
            <a:spLocks noChangeArrowheads="1"/>
          </p:cNvSpPr>
          <p:nvPr/>
        </p:nvSpPr>
        <p:spPr bwMode="auto">
          <a:xfrm>
            <a:off x="179388" y="1412875"/>
            <a:ext cx="741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pPr>
            <a:endParaRPr lang="es-ES" altLang="es-MX" smtClean="0">
              <a:solidFill>
                <a:srgbClr val="000000"/>
              </a:solidFill>
            </a:endParaRPr>
          </a:p>
        </p:txBody>
      </p:sp>
      <p:sp>
        <p:nvSpPr>
          <p:cNvPr id="89092" name="Text Box 4"/>
          <p:cNvSpPr txBox="1">
            <a:spLocks noChangeArrowheads="1"/>
          </p:cNvSpPr>
          <p:nvPr/>
        </p:nvSpPr>
        <p:spPr bwMode="auto">
          <a:xfrm>
            <a:off x="0" y="836613"/>
            <a:ext cx="889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buClr>
                <a:srgbClr val="FF0000"/>
              </a:buClr>
              <a:buFont typeface="Wingdings" pitchFamily="2" charset="2"/>
              <a:buChar char="Ø"/>
            </a:pPr>
            <a:r>
              <a:rPr lang="en-GB" altLang="es-MX" smtClean="0">
                <a:solidFill>
                  <a:srgbClr val="000000"/>
                </a:solidFill>
              </a:rPr>
              <a:t>El suministro de azúcares (glucosa) acelera la senescencia con marcadores transciptómicos similares a la senescenica natural (expresión de SAG 12).</a:t>
            </a:r>
          </a:p>
        </p:txBody>
      </p:sp>
      <p:sp>
        <p:nvSpPr>
          <p:cNvPr id="89093" name="Text Box 5"/>
          <p:cNvSpPr txBox="1">
            <a:spLocks noChangeArrowheads="1"/>
          </p:cNvSpPr>
          <p:nvPr/>
        </p:nvSpPr>
        <p:spPr bwMode="auto">
          <a:xfrm>
            <a:off x="250825" y="1844675"/>
            <a:ext cx="8064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buClr>
                <a:srgbClr val="FF0000"/>
              </a:buClr>
              <a:buFont typeface="Wingdings" pitchFamily="2" charset="2"/>
              <a:buChar char="Ø"/>
            </a:pPr>
            <a:r>
              <a:rPr lang="en-GB" altLang="es-MX" smtClean="0">
                <a:solidFill>
                  <a:srgbClr val="000000"/>
                </a:solidFill>
              </a:rPr>
              <a:t>- Las hexosas se acumulan durante la senescencia foliar, no así la sacarosa</a:t>
            </a:r>
          </a:p>
        </p:txBody>
      </p:sp>
      <p:sp>
        <p:nvSpPr>
          <p:cNvPr id="89094" name="Text Box 6"/>
          <p:cNvSpPr txBox="1">
            <a:spLocks noChangeArrowheads="1"/>
          </p:cNvSpPr>
          <p:nvPr/>
        </p:nvSpPr>
        <p:spPr bwMode="auto">
          <a:xfrm>
            <a:off x="323850" y="2708275"/>
            <a:ext cx="8640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buClr>
                <a:srgbClr val="FF0000"/>
              </a:buClr>
              <a:buFont typeface="Wingdings" pitchFamily="2" charset="2"/>
              <a:buChar char="Ø"/>
            </a:pPr>
            <a:r>
              <a:rPr lang="en-GB" altLang="es-MX" smtClean="0">
                <a:solidFill>
                  <a:srgbClr val="000000"/>
                </a:solidFill>
              </a:rPr>
              <a:t>Mutantes deficiente en hexokinasa 1 tiene senescenica retardada y mayor tolerancia  a la glucosa.</a:t>
            </a:r>
          </a:p>
        </p:txBody>
      </p:sp>
      <p:sp>
        <p:nvSpPr>
          <p:cNvPr id="89095" name="Text Box 7"/>
          <p:cNvSpPr txBox="1">
            <a:spLocks noChangeArrowheads="1"/>
          </p:cNvSpPr>
          <p:nvPr/>
        </p:nvSpPr>
        <p:spPr bwMode="auto">
          <a:xfrm>
            <a:off x="323850" y="3716338"/>
            <a:ext cx="8135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buClr>
                <a:srgbClr val="FF0000"/>
              </a:buClr>
              <a:buFont typeface="Wingdings" pitchFamily="2" charset="2"/>
              <a:buChar char="Ø"/>
            </a:pPr>
            <a:r>
              <a:rPr lang="en-GB" altLang="es-MX" smtClean="0">
                <a:solidFill>
                  <a:srgbClr val="000000"/>
                </a:solidFill>
              </a:rPr>
              <a:t>- Mutantes en la síntesis y señalizacion de ABA son insensibles a azúcares</a:t>
            </a:r>
          </a:p>
        </p:txBody>
      </p:sp>
      <p:sp>
        <p:nvSpPr>
          <p:cNvPr id="89096" name="Text Box 8"/>
          <p:cNvSpPr txBox="1">
            <a:spLocks noChangeArrowheads="1"/>
          </p:cNvSpPr>
          <p:nvPr/>
        </p:nvSpPr>
        <p:spPr bwMode="auto">
          <a:xfrm>
            <a:off x="323850" y="4581525"/>
            <a:ext cx="83518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buClr>
                <a:srgbClr val="FF0000"/>
              </a:buClr>
              <a:buFont typeface="Wingdings" pitchFamily="2" charset="2"/>
              <a:buChar char="Ø"/>
            </a:pPr>
            <a:r>
              <a:rPr lang="en-GB" altLang="es-MX" smtClean="0">
                <a:solidFill>
                  <a:srgbClr val="000000"/>
                </a:solidFill>
              </a:rPr>
              <a:t>- El efecto antisenescente de las citocininas está relacionado con actividad de la invertasa ácida de pared celular.</a:t>
            </a:r>
          </a:p>
        </p:txBody>
      </p:sp>
    </p:spTree>
    <p:extLst>
      <p:ext uri="{BB962C8B-B14F-4D97-AF65-F5344CB8AC3E}">
        <p14:creationId xmlns:p14="http://schemas.microsoft.com/office/powerpoint/2010/main" val="7381687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1187450" y="908050"/>
            <a:ext cx="71294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pPr>
            <a:endParaRPr lang="es-ES" altLang="es-MX" smtClean="0">
              <a:solidFill>
                <a:srgbClr val="000000"/>
              </a:solidFill>
            </a:endParaRPr>
          </a:p>
        </p:txBody>
      </p:sp>
      <p:pic>
        <p:nvPicPr>
          <p:cNvPr id="901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0563" y="0"/>
            <a:ext cx="4643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643438"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54721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38400" y="2819400"/>
            <a:ext cx="4343400" cy="685800"/>
          </a:xfrm>
          <a:prstGeom prst="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nvGrpSpPr>
          <p:cNvPr id="56323" name="Group 68"/>
          <p:cNvGrpSpPr>
            <a:grpSpLocks/>
          </p:cNvGrpSpPr>
          <p:nvPr/>
        </p:nvGrpSpPr>
        <p:grpSpPr bwMode="auto">
          <a:xfrm>
            <a:off x="6678613" y="2427288"/>
            <a:ext cx="2312987" cy="1611312"/>
            <a:chOff x="533400" y="4560887"/>
            <a:chExt cx="1905000" cy="1611313"/>
          </a:xfrm>
        </p:grpSpPr>
        <p:sp>
          <p:nvSpPr>
            <p:cNvPr id="70" name="Rounded Rectangle 69"/>
            <p:cNvSpPr/>
            <p:nvPr/>
          </p:nvSpPr>
          <p:spPr bwMode="auto">
            <a:xfrm>
              <a:off x="533400" y="4560887"/>
              <a:ext cx="1905000" cy="1611313"/>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71" name="Rounded Rectangle 70"/>
            <p:cNvSpPr/>
            <p:nvPr/>
          </p:nvSpPr>
          <p:spPr bwMode="auto">
            <a:xfrm>
              <a:off x="615771" y="4637087"/>
              <a:ext cx="1752025" cy="145891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grpSp>
        <p:nvGrpSpPr>
          <p:cNvPr id="56324" name="Group 4"/>
          <p:cNvGrpSpPr>
            <a:grpSpLocks/>
          </p:cNvGrpSpPr>
          <p:nvPr/>
        </p:nvGrpSpPr>
        <p:grpSpPr bwMode="auto">
          <a:xfrm>
            <a:off x="773113" y="2438400"/>
            <a:ext cx="1905000" cy="1611313"/>
            <a:chOff x="533400" y="4560887"/>
            <a:chExt cx="1905000" cy="1611313"/>
          </a:xfrm>
        </p:grpSpPr>
        <p:sp>
          <p:nvSpPr>
            <p:cNvPr id="66" name="Rounded Rectangle 65"/>
            <p:cNvSpPr/>
            <p:nvPr/>
          </p:nvSpPr>
          <p:spPr bwMode="auto">
            <a:xfrm>
              <a:off x="533400" y="4560887"/>
              <a:ext cx="1905000" cy="1611313"/>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67" name="Rounded Rectangle 66"/>
            <p:cNvSpPr/>
            <p:nvPr/>
          </p:nvSpPr>
          <p:spPr bwMode="auto">
            <a:xfrm>
              <a:off x="614362" y="4637087"/>
              <a:ext cx="1752600" cy="145891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sp>
        <p:nvSpPr>
          <p:cNvPr id="56325" name="Title 1"/>
          <p:cNvSpPr>
            <a:spLocks noGrp="1"/>
          </p:cNvSpPr>
          <p:nvPr>
            <p:ph type="title"/>
          </p:nvPr>
        </p:nvSpPr>
        <p:spPr/>
        <p:txBody>
          <a:bodyPr/>
          <a:lstStyle/>
          <a:p>
            <a:r>
              <a:rPr lang="en-GB" altLang="en-US" smtClean="0">
                <a:latin typeface="Arial" charset="0"/>
                <a:cs typeface="Arial" charset="0"/>
              </a:rPr>
              <a:t>Activities of </a:t>
            </a:r>
            <a:r>
              <a:rPr lang="en-GB" altLang="en-US" i="1" smtClean="0">
                <a:latin typeface="Arial" charset="0"/>
                <a:cs typeface="Arial" charset="0"/>
              </a:rPr>
              <a:t>source</a:t>
            </a:r>
            <a:r>
              <a:rPr lang="en-GB" altLang="en-US" smtClean="0">
                <a:latin typeface="Arial" charset="0"/>
                <a:cs typeface="Arial" charset="0"/>
              </a:rPr>
              <a:t> and </a:t>
            </a:r>
            <a:r>
              <a:rPr lang="en-GB" altLang="en-US" i="1" smtClean="0">
                <a:latin typeface="Arial" charset="0"/>
                <a:cs typeface="Arial" charset="0"/>
              </a:rPr>
              <a:t>sink</a:t>
            </a:r>
            <a:r>
              <a:rPr lang="en-GB" altLang="en-US" smtClean="0">
                <a:latin typeface="Arial" charset="0"/>
                <a:cs typeface="Arial" charset="0"/>
              </a:rPr>
              <a:t>  affect the rate of senescence </a:t>
            </a:r>
          </a:p>
        </p:txBody>
      </p:sp>
      <p:sp>
        <p:nvSpPr>
          <p:cNvPr id="34" name="Down Arrow 33"/>
          <p:cNvSpPr/>
          <p:nvPr/>
        </p:nvSpPr>
        <p:spPr>
          <a:xfrm rot="16200000">
            <a:off x="2701132" y="2524918"/>
            <a:ext cx="444500" cy="1274763"/>
          </a:xfrm>
          <a:prstGeom prst="downArrow">
            <a:avLst>
              <a:gd name="adj1" fmla="val 67240"/>
              <a:gd name="adj2" fmla="val 49504"/>
            </a:avLst>
          </a:prstGeom>
          <a:solidFill>
            <a:srgbClr val="FFFF99"/>
          </a:solid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56327" name="TextBox 107"/>
          <p:cNvSpPr txBox="1">
            <a:spLocks noChangeArrowheads="1"/>
          </p:cNvSpPr>
          <p:nvPr/>
        </p:nvSpPr>
        <p:spPr bwMode="auto">
          <a:xfrm>
            <a:off x="2293938" y="2989263"/>
            <a:ext cx="12668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400" smtClean="0">
                <a:solidFill>
                  <a:prstClr val="black"/>
                </a:solidFill>
              </a:rPr>
              <a:t>Nutrients</a:t>
            </a:r>
          </a:p>
        </p:txBody>
      </p:sp>
      <p:sp>
        <p:nvSpPr>
          <p:cNvPr id="36" name="Down Arrow 35"/>
          <p:cNvSpPr/>
          <p:nvPr/>
        </p:nvSpPr>
        <p:spPr>
          <a:xfrm rot="16200000">
            <a:off x="6379369" y="2556669"/>
            <a:ext cx="444500" cy="1274762"/>
          </a:xfrm>
          <a:prstGeom prst="downArrow">
            <a:avLst>
              <a:gd name="adj1" fmla="val 67240"/>
              <a:gd name="adj2" fmla="val 49504"/>
            </a:avLst>
          </a:prstGeom>
          <a:solidFill>
            <a:srgbClr val="FFFF99"/>
          </a:solid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56329" name="TextBox 107"/>
          <p:cNvSpPr txBox="1">
            <a:spLocks noChangeArrowheads="1"/>
          </p:cNvSpPr>
          <p:nvPr/>
        </p:nvSpPr>
        <p:spPr bwMode="auto">
          <a:xfrm>
            <a:off x="5972175" y="3021013"/>
            <a:ext cx="12668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400" smtClean="0">
                <a:solidFill>
                  <a:prstClr val="black"/>
                </a:solidFill>
              </a:rPr>
              <a:t>Nutrients</a:t>
            </a:r>
          </a:p>
        </p:txBody>
      </p:sp>
      <p:sp>
        <p:nvSpPr>
          <p:cNvPr id="56330" name="TextBox 67"/>
          <p:cNvSpPr txBox="1">
            <a:spLocks noChangeArrowheads="1"/>
          </p:cNvSpPr>
          <p:nvPr/>
        </p:nvSpPr>
        <p:spPr bwMode="auto">
          <a:xfrm>
            <a:off x="925513" y="2700338"/>
            <a:ext cx="1600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prstClr val="black"/>
                </a:solidFill>
              </a:rPr>
              <a:t>Source:</a:t>
            </a:r>
            <a:r>
              <a:rPr lang="en-GB" altLang="en-US" sz="1800" smtClean="0">
                <a:solidFill>
                  <a:prstClr val="black"/>
                </a:solidFill>
              </a:rPr>
              <a:t>  senescing cell</a:t>
            </a:r>
          </a:p>
        </p:txBody>
      </p:sp>
      <p:sp>
        <p:nvSpPr>
          <p:cNvPr id="56331" name="TextBox 72"/>
          <p:cNvSpPr txBox="1">
            <a:spLocks noChangeArrowheads="1"/>
          </p:cNvSpPr>
          <p:nvPr/>
        </p:nvSpPr>
        <p:spPr bwMode="auto">
          <a:xfrm>
            <a:off x="7305675" y="2593975"/>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prstClr val="black"/>
                </a:solidFill>
              </a:rPr>
              <a:t>Sink:</a:t>
            </a:r>
            <a:r>
              <a:rPr lang="en-GB" altLang="en-US" sz="1800" smtClean="0">
                <a:solidFill>
                  <a:prstClr val="black"/>
                </a:solidFill>
              </a:rPr>
              <a:t>  </a:t>
            </a:r>
          </a:p>
          <a:p>
            <a:pPr eaLnBrk="1" fontAlgn="base" hangingPunct="1">
              <a:spcBef>
                <a:spcPct val="0"/>
              </a:spcBef>
              <a:spcAft>
                <a:spcPct val="0"/>
              </a:spcAft>
              <a:buFontTx/>
              <a:buNone/>
            </a:pPr>
            <a:r>
              <a:rPr lang="en-GB" altLang="en-US" sz="1800" smtClean="0">
                <a:solidFill>
                  <a:prstClr val="black"/>
                </a:solidFill>
              </a:rPr>
              <a:t>young leaf, reproductive tissues, bark</a:t>
            </a:r>
          </a:p>
        </p:txBody>
      </p:sp>
      <p:sp>
        <p:nvSpPr>
          <p:cNvPr id="56332" name="TextBox 71"/>
          <p:cNvSpPr txBox="1">
            <a:spLocks noChangeArrowheads="1"/>
          </p:cNvSpPr>
          <p:nvPr/>
        </p:nvSpPr>
        <p:spPr bwMode="auto">
          <a:xfrm>
            <a:off x="2743200" y="4419600"/>
            <a:ext cx="4038600" cy="16319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2000" smtClean="0">
                <a:solidFill>
                  <a:prstClr val="black"/>
                </a:solidFill>
              </a:rPr>
              <a:t>How are nutrients moved out of the source and into the sink? What determines source and sink strength? Are nutrients pushed or pulled?</a:t>
            </a:r>
          </a:p>
        </p:txBody>
      </p:sp>
      <p:sp>
        <p:nvSpPr>
          <p:cNvPr id="6" name="Up Arrow 5"/>
          <p:cNvSpPr/>
          <p:nvPr/>
        </p:nvSpPr>
        <p:spPr>
          <a:xfrm>
            <a:off x="609600" y="3910013"/>
            <a:ext cx="2209800" cy="1349375"/>
          </a:xfrm>
          <a:prstGeom prst="upArrow">
            <a:avLst>
              <a:gd name="adj1" fmla="val 80797"/>
              <a:gd name="adj2" fmla="val 25662"/>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56334" name="TextBox 17"/>
          <p:cNvSpPr txBox="1">
            <a:spLocks noChangeArrowheads="1"/>
          </p:cNvSpPr>
          <p:nvPr/>
        </p:nvSpPr>
        <p:spPr bwMode="auto">
          <a:xfrm>
            <a:off x="720725" y="4133850"/>
            <a:ext cx="20399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Stress, sugar signaling and light, carbon-nitrogen balance</a:t>
            </a:r>
          </a:p>
        </p:txBody>
      </p:sp>
      <p:sp>
        <p:nvSpPr>
          <p:cNvPr id="22" name="Up Arrow 21"/>
          <p:cNvSpPr/>
          <p:nvPr/>
        </p:nvSpPr>
        <p:spPr>
          <a:xfrm>
            <a:off x="6705600" y="3886200"/>
            <a:ext cx="2286000" cy="914400"/>
          </a:xfrm>
          <a:prstGeom prst="upArrow">
            <a:avLst>
              <a:gd name="adj1" fmla="val 80797"/>
              <a:gd name="adj2" fmla="val 25662"/>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56336" name="TextBox 1"/>
          <p:cNvSpPr txBox="1">
            <a:spLocks noChangeArrowheads="1"/>
          </p:cNvSpPr>
          <p:nvPr/>
        </p:nvSpPr>
        <p:spPr bwMode="auto">
          <a:xfrm>
            <a:off x="6858000" y="4038600"/>
            <a:ext cx="2047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Reproductive and day-length cues</a:t>
            </a:r>
          </a:p>
        </p:txBody>
      </p:sp>
      <p:sp>
        <p:nvSpPr>
          <p:cNvPr id="23" name="Up Arrow 22"/>
          <p:cNvSpPr/>
          <p:nvPr/>
        </p:nvSpPr>
        <p:spPr>
          <a:xfrm flipV="1">
            <a:off x="2641600" y="1833563"/>
            <a:ext cx="1258888" cy="866775"/>
          </a:xfrm>
          <a:prstGeom prst="upArrow">
            <a:avLst>
              <a:gd name="adj1" fmla="val 70204"/>
              <a:gd name="adj2" fmla="val 35556"/>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56338" name="TextBox 3"/>
          <p:cNvSpPr txBox="1">
            <a:spLocks noChangeArrowheads="1"/>
          </p:cNvSpPr>
          <p:nvPr/>
        </p:nvSpPr>
        <p:spPr bwMode="auto">
          <a:xfrm>
            <a:off x="2624138" y="1868488"/>
            <a:ext cx="12620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Phloem loading</a:t>
            </a:r>
          </a:p>
        </p:txBody>
      </p:sp>
      <p:sp>
        <p:nvSpPr>
          <p:cNvPr id="24" name="Up Arrow 23"/>
          <p:cNvSpPr/>
          <p:nvPr/>
        </p:nvSpPr>
        <p:spPr>
          <a:xfrm flipV="1">
            <a:off x="5181600" y="1828800"/>
            <a:ext cx="1597025" cy="866775"/>
          </a:xfrm>
          <a:prstGeom prst="upArrow">
            <a:avLst>
              <a:gd name="adj1" fmla="val 70204"/>
              <a:gd name="adj2" fmla="val 35556"/>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56340" name="TextBox 19"/>
          <p:cNvSpPr txBox="1">
            <a:spLocks noChangeArrowheads="1"/>
          </p:cNvSpPr>
          <p:nvPr/>
        </p:nvSpPr>
        <p:spPr bwMode="auto">
          <a:xfrm>
            <a:off x="5332413" y="1828800"/>
            <a:ext cx="1262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Phloem unloading</a:t>
            </a:r>
          </a:p>
        </p:txBody>
      </p:sp>
    </p:spTree>
    <p:extLst>
      <p:ext uri="{BB962C8B-B14F-4D97-AF65-F5344CB8AC3E}">
        <p14:creationId xmlns:p14="http://schemas.microsoft.com/office/powerpoint/2010/main" val="31326814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7539" name="Text Box 3"/>
          <p:cNvSpPr txBox="1">
            <a:spLocks noChangeArrowheads="1"/>
          </p:cNvSpPr>
          <p:nvPr/>
        </p:nvSpPr>
        <p:spPr bwMode="auto">
          <a:xfrm>
            <a:off x="0" y="4149725"/>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buClr>
                <a:srgbClr val="FF3300"/>
              </a:buClr>
              <a:buFont typeface="Wingdings" pitchFamily="2" charset="2"/>
              <a:buChar char="Ø"/>
            </a:pPr>
            <a:r>
              <a:rPr lang="es-AR" altLang="es-MX" sz="1800" smtClean="0">
                <a:solidFill>
                  <a:srgbClr val="000000"/>
                </a:solidFill>
              </a:rPr>
              <a:t>Proceso reversible altamente regulado que se caracteriza por el desensamblaje y removilización de los componentes de las  estructuras celulares que culmina en  la muerte de una parte o todo el organismo y que podría interpretarse como un proceso de “muerte celular programada”</a:t>
            </a:r>
            <a:endParaRPr lang="es-ES" altLang="es-MX" sz="1800" smtClean="0">
              <a:solidFill>
                <a:srgbClr val="000000"/>
              </a:solidFill>
            </a:endParaRPr>
          </a:p>
        </p:txBody>
      </p:sp>
      <p:sp>
        <p:nvSpPr>
          <p:cNvPr id="1217540" name="Text Box 4"/>
          <p:cNvSpPr txBox="1">
            <a:spLocks noChangeArrowheads="1"/>
          </p:cNvSpPr>
          <p:nvPr/>
        </p:nvSpPr>
        <p:spPr bwMode="auto">
          <a:xfrm>
            <a:off x="0" y="404813"/>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buClr>
                <a:srgbClr val="FF3300"/>
              </a:buClr>
              <a:buFont typeface="Wingdings" pitchFamily="2" charset="2"/>
              <a:buChar char="Ø"/>
            </a:pPr>
            <a:r>
              <a:rPr lang="es-AR" altLang="es-MX" sz="1800" smtClean="0">
                <a:solidFill>
                  <a:srgbClr val="000000"/>
                </a:solidFill>
              </a:rPr>
              <a:t>Etapa en la ontogenia de las plantas que comienza  después de la diferenciación de los meristemas reproductivos, que conduce a la diferenciación terminal</a:t>
            </a:r>
            <a:endParaRPr lang="es-ES" altLang="es-MX" sz="1800" smtClean="0">
              <a:solidFill>
                <a:srgbClr val="000000"/>
              </a:solidFill>
            </a:endParaRPr>
          </a:p>
        </p:txBody>
      </p:sp>
      <p:sp>
        <p:nvSpPr>
          <p:cNvPr id="1217541" name="Text Box 5"/>
          <p:cNvSpPr txBox="1">
            <a:spLocks noChangeArrowheads="1"/>
          </p:cNvSpPr>
          <p:nvPr/>
        </p:nvSpPr>
        <p:spPr bwMode="auto">
          <a:xfrm>
            <a:off x="684213" y="1557338"/>
            <a:ext cx="800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buClr>
                <a:srgbClr val="FF3300"/>
              </a:buClr>
              <a:buFont typeface="Wingdings" pitchFamily="2" charset="2"/>
              <a:buChar char="Ø"/>
            </a:pPr>
            <a:r>
              <a:rPr lang="es-AR" altLang="es-MX" sz="1800" smtClean="0">
                <a:solidFill>
                  <a:srgbClr val="000000"/>
                </a:solidFill>
              </a:rPr>
              <a:t>Cambios</a:t>
            </a:r>
            <a:r>
              <a:rPr lang="es-AR" altLang="es-MX" smtClean="0">
                <a:solidFill>
                  <a:srgbClr val="000000"/>
                </a:solidFill>
              </a:rPr>
              <a:t> </a:t>
            </a:r>
            <a:r>
              <a:rPr lang="es-AR" altLang="es-MX" sz="1800" smtClean="0">
                <a:solidFill>
                  <a:srgbClr val="000000"/>
                </a:solidFill>
              </a:rPr>
              <a:t>que configuran un progresivo deterioro de un sistema</a:t>
            </a:r>
            <a:endParaRPr lang="es-ES" altLang="es-MX" sz="1800" smtClean="0">
              <a:solidFill>
                <a:srgbClr val="000000"/>
              </a:solidFill>
            </a:endParaRPr>
          </a:p>
        </p:txBody>
      </p:sp>
      <p:sp>
        <p:nvSpPr>
          <p:cNvPr id="1217542" name="Text Box 6"/>
          <p:cNvSpPr txBox="1">
            <a:spLocks noChangeArrowheads="1"/>
          </p:cNvSpPr>
          <p:nvPr/>
        </p:nvSpPr>
        <p:spPr bwMode="auto">
          <a:xfrm>
            <a:off x="0" y="227647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buClr>
                <a:srgbClr val="FF3300"/>
              </a:buClr>
              <a:buFont typeface="Wingdings" pitchFamily="2" charset="2"/>
              <a:buChar char="Ø"/>
            </a:pPr>
            <a:r>
              <a:rPr lang="es-AR" altLang="es-MX" sz="1800" smtClean="0">
                <a:solidFill>
                  <a:srgbClr val="000000"/>
                </a:solidFill>
              </a:rPr>
              <a:t>Perdida progresiva de la funcionalidad celular en el tiempo provocada por la acumulación de lesiones y errores debidos principalmente a factores exógenos</a:t>
            </a:r>
            <a:endParaRPr lang="es-ES" altLang="es-MX" sz="1800" smtClean="0">
              <a:solidFill>
                <a:srgbClr val="000000"/>
              </a:solidFill>
            </a:endParaRPr>
          </a:p>
        </p:txBody>
      </p:sp>
      <p:sp>
        <p:nvSpPr>
          <p:cNvPr id="25606" name="Text Box 7"/>
          <p:cNvSpPr txBox="1">
            <a:spLocks noChangeArrowheads="1"/>
          </p:cNvSpPr>
          <p:nvPr/>
        </p:nvSpPr>
        <p:spPr bwMode="auto">
          <a:xfrm>
            <a:off x="0" y="5157788"/>
            <a:ext cx="838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pPr>
            <a:endParaRPr lang="en-US" altLang="es-MX" smtClean="0">
              <a:solidFill>
                <a:srgbClr val="000000"/>
              </a:solidFill>
            </a:endParaRPr>
          </a:p>
        </p:txBody>
      </p:sp>
      <p:sp>
        <p:nvSpPr>
          <p:cNvPr id="1217544" name="Text Box 8"/>
          <p:cNvSpPr txBox="1">
            <a:spLocks noChangeArrowheads="1"/>
          </p:cNvSpPr>
          <p:nvPr/>
        </p:nvSpPr>
        <p:spPr bwMode="auto">
          <a:xfrm>
            <a:off x="0" y="32131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buClr>
                <a:srgbClr val="FF3300"/>
              </a:buClr>
              <a:buFont typeface="Wingdings" pitchFamily="2" charset="2"/>
              <a:buChar char="Ø"/>
            </a:pPr>
            <a:r>
              <a:rPr lang="es-AR" altLang="es-MX" sz="1800" smtClean="0">
                <a:solidFill>
                  <a:srgbClr val="000000"/>
                </a:solidFill>
              </a:rPr>
              <a:t>Mecanismo adaptativo que permite a las plantas hacer frente a condiciones ambientales adversas: Sindrome de la senescencia</a:t>
            </a:r>
            <a:endParaRPr lang="es-ES" altLang="es-MX" sz="1800" smtClean="0">
              <a:solidFill>
                <a:srgbClr val="000000"/>
              </a:solidFill>
            </a:endParaRPr>
          </a:p>
        </p:txBody>
      </p:sp>
      <p:sp>
        <p:nvSpPr>
          <p:cNvPr id="1217545" name="Text Box 9"/>
          <p:cNvSpPr txBox="1">
            <a:spLocks noChangeArrowheads="1"/>
          </p:cNvSpPr>
          <p:nvPr/>
        </p:nvSpPr>
        <p:spPr bwMode="auto">
          <a:xfrm>
            <a:off x="0" y="5805488"/>
            <a:ext cx="889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buClr>
                <a:srgbClr val="FF0000"/>
              </a:buClr>
              <a:buFont typeface="Wingdings" pitchFamily="2" charset="2"/>
              <a:buChar char="Ø"/>
            </a:pPr>
            <a:r>
              <a:rPr lang="es-AR" altLang="es-MX" sz="1800" smtClean="0">
                <a:solidFill>
                  <a:srgbClr val="000000"/>
                </a:solidFill>
              </a:rPr>
              <a:t> Producto de desbalances metabólicos. Cambios en las relaciones fuente destino. Cambios en las relaciones carbono nitrógeno </a:t>
            </a:r>
          </a:p>
        </p:txBody>
      </p:sp>
    </p:spTree>
    <p:extLst>
      <p:ext uri="{BB962C8B-B14F-4D97-AF65-F5344CB8AC3E}">
        <p14:creationId xmlns:p14="http://schemas.microsoft.com/office/powerpoint/2010/main" val="3586912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75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217541"/>
                                        </p:tgtEl>
                                        <p:attrNameLst>
                                          <p:attrName>style.visibility</p:attrName>
                                        </p:attrNameLst>
                                      </p:cBhvr>
                                      <p:to>
                                        <p:strVal val="visible"/>
                                      </p:to>
                                    </p:set>
                                    <p:animEffect transition="in" filter="wipe(up)">
                                      <p:cBhvr>
                                        <p:cTn id="11" dur="500"/>
                                        <p:tgtEl>
                                          <p:spTgt spid="121754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17542"/>
                                        </p:tgtEl>
                                        <p:attrNameLst>
                                          <p:attrName>style.visibility</p:attrName>
                                        </p:attrNameLst>
                                      </p:cBhvr>
                                      <p:to>
                                        <p:strVal val="visible"/>
                                      </p:to>
                                    </p:set>
                                    <p:animEffect transition="in" filter="wipe(up)">
                                      <p:cBhvr>
                                        <p:cTn id="16" dur="500"/>
                                        <p:tgtEl>
                                          <p:spTgt spid="12175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17544"/>
                                        </p:tgtEl>
                                        <p:attrNameLst>
                                          <p:attrName>style.visibility</p:attrName>
                                        </p:attrNameLst>
                                      </p:cBhvr>
                                      <p:to>
                                        <p:strVal val="visible"/>
                                      </p:to>
                                    </p:set>
                                    <p:animEffect transition="in" filter="wipe(up)">
                                      <p:cBhvr>
                                        <p:cTn id="21" dur="500"/>
                                        <p:tgtEl>
                                          <p:spTgt spid="121754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217539"/>
                                        </p:tgtEl>
                                        <p:attrNameLst>
                                          <p:attrName>style.visibility</p:attrName>
                                        </p:attrNameLst>
                                      </p:cBhvr>
                                      <p:to>
                                        <p:strVal val="visible"/>
                                      </p:to>
                                    </p:set>
                                    <p:animEffect transition="in" filter="wipe(up)">
                                      <p:cBhvr>
                                        <p:cTn id="26" dur="500"/>
                                        <p:tgtEl>
                                          <p:spTgt spid="121753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175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7539" grpId="0" autoUpdateAnimBg="0"/>
      <p:bldP spid="1217540" grpId="0" build="allAtOnce"/>
      <p:bldP spid="1217541" grpId="0" autoUpdateAnimBg="0"/>
      <p:bldP spid="1217542" grpId="0" autoUpdateAnimBg="0"/>
      <p:bldP spid="1217544" grpId="0" autoUpdateAnimBg="0"/>
      <p:bldP spid="121754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1116013" y="981075"/>
            <a:ext cx="6408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pPr>
            <a:endParaRPr lang="es-ES" altLang="es-MX" smtClean="0">
              <a:solidFill>
                <a:srgbClr val="000000"/>
              </a:solidFill>
            </a:endParaRPr>
          </a:p>
        </p:txBody>
      </p:sp>
      <p:pic>
        <p:nvPicPr>
          <p:cNvPr id="911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4075" y="333375"/>
            <a:ext cx="59690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16652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1042988" y="1052513"/>
            <a:ext cx="5616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pPr>
            <a:endParaRPr lang="es-ES" altLang="es-MX" smtClean="0">
              <a:solidFill>
                <a:srgbClr val="000000"/>
              </a:solidFill>
            </a:endParaRPr>
          </a:p>
        </p:txBody>
      </p:sp>
      <p:pic>
        <p:nvPicPr>
          <p:cNvPr id="9216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763" y="266700"/>
            <a:ext cx="837247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778226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381000" y="115888"/>
            <a:ext cx="8382000" cy="95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lnSpc>
                <a:spcPct val="150000"/>
              </a:lnSpc>
              <a:spcBef>
                <a:spcPct val="50000"/>
              </a:spcBef>
              <a:spcAft>
                <a:spcPct val="0"/>
              </a:spcAft>
            </a:pPr>
            <a:r>
              <a:rPr lang="es-AR" altLang="es-MX" b="1" dirty="0" smtClean="0">
                <a:solidFill>
                  <a:srgbClr val="FFC000"/>
                </a:solidFill>
              </a:rPr>
              <a:t>Interacción de los azúcares y el nitrógeno en la regulación de la senescencia foliar</a:t>
            </a:r>
            <a:endParaRPr lang="es-ES" altLang="es-MX" b="1" dirty="0" smtClean="0">
              <a:solidFill>
                <a:srgbClr val="FFC000"/>
              </a:solidFill>
            </a:endParaRPr>
          </a:p>
        </p:txBody>
      </p:sp>
      <p:sp>
        <p:nvSpPr>
          <p:cNvPr id="93187" name="Text Box 3"/>
          <p:cNvSpPr txBox="1">
            <a:spLocks noChangeArrowheads="1"/>
          </p:cNvSpPr>
          <p:nvPr/>
        </p:nvSpPr>
        <p:spPr bwMode="auto">
          <a:xfrm>
            <a:off x="228600" y="1524000"/>
            <a:ext cx="868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s-AR" altLang="es-MX" sz="1600" smtClean="0">
                <a:solidFill>
                  <a:srgbClr val="000000"/>
                </a:solidFill>
              </a:rPr>
              <a:t>La senescencia puede ser inducida por deficiencia de nutrientes, especialmente de </a:t>
            </a:r>
            <a:r>
              <a:rPr lang="es-AR" altLang="es-MX" sz="1600" b="1" smtClean="0">
                <a:solidFill>
                  <a:srgbClr val="000000"/>
                </a:solidFill>
              </a:rPr>
              <a:t>nitrógeno</a:t>
            </a:r>
            <a:endParaRPr lang="es-ES" altLang="es-MX" sz="1600" b="1" smtClean="0">
              <a:solidFill>
                <a:srgbClr val="000000"/>
              </a:solidFill>
            </a:endParaRPr>
          </a:p>
        </p:txBody>
      </p:sp>
      <p:grpSp>
        <p:nvGrpSpPr>
          <p:cNvPr id="93188" name="Group 4"/>
          <p:cNvGrpSpPr>
            <a:grpSpLocks/>
          </p:cNvGrpSpPr>
          <p:nvPr/>
        </p:nvGrpSpPr>
        <p:grpSpPr bwMode="auto">
          <a:xfrm>
            <a:off x="381000" y="1981200"/>
            <a:ext cx="8458200" cy="1036638"/>
            <a:chOff x="240" y="1248"/>
            <a:chExt cx="5328" cy="653"/>
          </a:xfrm>
        </p:grpSpPr>
        <p:sp>
          <p:nvSpPr>
            <p:cNvPr id="93195" name="AutoShape 5"/>
            <p:cNvSpPr>
              <a:spLocks noChangeArrowheads="1"/>
            </p:cNvSpPr>
            <p:nvPr/>
          </p:nvSpPr>
          <p:spPr bwMode="auto">
            <a:xfrm>
              <a:off x="2784" y="1248"/>
              <a:ext cx="192" cy="384"/>
            </a:xfrm>
            <a:prstGeom prst="downArrow">
              <a:avLst>
                <a:gd name="adj1" fmla="val 50000"/>
                <a:gd name="adj2" fmla="val 50000"/>
              </a:avLst>
            </a:prstGeom>
            <a:solidFill>
              <a:schemeClr val="accent1"/>
            </a:solidFill>
            <a:ln w="9525">
              <a:solidFill>
                <a:schemeClr val="tx1"/>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sp>
          <p:nvSpPr>
            <p:cNvPr id="93196" name="Text Box 6"/>
            <p:cNvSpPr txBox="1">
              <a:spLocks noChangeArrowheads="1"/>
            </p:cNvSpPr>
            <p:nvPr/>
          </p:nvSpPr>
          <p:spPr bwMode="auto">
            <a:xfrm>
              <a:off x="240" y="1689"/>
              <a:ext cx="53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s-AR" altLang="es-MX" sz="1600" smtClean="0">
                  <a:solidFill>
                    <a:srgbClr val="000000"/>
                  </a:solidFill>
                </a:rPr>
                <a:t>La deficiencia de nitrógeno con frecuencia resulta en acumulación de azúcares  </a:t>
              </a:r>
              <a:endParaRPr lang="es-ES" altLang="es-MX" sz="1600" smtClean="0">
                <a:solidFill>
                  <a:srgbClr val="000000"/>
                </a:solidFill>
              </a:endParaRPr>
            </a:p>
          </p:txBody>
        </p:sp>
      </p:grpSp>
      <p:grpSp>
        <p:nvGrpSpPr>
          <p:cNvPr id="93189" name="Group 7"/>
          <p:cNvGrpSpPr>
            <a:grpSpLocks/>
          </p:cNvGrpSpPr>
          <p:nvPr/>
        </p:nvGrpSpPr>
        <p:grpSpPr bwMode="auto">
          <a:xfrm>
            <a:off x="304800" y="3124200"/>
            <a:ext cx="8534400" cy="1511300"/>
            <a:chOff x="192" y="1968"/>
            <a:chExt cx="5376" cy="952"/>
          </a:xfrm>
        </p:grpSpPr>
        <p:sp>
          <p:nvSpPr>
            <p:cNvPr id="93193" name="AutoShape 8"/>
            <p:cNvSpPr>
              <a:spLocks noChangeArrowheads="1"/>
            </p:cNvSpPr>
            <p:nvPr/>
          </p:nvSpPr>
          <p:spPr bwMode="auto">
            <a:xfrm>
              <a:off x="2784" y="1968"/>
              <a:ext cx="192" cy="384"/>
            </a:xfrm>
            <a:prstGeom prst="downArrow">
              <a:avLst>
                <a:gd name="adj1" fmla="val 50000"/>
                <a:gd name="adj2" fmla="val 50000"/>
              </a:avLst>
            </a:prstGeom>
            <a:solidFill>
              <a:schemeClr val="accent1"/>
            </a:solidFill>
            <a:ln w="9525">
              <a:solidFill>
                <a:schemeClr val="tx1"/>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sp>
          <p:nvSpPr>
            <p:cNvPr id="93194" name="Text Box 9"/>
            <p:cNvSpPr txBox="1">
              <a:spLocks noChangeArrowheads="1"/>
            </p:cNvSpPr>
            <p:nvPr/>
          </p:nvSpPr>
          <p:spPr bwMode="auto">
            <a:xfrm>
              <a:off x="192" y="2400"/>
              <a:ext cx="5376"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s-AR" altLang="es-MX" sz="1600" smtClean="0">
                  <a:solidFill>
                    <a:srgbClr val="000000"/>
                  </a:solidFill>
                </a:rPr>
                <a:t>El suministro externo de glucosa produce una acumulación mas marcada de azúcares durante la senescencia en </a:t>
              </a:r>
              <a:r>
                <a:rPr lang="es-AR" altLang="es-MX" sz="1600" i="1" smtClean="0">
                  <a:solidFill>
                    <a:srgbClr val="000000"/>
                  </a:solidFill>
                </a:rPr>
                <a:t>Arabidopsis</a:t>
              </a:r>
              <a:r>
                <a:rPr lang="es-AR" altLang="es-MX" sz="1600" smtClean="0">
                  <a:solidFill>
                    <a:srgbClr val="000000"/>
                  </a:solidFill>
                </a:rPr>
                <a:t> crecidas con bajo suministro de nitrógeno que con alto nitrógeno disponible.</a:t>
              </a:r>
              <a:endParaRPr lang="es-ES" altLang="es-MX" sz="1600" smtClean="0">
                <a:solidFill>
                  <a:srgbClr val="000000"/>
                </a:solidFill>
              </a:endParaRPr>
            </a:p>
          </p:txBody>
        </p:sp>
      </p:grpSp>
      <p:grpSp>
        <p:nvGrpSpPr>
          <p:cNvPr id="93190" name="Group 10"/>
          <p:cNvGrpSpPr>
            <a:grpSpLocks/>
          </p:cNvGrpSpPr>
          <p:nvPr/>
        </p:nvGrpSpPr>
        <p:grpSpPr bwMode="auto">
          <a:xfrm>
            <a:off x="468313" y="4868863"/>
            <a:ext cx="8229600" cy="1431925"/>
            <a:chOff x="288" y="2976"/>
            <a:chExt cx="5184" cy="902"/>
          </a:xfrm>
        </p:grpSpPr>
        <p:sp>
          <p:nvSpPr>
            <p:cNvPr id="93191" name="AutoShape 11"/>
            <p:cNvSpPr>
              <a:spLocks noChangeArrowheads="1"/>
            </p:cNvSpPr>
            <p:nvPr/>
          </p:nvSpPr>
          <p:spPr bwMode="auto">
            <a:xfrm>
              <a:off x="2784" y="2976"/>
              <a:ext cx="192" cy="384"/>
            </a:xfrm>
            <a:prstGeom prst="downArrow">
              <a:avLst>
                <a:gd name="adj1" fmla="val 50000"/>
                <a:gd name="adj2" fmla="val 50000"/>
              </a:avLst>
            </a:prstGeom>
            <a:solidFill>
              <a:schemeClr val="accent1"/>
            </a:solidFill>
            <a:ln w="9525">
              <a:solidFill>
                <a:schemeClr val="tx1"/>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sp>
          <p:nvSpPr>
            <p:cNvPr id="93192" name="Text Box 12"/>
            <p:cNvSpPr txBox="1">
              <a:spLocks noChangeArrowheads="1"/>
            </p:cNvSpPr>
            <p:nvPr/>
          </p:nvSpPr>
          <p:spPr bwMode="auto">
            <a:xfrm>
              <a:off x="288" y="3360"/>
              <a:ext cx="51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n-GB" altLang="es-MX" sz="2400" b="1" smtClean="0">
                  <a:solidFill>
                    <a:srgbClr val="000000"/>
                  </a:solidFill>
                </a:rPr>
                <a:t>La regulación de fotosíntesis, desarrollo y senescencia están regulados por la relación C/N</a:t>
              </a:r>
            </a:p>
          </p:txBody>
        </p:sp>
      </p:grpSp>
    </p:spTree>
    <p:extLst>
      <p:ext uri="{BB962C8B-B14F-4D97-AF65-F5344CB8AC3E}">
        <p14:creationId xmlns:p14="http://schemas.microsoft.com/office/powerpoint/2010/main" val="15861763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94210" name="Picture 2"/>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979613" y="765175"/>
            <a:ext cx="5321300" cy="5486400"/>
          </a:xfrm>
          <a:noFill/>
        </p:spPr>
      </p:pic>
      <p:sp>
        <p:nvSpPr>
          <p:cNvPr id="94211" name="Text Box 3"/>
          <p:cNvSpPr txBox="1">
            <a:spLocks noChangeArrowheads="1"/>
          </p:cNvSpPr>
          <p:nvPr/>
        </p:nvSpPr>
        <p:spPr bwMode="auto">
          <a:xfrm>
            <a:off x="323850" y="188913"/>
            <a:ext cx="8820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n-US" altLang="es-MX" smtClean="0">
                <a:solidFill>
                  <a:srgbClr val="000000"/>
                </a:solidFill>
              </a:rPr>
              <a:t>Aparición de síntomas de senescencia y procesos que la median</a:t>
            </a:r>
          </a:p>
        </p:txBody>
      </p:sp>
    </p:spTree>
    <p:extLst>
      <p:ext uri="{BB962C8B-B14F-4D97-AF65-F5344CB8AC3E}">
        <p14:creationId xmlns:p14="http://schemas.microsoft.com/office/powerpoint/2010/main" val="27752002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2210" name="11 Grupo"/>
          <p:cNvGrpSpPr>
            <a:grpSpLocks/>
          </p:cNvGrpSpPr>
          <p:nvPr/>
        </p:nvGrpSpPr>
        <p:grpSpPr bwMode="auto">
          <a:xfrm>
            <a:off x="250825" y="654050"/>
            <a:ext cx="8770938" cy="4214813"/>
            <a:chOff x="100987" y="651151"/>
            <a:chExt cx="8769994" cy="4215479"/>
          </a:xfrm>
        </p:grpSpPr>
        <p:grpSp>
          <p:nvGrpSpPr>
            <p:cNvPr id="222219" name="7 Grupo"/>
            <p:cNvGrpSpPr>
              <a:grpSpLocks/>
            </p:cNvGrpSpPr>
            <p:nvPr/>
          </p:nvGrpSpPr>
          <p:grpSpPr bwMode="auto">
            <a:xfrm>
              <a:off x="100987" y="651151"/>
              <a:ext cx="8769994" cy="3853869"/>
              <a:chOff x="609600" y="1178168"/>
              <a:chExt cx="8339906" cy="3853869"/>
            </a:xfrm>
          </p:grpSpPr>
          <p:pic>
            <p:nvPicPr>
              <p:cNvPr id="2222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245627"/>
                <a:ext cx="8215188" cy="37864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2222" name="5 CuadroTexto"/>
              <p:cNvSpPr txBox="1">
                <a:spLocks noChangeArrowheads="1"/>
              </p:cNvSpPr>
              <p:nvPr/>
            </p:nvSpPr>
            <p:spPr bwMode="auto">
              <a:xfrm>
                <a:off x="609600" y="1547500"/>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endParaRPr lang="es-MX" altLang="es-MX" sz="1800" smtClean="0">
                  <a:solidFill>
                    <a:prstClr val="black"/>
                  </a:solidFill>
                </a:endParaRPr>
              </a:p>
            </p:txBody>
          </p:sp>
          <p:sp>
            <p:nvSpPr>
              <p:cNvPr id="222223" name="19 CuadroTexto"/>
              <p:cNvSpPr txBox="1">
                <a:spLocks noChangeArrowheads="1"/>
              </p:cNvSpPr>
              <p:nvPr/>
            </p:nvSpPr>
            <p:spPr bwMode="auto">
              <a:xfrm>
                <a:off x="3789133" y="1178168"/>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endParaRPr lang="es-MX" altLang="es-MX" sz="1800" smtClean="0">
                  <a:solidFill>
                    <a:prstClr val="black"/>
                  </a:solidFill>
                </a:endParaRPr>
              </a:p>
            </p:txBody>
          </p:sp>
          <p:sp>
            <p:nvSpPr>
              <p:cNvPr id="222224" name="20 CuadroTexto"/>
              <p:cNvSpPr txBox="1">
                <a:spLocks noChangeArrowheads="1"/>
              </p:cNvSpPr>
              <p:nvPr/>
            </p:nvSpPr>
            <p:spPr bwMode="auto">
              <a:xfrm>
                <a:off x="7649050" y="1403484"/>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endParaRPr lang="es-MX" altLang="es-MX" sz="1800" smtClean="0">
                  <a:solidFill>
                    <a:prstClr val="black"/>
                  </a:solidFill>
                </a:endParaRPr>
              </a:p>
            </p:txBody>
          </p:sp>
        </p:grpSp>
        <p:sp>
          <p:nvSpPr>
            <p:cNvPr id="11" name="10 Rectángulo"/>
            <p:cNvSpPr/>
            <p:nvPr/>
          </p:nvSpPr>
          <p:spPr>
            <a:xfrm>
              <a:off x="456549" y="2705701"/>
              <a:ext cx="7787437" cy="2160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MX">
                <a:solidFill>
                  <a:prstClr val="white"/>
                </a:solidFill>
              </a:endParaRPr>
            </a:p>
          </p:txBody>
        </p:sp>
      </p:grpSp>
      <p:sp>
        <p:nvSpPr>
          <p:cNvPr id="222211" name="Title 1"/>
          <p:cNvSpPr>
            <a:spLocks noGrp="1"/>
          </p:cNvSpPr>
          <p:nvPr>
            <p:ph type="title"/>
          </p:nvPr>
        </p:nvSpPr>
        <p:spPr>
          <a:xfrm>
            <a:off x="468313" y="109538"/>
            <a:ext cx="8402637" cy="769937"/>
          </a:xfrm>
          <a:solidFill>
            <a:schemeClr val="tx1"/>
          </a:solidFill>
        </p:spPr>
        <p:txBody>
          <a:bodyPr/>
          <a:lstStyle/>
          <a:p>
            <a:r>
              <a:rPr lang="en-GB" altLang="en-US" sz="2400" smtClean="0">
                <a:solidFill>
                  <a:schemeClr val="bg1"/>
                </a:solidFill>
                <a:latin typeface="Arial" charset="0"/>
                <a:cs typeface="Arial" charset="0"/>
              </a:rPr>
              <a:t>La senescencia  esta regulada por..</a:t>
            </a:r>
          </a:p>
        </p:txBody>
      </p:sp>
      <p:sp>
        <p:nvSpPr>
          <p:cNvPr id="2" name="1 CuadroTexto"/>
          <p:cNvSpPr txBox="1">
            <a:spLocks noChangeArrowheads="1"/>
          </p:cNvSpPr>
          <p:nvPr/>
        </p:nvSpPr>
        <p:spPr bwMode="auto">
          <a:xfrm>
            <a:off x="376238" y="3648075"/>
            <a:ext cx="37639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Clr>
                <a:srgbClr val="FF0000"/>
              </a:buClr>
              <a:buFont typeface="Wingdings" pitchFamily="2" charset="2"/>
              <a:buChar char="ü"/>
            </a:pPr>
            <a:r>
              <a:rPr lang="es-MX" altLang="es-MX" sz="1800" smtClean="0">
                <a:solidFill>
                  <a:prstClr val="black"/>
                </a:solidFill>
              </a:rPr>
              <a:t>Hormonas</a:t>
            </a:r>
          </a:p>
          <a:p>
            <a:pPr eaLnBrk="1" fontAlgn="base" hangingPunct="1">
              <a:spcBef>
                <a:spcPct val="0"/>
              </a:spcBef>
              <a:spcAft>
                <a:spcPct val="0"/>
              </a:spcAft>
              <a:buClr>
                <a:srgbClr val="FF0000"/>
              </a:buClr>
              <a:buFont typeface="Wingdings" pitchFamily="2" charset="2"/>
              <a:buChar char="ü"/>
            </a:pPr>
            <a:r>
              <a:rPr lang="es-MX" altLang="es-MX" sz="1800" smtClean="0">
                <a:solidFill>
                  <a:prstClr val="black"/>
                </a:solidFill>
              </a:rPr>
              <a:t>Desarrollo, edad, tamaño</a:t>
            </a:r>
          </a:p>
          <a:p>
            <a:pPr eaLnBrk="1" fontAlgn="base" hangingPunct="1">
              <a:spcBef>
                <a:spcPct val="0"/>
              </a:spcBef>
              <a:spcAft>
                <a:spcPct val="0"/>
              </a:spcAft>
              <a:buClr>
                <a:srgbClr val="FF0000"/>
              </a:buClr>
              <a:buFont typeface="Wingdings" pitchFamily="2" charset="2"/>
              <a:buChar char="ü"/>
            </a:pPr>
            <a:r>
              <a:rPr lang="es-MX" altLang="es-MX" sz="1800" smtClean="0">
                <a:solidFill>
                  <a:prstClr val="black"/>
                </a:solidFill>
              </a:rPr>
              <a:t>Indeterminación de meristemos</a:t>
            </a:r>
          </a:p>
          <a:p>
            <a:pPr eaLnBrk="1" fontAlgn="base" hangingPunct="1">
              <a:spcBef>
                <a:spcPct val="0"/>
              </a:spcBef>
              <a:spcAft>
                <a:spcPct val="0"/>
              </a:spcAft>
              <a:buClr>
                <a:srgbClr val="FF0000"/>
              </a:buClr>
              <a:buFont typeface="Wingdings" pitchFamily="2" charset="2"/>
              <a:buChar char="ü"/>
            </a:pPr>
            <a:r>
              <a:rPr lang="es-MX" altLang="es-MX" sz="1800" smtClean="0">
                <a:solidFill>
                  <a:prstClr val="black"/>
                </a:solidFill>
              </a:rPr>
              <a:t>Reproducción</a:t>
            </a:r>
          </a:p>
          <a:p>
            <a:pPr eaLnBrk="1" fontAlgn="base" hangingPunct="1">
              <a:spcBef>
                <a:spcPct val="0"/>
              </a:spcBef>
              <a:spcAft>
                <a:spcPct val="0"/>
              </a:spcAft>
              <a:buClr>
                <a:srgbClr val="FF0000"/>
              </a:buClr>
              <a:buFont typeface="Wingdings" pitchFamily="2" charset="2"/>
              <a:buChar char="ü"/>
            </a:pPr>
            <a:r>
              <a:rPr lang="es-MX" altLang="es-MX" sz="1800" smtClean="0">
                <a:solidFill>
                  <a:prstClr val="black"/>
                </a:solidFill>
              </a:rPr>
              <a:t>Relaciones fuente/destino</a:t>
            </a:r>
          </a:p>
          <a:p>
            <a:pPr eaLnBrk="1" fontAlgn="base" hangingPunct="1">
              <a:spcBef>
                <a:spcPct val="0"/>
              </a:spcBef>
              <a:spcAft>
                <a:spcPct val="0"/>
              </a:spcAft>
              <a:buClr>
                <a:srgbClr val="FF0000"/>
              </a:buClr>
              <a:buFont typeface="Wingdings" pitchFamily="2" charset="2"/>
              <a:buChar char="ü"/>
            </a:pPr>
            <a:r>
              <a:rPr lang="es-MX" altLang="es-MX" sz="1800" smtClean="0">
                <a:solidFill>
                  <a:prstClr val="black"/>
                </a:solidFill>
              </a:rPr>
              <a:t>Azúcares </a:t>
            </a:r>
          </a:p>
        </p:txBody>
      </p:sp>
      <p:sp>
        <p:nvSpPr>
          <p:cNvPr id="3" name="2 Rectángulo"/>
          <p:cNvSpPr>
            <a:spLocks noChangeArrowheads="1"/>
          </p:cNvSpPr>
          <p:nvPr/>
        </p:nvSpPr>
        <p:spPr bwMode="auto">
          <a:xfrm>
            <a:off x="5773738" y="2924175"/>
            <a:ext cx="2808287" cy="40163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s-MX" altLang="es-MX" sz="2000" b="1" smtClean="0">
                <a:solidFill>
                  <a:prstClr val="white"/>
                </a:solidFill>
              </a:rPr>
              <a:t>Factores ambientales</a:t>
            </a:r>
          </a:p>
        </p:txBody>
      </p:sp>
      <p:sp>
        <p:nvSpPr>
          <p:cNvPr id="22" name="21 Rectángulo"/>
          <p:cNvSpPr/>
          <p:nvPr/>
        </p:nvSpPr>
        <p:spPr>
          <a:xfrm>
            <a:off x="539750" y="2997200"/>
            <a:ext cx="2695575" cy="401638"/>
          </a:xfrm>
          <a:prstGeom prst="rect">
            <a:avLst/>
          </a:prstGeom>
          <a:solidFill>
            <a:schemeClr val="accent5">
              <a:lumMod val="75000"/>
            </a:schemeClr>
          </a:solidFill>
        </p:spPr>
        <p:txBody>
          <a:bodyPr wrap="none">
            <a:spAutoFit/>
          </a:bodyPr>
          <a:lstStyle/>
          <a:p>
            <a:pPr fontAlgn="base">
              <a:spcBef>
                <a:spcPct val="0"/>
              </a:spcBef>
              <a:spcAft>
                <a:spcPct val="0"/>
              </a:spcAft>
              <a:defRPr/>
            </a:pPr>
            <a:r>
              <a:rPr lang="es-MX" sz="2000" b="1" dirty="0">
                <a:solidFill>
                  <a:prstClr val="white"/>
                </a:solidFill>
                <a:latin typeface="Arial" charset="0"/>
                <a:cs typeface="Arial" charset="0"/>
              </a:rPr>
              <a:t>Factores endógenos</a:t>
            </a:r>
          </a:p>
        </p:txBody>
      </p:sp>
      <p:sp>
        <p:nvSpPr>
          <p:cNvPr id="23" name="22 CuadroTexto"/>
          <p:cNvSpPr txBox="1">
            <a:spLocks noChangeArrowheads="1"/>
          </p:cNvSpPr>
          <p:nvPr/>
        </p:nvSpPr>
        <p:spPr bwMode="auto">
          <a:xfrm>
            <a:off x="5773738" y="3705225"/>
            <a:ext cx="33702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Clr>
                <a:srgbClr val="4F81BD"/>
              </a:buClr>
              <a:buFont typeface="Wingdings" pitchFamily="2" charset="2"/>
              <a:buChar char="ü"/>
            </a:pPr>
            <a:r>
              <a:rPr lang="es-MX" altLang="es-MX" sz="1800" smtClean="0">
                <a:solidFill>
                  <a:prstClr val="black"/>
                </a:solidFill>
              </a:rPr>
              <a:t>Estrés lumínico</a:t>
            </a:r>
          </a:p>
          <a:p>
            <a:pPr eaLnBrk="1" fontAlgn="base" hangingPunct="1">
              <a:spcBef>
                <a:spcPct val="0"/>
              </a:spcBef>
              <a:spcAft>
                <a:spcPct val="0"/>
              </a:spcAft>
              <a:buClr>
                <a:srgbClr val="4F81BD"/>
              </a:buClr>
              <a:buFont typeface="Wingdings" pitchFamily="2" charset="2"/>
              <a:buChar char="ü"/>
            </a:pPr>
            <a:r>
              <a:rPr lang="es-MX" altLang="es-MX" sz="1800" smtClean="0">
                <a:solidFill>
                  <a:prstClr val="black"/>
                </a:solidFill>
              </a:rPr>
              <a:t>Estrés hídrico</a:t>
            </a:r>
          </a:p>
          <a:p>
            <a:pPr eaLnBrk="1" fontAlgn="base" hangingPunct="1">
              <a:spcBef>
                <a:spcPct val="0"/>
              </a:spcBef>
              <a:spcAft>
                <a:spcPct val="0"/>
              </a:spcAft>
              <a:buClr>
                <a:srgbClr val="4F81BD"/>
              </a:buClr>
              <a:buFont typeface="Wingdings" pitchFamily="2" charset="2"/>
              <a:buChar char="ü"/>
            </a:pPr>
            <a:r>
              <a:rPr lang="es-MX" altLang="es-MX" sz="1800" smtClean="0">
                <a:solidFill>
                  <a:prstClr val="black"/>
                </a:solidFill>
              </a:rPr>
              <a:t>Salinidad</a:t>
            </a:r>
          </a:p>
          <a:p>
            <a:pPr eaLnBrk="1" fontAlgn="base" hangingPunct="1">
              <a:spcBef>
                <a:spcPct val="0"/>
              </a:spcBef>
              <a:spcAft>
                <a:spcPct val="0"/>
              </a:spcAft>
              <a:buClr>
                <a:srgbClr val="4F81BD"/>
              </a:buClr>
              <a:buFont typeface="Wingdings" pitchFamily="2" charset="2"/>
              <a:buChar char="ü"/>
            </a:pPr>
            <a:r>
              <a:rPr lang="es-MX" altLang="es-MX" sz="1800" smtClean="0">
                <a:solidFill>
                  <a:prstClr val="black"/>
                </a:solidFill>
              </a:rPr>
              <a:t>Deficiencias nutricionales</a:t>
            </a:r>
          </a:p>
          <a:p>
            <a:pPr eaLnBrk="1" fontAlgn="base" hangingPunct="1">
              <a:spcBef>
                <a:spcPct val="0"/>
              </a:spcBef>
              <a:spcAft>
                <a:spcPct val="0"/>
              </a:spcAft>
              <a:buClr>
                <a:srgbClr val="4F81BD"/>
              </a:buClr>
              <a:buFont typeface="Wingdings" pitchFamily="2" charset="2"/>
              <a:buChar char="ü"/>
            </a:pPr>
            <a:r>
              <a:rPr lang="es-MX" altLang="es-MX" sz="1800" smtClean="0">
                <a:solidFill>
                  <a:prstClr val="black"/>
                </a:solidFill>
              </a:rPr>
              <a:t>Patógenos</a:t>
            </a:r>
          </a:p>
          <a:p>
            <a:pPr eaLnBrk="1" fontAlgn="base" hangingPunct="1">
              <a:spcBef>
                <a:spcPct val="0"/>
              </a:spcBef>
              <a:spcAft>
                <a:spcPct val="0"/>
              </a:spcAft>
              <a:buClr>
                <a:srgbClr val="4F81BD"/>
              </a:buClr>
              <a:buFont typeface="Wingdings" pitchFamily="2" charset="2"/>
              <a:buChar char="ü"/>
            </a:pPr>
            <a:r>
              <a:rPr lang="es-MX" altLang="es-MX" sz="1800" smtClean="0">
                <a:solidFill>
                  <a:prstClr val="black"/>
                </a:solidFill>
              </a:rPr>
              <a:t>Fotoperiodo</a:t>
            </a:r>
          </a:p>
        </p:txBody>
      </p:sp>
      <p:grpSp>
        <p:nvGrpSpPr>
          <p:cNvPr id="4" name="3 Grupo"/>
          <p:cNvGrpSpPr>
            <a:grpSpLocks/>
          </p:cNvGrpSpPr>
          <p:nvPr/>
        </p:nvGrpSpPr>
        <p:grpSpPr bwMode="auto">
          <a:xfrm>
            <a:off x="2573338" y="4137025"/>
            <a:ext cx="4356100" cy="2622550"/>
            <a:chOff x="2574131" y="4137025"/>
            <a:chExt cx="4356100" cy="2622326"/>
          </a:xfrm>
        </p:grpSpPr>
        <p:sp>
          <p:nvSpPr>
            <p:cNvPr id="7" name="6 Flecha izquierda, derecha y arriba"/>
            <p:cNvSpPr/>
            <p:nvPr/>
          </p:nvSpPr>
          <p:spPr>
            <a:xfrm rot="10800000">
              <a:off x="4140993" y="4137025"/>
              <a:ext cx="1223963" cy="1523870"/>
            </a:xfrm>
            <a:prstGeom prst="leftRightUp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MX">
                <a:solidFill>
                  <a:prstClr val="white"/>
                </a:solidFill>
              </a:endParaRPr>
            </a:p>
          </p:txBody>
        </p:sp>
        <p:sp>
          <p:nvSpPr>
            <p:cNvPr id="222218" name="8 CuadroTexto"/>
            <p:cNvSpPr txBox="1">
              <a:spLocks noChangeArrowheads="1"/>
            </p:cNvSpPr>
            <p:nvPr/>
          </p:nvSpPr>
          <p:spPr bwMode="auto">
            <a:xfrm>
              <a:off x="2574131" y="5805264"/>
              <a:ext cx="4356100" cy="9540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s-MX" altLang="es-MX" sz="2800" smtClean="0">
                  <a:solidFill>
                    <a:srgbClr val="FF0000"/>
                  </a:solidFill>
                </a:rPr>
                <a:t>Relaciones Carbono/Nitrógeno</a:t>
              </a:r>
            </a:p>
          </p:txBody>
        </p:sp>
      </p:grpSp>
    </p:spTree>
    <p:extLst>
      <p:ext uri="{BB962C8B-B14F-4D97-AF65-F5344CB8AC3E}">
        <p14:creationId xmlns:p14="http://schemas.microsoft.com/office/powerpoint/2010/main" val="3410561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2" grpId="0" animBg="1"/>
      <p:bldP spid="23" grpId="0"/>
    </p:bld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3234" name="7 Grupo"/>
          <p:cNvGrpSpPr>
            <a:grpSpLocks/>
          </p:cNvGrpSpPr>
          <p:nvPr/>
        </p:nvGrpSpPr>
        <p:grpSpPr bwMode="auto">
          <a:xfrm>
            <a:off x="250825" y="560388"/>
            <a:ext cx="8770938" cy="3629025"/>
            <a:chOff x="609600" y="1178168"/>
            <a:chExt cx="8339906" cy="3853869"/>
          </a:xfrm>
        </p:grpSpPr>
        <p:pic>
          <p:nvPicPr>
            <p:cNvPr id="22324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245627"/>
              <a:ext cx="8215188" cy="37864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3249" name="5 CuadroTexto"/>
            <p:cNvSpPr txBox="1">
              <a:spLocks noChangeArrowheads="1"/>
            </p:cNvSpPr>
            <p:nvPr/>
          </p:nvSpPr>
          <p:spPr bwMode="auto">
            <a:xfrm>
              <a:off x="609600" y="1547500"/>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endParaRPr lang="es-MX" altLang="es-MX" sz="1800" smtClean="0">
                <a:solidFill>
                  <a:prstClr val="black"/>
                </a:solidFill>
              </a:endParaRPr>
            </a:p>
          </p:txBody>
        </p:sp>
        <p:sp>
          <p:nvSpPr>
            <p:cNvPr id="223250" name="19 CuadroTexto"/>
            <p:cNvSpPr txBox="1">
              <a:spLocks noChangeArrowheads="1"/>
            </p:cNvSpPr>
            <p:nvPr/>
          </p:nvSpPr>
          <p:spPr bwMode="auto">
            <a:xfrm>
              <a:off x="3789133" y="1178168"/>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endParaRPr lang="es-MX" altLang="es-MX" sz="1800" smtClean="0">
                <a:solidFill>
                  <a:prstClr val="black"/>
                </a:solidFill>
              </a:endParaRPr>
            </a:p>
          </p:txBody>
        </p:sp>
        <p:sp>
          <p:nvSpPr>
            <p:cNvPr id="223251" name="20 CuadroTexto"/>
            <p:cNvSpPr txBox="1">
              <a:spLocks noChangeArrowheads="1"/>
            </p:cNvSpPr>
            <p:nvPr/>
          </p:nvSpPr>
          <p:spPr bwMode="auto">
            <a:xfrm>
              <a:off x="7649050" y="1403484"/>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endParaRPr lang="es-MX" altLang="es-MX" sz="1800" smtClean="0">
                <a:solidFill>
                  <a:prstClr val="black"/>
                </a:solidFill>
              </a:endParaRPr>
            </a:p>
          </p:txBody>
        </p:sp>
      </p:grpSp>
      <p:sp>
        <p:nvSpPr>
          <p:cNvPr id="11" name="10 Rectángulo"/>
          <p:cNvSpPr/>
          <p:nvPr/>
        </p:nvSpPr>
        <p:spPr>
          <a:xfrm>
            <a:off x="608013" y="2486025"/>
            <a:ext cx="7786687" cy="215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MX">
              <a:solidFill>
                <a:prstClr val="white"/>
              </a:solidFill>
            </a:endParaRPr>
          </a:p>
        </p:txBody>
      </p:sp>
      <p:sp>
        <p:nvSpPr>
          <p:cNvPr id="223236" name="Title 1"/>
          <p:cNvSpPr>
            <a:spLocks noGrp="1"/>
          </p:cNvSpPr>
          <p:nvPr>
            <p:ph type="title"/>
          </p:nvPr>
        </p:nvSpPr>
        <p:spPr>
          <a:xfrm>
            <a:off x="468313" y="109538"/>
            <a:ext cx="8402637" cy="769937"/>
          </a:xfrm>
          <a:solidFill>
            <a:schemeClr val="tx1"/>
          </a:solidFill>
        </p:spPr>
        <p:txBody>
          <a:bodyPr/>
          <a:lstStyle/>
          <a:p>
            <a:r>
              <a:rPr lang="en-GB" altLang="en-US" sz="2400" smtClean="0">
                <a:solidFill>
                  <a:schemeClr val="bg1"/>
                </a:solidFill>
                <a:latin typeface="Arial" charset="0"/>
                <a:cs typeface="Arial" charset="0"/>
              </a:rPr>
              <a:t>La senescencia implica…</a:t>
            </a:r>
          </a:p>
        </p:txBody>
      </p:sp>
      <p:sp>
        <p:nvSpPr>
          <p:cNvPr id="15" name="14 CuadroTexto"/>
          <p:cNvSpPr txBox="1">
            <a:spLocks noChangeArrowheads="1"/>
          </p:cNvSpPr>
          <p:nvPr/>
        </p:nvSpPr>
        <p:spPr bwMode="auto">
          <a:xfrm>
            <a:off x="3203575" y="2597150"/>
            <a:ext cx="5937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s-MX" altLang="es-MX" sz="2400" smtClean="0">
                <a:solidFill>
                  <a:prstClr val="black"/>
                </a:solidFill>
              </a:rPr>
              <a:t>Disminución  de la capacidad fotosintética</a:t>
            </a:r>
          </a:p>
        </p:txBody>
      </p:sp>
      <p:grpSp>
        <p:nvGrpSpPr>
          <p:cNvPr id="17" name="16 Grupo"/>
          <p:cNvGrpSpPr>
            <a:grpSpLocks/>
          </p:cNvGrpSpPr>
          <p:nvPr/>
        </p:nvGrpSpPr>
        <p:grpSpPr bwMode="auto">
          <a:xfrm>
            <a:off x="47625" y="3059113"/>
            <a:ext cx="9493250" cy="3468687"/>
            <a:chOff x="48387" y="3058671"/>
            <a:chExt cx="9492165" cy="3469481"/>
          </a:xfrm>
        </p:grpSpPr>
        <p:grpSp>
          <p:nvGrpSpPr>
            <p:cNvPr id="223239" name="15 Grupo"/>
            <p:cNvGrpSpPr>
              <a:grpSpLocks/>
            </p:cNvGrpSpPr>
            <p:nvPr/>
          </p:nvGrpSpPr>
          <p:grpSpPr bwMode="auto">
            <a:xfrm>
              <a:off x="2915816" y="3058671"/>
              <a:ext cx="6624736" cy="3469481"/>
              <a:chOff x="2577883" y="3058671"/>
              <a:chExt cx="6624736" cy="3469481"/>
            </a:xfrm>
          </p:grpSpPr>
          <p:grpSp>
            <p:nvGrpSpPr>
              <p:cNvPr id="223241" name="Group 186376"/>
              <p:cNvGrpSpPr>
                <a:grpSpLocks/>
              </p:cNvGrpSpPr>
              <p:nvPr/>
            </p:nvGrpSpPr>
            <p:grpSpPr bwMode="auto">
              <a:xfrm>
                <a:off x="7402413" y="3058671"/>
                <a:ext cx="1435991" cy="1321242"/>
                <a:chOff x="7418977" y="2593920"/>
                <a:chExt cx="989549" cy="821872"/>
              </a:xfrm>
            </p:grpSpPr>
            <p:sp>
              <p:nvSpPr>
                <p:cNvPr id="19" name="32-Point Star 18"/>
                <p:cNvSpPr/>
                <p:nvPr/>
              </p:nvSpPr>
              <p:spPr>
                <a:xfrm>
                  <a:off x="7419106" y="2593920"/>
                  <a:ext cx="989916" cy="821785"/>
                </a:xfrm>
                <a:prstGeom prst="star3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23247" name="TextBox 19"/>
                <p:cNvSpPr txBox="1">
                  <a:spLocks noChangeArrowheads="1"/>
                </p:cNvSpPr>
                <p:nvPr/>
              </p:nvSpPr>
              <p:spPr bwMode="auto">
                <a:xfrm>
                  <a:off x="7502163" y="2861268"/>
                  <a:ext cx="823176" cy="28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2400" b="1" smtClean="0">
                      <a:solidFill>
                        <a:srgbClr val="D7E4BD"/>
                      </a:solidFill>
                    </a:rPr>
                    <a:t>Muerte</a:t>
                  </a:r>
                </a:p>
              </p:txBody>
            </p:sp>
          </p:grpSp>
          <p:grpSp>
            <p:nvGrpSpPr>
              <p:cNvPr id="223242" name="12 Grupo"/>
              <p:cNvGrpSpPr>
                <a:grpSpLocks/>
              </p:cNvGrpSpPr>
              <p:nvPr/>
            </p:nvGrpSpPr>
            <p:grpSpPr bwMode="auto">
              <a:xfrm>
                <a:off x="2577883" y="3356992"/>
                <a:ext cx="6624736" cy="3171160"/>
                <a:chOff x="2591405" y="2989738"/>
                <a:chExt cx="6624736" cy="3428435"/>
              </a:xfrm>
            </p:grpSpPr>
            <p:pic>
              <p:nvPicPr>
                <p:cNvPr id="2232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1405" y="2989738"/>
                  <a:ext cx="2311442" cy="2720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Flecha doblada"/>
                <p:cNvSpPr/>
                <p:nvPr/>
              </p:nvSpPr>
              <p:spPr>
                <a:xfrm rot="5400000" flipV="1">
                  <a:off x="5409393" y="3024716"/>
                  <a:ext cx="1294381" cy="1674622"/>
                </a:xfrm>
                <a:prstGeom prst="bentArrow">
                  <a:avLst>
                    <a:gd name="adj1" fmla="val 25000"/>
                    <a:gd name="adj2" fmla="val 30120"/>
                    <a:gd name="adj3" fmla="val 25000"/>
                    <a:gd name="adj4" fmla="val 43750"/>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base">
                    <a:spcBef>
                      <a:spcPct val="0"/>
                    </a:spcBef>
                    <a:spcAft>
                      <a:spcPct val="0"/>
                    </a:spcAft>
                    <a:defRPr/>
                  </a:pPr>
                  <a:endParaRPr lang="es-MX">
                    <a:solidFill>
                      <a:prstClr val="black"/>
                    </a:solidFill>
                  </a:endParaRPr>
                </a:p>
              </p:txBody>
            </p:sp>
            <p:sp>
              <p:nvSpPr>
                <p:cNvPr id="223245" name="3 CuadroTexto"/>
                <p:cNvSpPr txBox="1">
                  <a:spLocks noChangeArrowheads="1"/>
                </p:cNvSpPr>
                <p:nvPr/>
              </p:nvSpPr>
              <p:spPr bwMode="auto">
                <a:xfrm>
                  <a:off x="3789648" y="4721044"/>
                  <a:ext cx="5426493" cy="1697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Clr>
                      <a:srgbClr val="FF0000"/>
                    </a:buClr>
                    <a:buFont typeface="Wingdings" pitchFamily="2" charset="2"/>
                    <a:buChar char="ü"/>
                  </a:pPr>
                  <a:r>
                    <a:rPr lang="es-MX" altLang="es-MX" sz="2400" smtClean="0">
                      <a:solidFill>
                        <a:prstClr val="black"/>
                      </a:solidFill>
                    </a:rPr>
                    <a:t>Desmantelamiento celular</a:t>
                  </a:r>
                </a:p>
                <a:p>
                  <a:pPr algn="ctr" eaLnBrk="1" fontAlgn="base" hangingPunct="1">
                    <a:spcBef>
                      <a:spcPct val="0"/>
                    </a:spcBef>
                    <a:spcAft>
                      <a:spcPct val="0"/>
                    </a:spcAft>
                    <a:buClr>
                      <a:srgbClr val="FF0000"/>
                    </a:buClr>
                    <a:buFont typeface="Wingdings" pitchFamily="2" charset="2"/>
                    <a:buChar char="ü"/>
                  </a:pPr>
                  <a:r>
                    <a:rPr lang="es-MX" altLang="es-MX" sz="2400" smtClean="0">
                      <a:solidFill>
                        <a:prstClr val="black"/>
                      </a:solidFill>
                    </a:rPr>
                    <a:t>Reciclado de nutrientes</a:t>
                  </a:r>
                </a:p>
                <a:p>
                  <a:pPr algn="ctr" eaLnBrk="1" fontAlgn="base" hangingPunct="1">
                    <a:spcBef>
                      <a:spcPct val="0"/>
                    </a:spcBef>
                    <a:spcAft>
                      <a:spcPct val="0"/>
                    </a:spcAft>
                    <a:buClr>
                      <a:srgbClr val="FF0000"/>
                    </a:buClr>
                    <a:buFont typeface="Wingdings" pitchFamily="2" charset="2"/>
                    <a:buChar char="ü"/>
                  </a:pPr>
                  <a:r>
                    <a:rPr lang="es-MX" altLang="es-MX" sz="2400" smtClean="0">
                      <a:solidFill>
                        <a:prstClr val="black"/>
                      </a:solidFill>
                    </a:rPr>
                    <a:t>Remobilización</a:t>
                  </a:r>
                </a:p>
                <a:p>
                  <a:pPr algn="ctr" eaLnBrk="1" fontAlgn="base" hangingPunct="1">
                    <a:spcBef>
                      <a:spcPct val="0"/>
                    </a:spcBef>
                    <a:spcAft>
                      <a:spcPct val="0"/>
                    </a:spcAft>
                    <a:buClr>
                      <a:srgbClr val="FF0000"/>
                    </a:buClr>
                    <a:buFont typeface="Wingdings" pitchFamily="2" charset="2"/>
                    <a:buChar char="ü"/>
                  </a:pPr>
                  <a:r>
                    <a:rPr lang="es-MX" altLang="es-MX" sz="2400" smtClean="0">
                      <a:solidFill>
                        <a:prstClr val="black"/>
                      </a:solidFill>
                    </a:rPr>
                    <a:t>Autofagia </a:t>
                  </a:r>
                </a:p>
              </p:txBody>
            </p:sp>
          </p:grpSp>
        </p:grpSp>
        <p:pic>
          <p:nvPicPr>
            <p:cNvPr id="22324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87" y="3700273"/>
              <a:ext cx="2176463"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55360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762000" y="304800"/>
            <a:ext cx="754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AR" altLang="es-MX" sz="2800" dirty="0" smtClean="0">
                <a:solidFill>
                  <a:srgbClr val="FF0000"/>
                </a:solidFill>
              </a:rPr>
              <a:t>Muerte celular “programada” (PCD) en plantas</a:t>
            </a:r>
            <a:endParaRPr lang="es-ES" altLang="es-MX" sz="2800" dirty="0" smtClean="0">
              <a:solidFill>
                <a:srgbClr val="FF0000"/>
              </a:solidFill>
            </a:endParaRPr>
          </a:p>
        </p:txBody>
      </p:sp>
      <p:sp>
        <p:nvSpPr>
          <p:cNvPr id="1386499" name="Text Box 3"/>
          <p:cNvSpPr txBox="1">
            <a:spLocks noChangeArrowheads="1"/>
          </p:cNvSpPr>
          <p:nvPr/>
        </p:nvSpPr>
        <p:spPr bwMode="auto">
          <a:xfrm>
            <a:off x="762000" y="3048000"/>
            <a:ext cx="769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buClr>
                <a:srgbClr val="FF3300"/>
              </a:buClr>
              <a:buFont typeface="Wingdings" pitchFamily="2" charset="2"/>
              <a:buChar char="Ø"/>
            </a:pPr>
            <a:r>
              <a:rPr lang="es-AR" altLang="es-MX" dirty="0" smtClean="0">
                <a:solidFill>
                  <a:srgbClr val="000000"/>
                </a:solidFill>
              </a:rPr>
              <a:t>Parte esencial del desarrollo de las plantas tanto vegetativo como reproductivo</a:t>
            </a:r>
            <a:endParaRPr lang="es-ES" altLang="es-MX" dirty="0" smtClean="0">
              <a:solidFill>
                <a:srgbClr val="000000"/>
              </a:solidFill>
            </a:endParaRPr>
          </a:p>
        </p:txBody>
      </p:sp>
      <p:sp>
        <p:nvSpPr>
          <p:cNvPr id="1386500" name="Text Box 4"/>
          <p:cNvSpPr txBox="1">
            <a:spLocks noChangeArrowheads="1"/>
          </p:cNvSpPr>
          <p:nvPr/>
        </p:nvSpPr>
        <p:spPr bwMode="auto">
          <a:xfrm>
            <a:off x="762000" y="40386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buClr>
                <a:srgbClr val="FF3300"/>
              </a:buClr>
              <a:buFont typeface="Wingdings" pitchFamily="2" charset="2"/>
              <a:buChar char="Ø"/>
            </a:pPr>
            <a:r>
              <a:rPr lang="es-AR" altLang="es-MX" smtClean="0">
                <a:solidFill>
                  <a:srgbClr val="000000"/>
                </a:solidFill>
              </a:rPr>
              <a:t>Mecanismo de respuesta al estrés: respuesta hipersensible, generación de aerenquima</a:t>
            </a:r>
            <a:endParaRPr lang="es-ES" altLang="es-MX" smtClean="0">
              <a:solidFill>
                <a:srgbClr val="000000"/>
              </a:solidFill>
            </a:endParaRPr>
          </a:p>
        </p:txBody>
      </p:sp>
      <p:sp>
        <p:nvSpPr>
          <p:cNvPr id="1386501" name="Text Box 5"/>
          <p:cNvSpPr txBox="1">
            <a:spLocks noChangeArrowheads="1"/>
          </p:cNvSpPr>
          <p:nvPr/>
        </p:nvSpPr>
        <p:spPr bwMode="auto">
          <a:xfrm>
            <a:off x="0" y="2057400"/>
            <a:ext cx="853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buClr>
                <a:srgbClr val="FF3300"/>
              </a:buClr>
              <a:buFont typeface="Wingdings" pitchFamily="2" charset="2"/>
              <a:buChar char="Ø"/>
            </a:pPr>
            <a:r>
              <a:rPr lang="es-AR" altLang="es-MX" dirty="0" smtClean="0">
                <a:solidFill>
                  <a:srgbClr val="000000"/>
                </a:solidFill>
              </a:rPr>
              <a:t>Proceso de autodestrucción gatillado por factores externos o internos, mediado a través de un activo programa genético </a:t>
            </a:r>
            <a:endParaRPr lang="es-ES" altLang="es-MX" dirty="0" smtClean="0">
              <a:solidFill>
                <a:srgbClr val="000000"/>
              </a:solidFill>
            </a:endParaRPr>
          </a:p>
        </p:txBody>
      </p:sp>
      <p:sp>
        <p:nvSpPr>
          <p:cNvPr id="1386502" name="Text Box 6"/>
          <p:cNvSpPr txBox="1">
            <a:spLocks noChangeArrowheads="1"/>
          </p:cNvSpPr>
          <p:nvPr/>
        </p:nvSpPr>
        <p:spPr bwMode="auto">
          <a:xfrm>
            <a:off x="1447800" y="4419600"/>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pPr>
            <a:endParaRPr lang="es-MX" altLang="es-MX" smtClean="0">
              <a:solidFill>
                <a:srgbClr val="000000"/>
              </a:solidFill>
            </a:endParaRPr>
          </a:p>
        </p:txBody>
      </p:sp>
      <p:sp>
        <p:nvSpPr>
          <p:cNvPr id="1386503" name="Text Box 7"/>
          <p:cNvSpPr txBox="1">
            <a:spLocks noChangeArrowheads="1"/>
          </p:cNvSpPr>
          <p:nvPr/>
        </p:nvSpPr>
        <p:spPr bwMode="auto">
          <a:xfrm>
            <a:off x="762000" y="5105400"/>
            <a:ext cx="769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buClr>
                <a:srgbClr val="FF3300"/>
              </a:buClr>
              <a:buFont typeface="Wingdings" pitchFamily="2" charset="2"/>
              <a:buChar char="Ø"/>
            </a:pPr>
            <a:r>
              <a:rPr lang="es-AR" altLang="es-MX" dirty="0" smtClean="0">
                <a:solidFill>
                  <a:srgbClr val="000000"/>
                </a:solidFill>
              </a:rPr>
              <a:t>Mecanismo que podría explicar los fenómenos de senescencia</a:t>
            </a:r>
            <a:endParaRPr lang="es-ES" altLang="es-MX" dirty="0" smtClean="0">
              <a:solidFill>
                <a:srgbClr val="000000"/>
              </a:solidFill>
            </a:endParaRPr>
          </a:p>
        </p:txBody>
      </p:sp>
      <p:sp>
        <p:nvSpPr>
          <p:cNvPr id="1386504" name="Text Box 8"/>
          <p:cNvSpPr txBox="1">
            <a:spLocks noChangeArrowheads="1"/>
          </p:cNvSpPr>
          <p:nvPr/>
        </p:nvSpPr>
        <p:spPr bwMode="auto">
          <a:xfrm>
            <a:off x="228600" y="1143000"/>
            <a:ext cx="8382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buClr>
                <a:srgbClr val="FF3300"/>
              </a:buClr>
              <a:buFont typeface="Wingdings" pitchFamily="2" charset="2"/>
              <a:buChar char="Ø"/>
            </a:pPr>
            <a:r>
              <a:rPr lang="es-AR" altLang="es-MX" dirty="0" smtClean="0">
                <a:solidFill>
                  <a:srgbClr val="000000"/>
                </a:solidFill>
              </a:rPr>
              <a:t>El concepto de PCD provine originalmente de las plantas (Allen, PJ; 1923)</a:t>
            </a:r>
            <a:endParaRPr lang="es-ES" altLang="es-MX" dirty="0" smtClean="0">
              <a:solidFill>
                <a:srgbClr val="000000"/>
              </a:solidFill>
            </a:endParaRPr>
          </a:p>
        </p:txBody>
      </p:sp>
    </p:spTree>
    <p:extLst>
      <p:ext uri="{BB962C8B-B14F-4D97-AF65-F5344CB8AC3E}">
        <p14:creationId xmlns:p14="http://schemas.microsoft.com/office/powerpoint/2010/main" val="14151198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86504"/>
                                        </p:tgtEl>
                                        <p:attrNameLst>
                                          <p:attrName>style.visibility</p:attrName>
                                        </p:attrNameLst>
                                      </p:cBhvr>
                                      <p:to>
                                        <p:strVal val="visible"/>
                                      </p:to>
                                    </p:set>
                                    <p:anim calcmode="lin" valueType="num">
                                      <p:cBhvr additive="base">
                                        <p:cTn id="7" dur="500" fill="hold"/>
                                        <p:tgtEl>
                                          <p:spTgt spid="1386504"/>
                                        </p:tgtEl>
                                        <p:attrNameLst>
                                          <p:attrName>ppt_x</p:attrName>
                                        </p:attrNameLst>
                                      </p:cBhvr>
                                      <p:tavLst>
                                        <p:tav tm="0">
                                          <p:val>
                                            <p:strVal val="0-#ppt_w/2"/>
                                          </p:val>
                                        </p:tav>
                                        <p:tav tm="100000">
                                          <p:val>
                                            <p:strVal val="#ppt_x"/>
                                          </p:val>
                                        </p:tav>
                                      </p:tavLst>
                                    </p:anim>
                                    <p:anim calcmode="lin" valueType="num">
                                      <p:cBhvr additive="base">
                                        <p:cTn id="8" dur="500" fill="hold"/>
                                        <p:tgtEl>
                                          <p:spTgt spid="138650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86501"/>
                                        </p:tgtEl>
                                        <p:attrNameLst>
                                          <p:attrName>style.visibility</p:attrName>
                                        </p:attrNameLst>
                                      </p:cBhvr>
                                      <p:to>
                                        <p:strVal val="visible"/>
                                      </p:to>
                                    </p:set>
                                    <p:anim calcmode="lin" valueType="num">
                                      <p:cBhvr additive="base">
                                        <p:cTn id="13" dur="500" fill="hold"/>
                                        <p:tgtEl>
                                          <p:spTgt spid="1386501"/>
                                        </p:tgtEl>
                                        <p:attrNameLst>
                                          <p:attrName>ppt_x</p:attrName>
                                        </p:attrNameLst>
                                      </p:cBhvr>
                                      <p:tavLst>
                                        <p:tav tm="0">
                                          <p:val>
                                            <p:strVal val="0-#ppt_w/2"/>
                                          </p:val>
                                        </p:tav>
                                        <p:tav tm="100000">
                                          <p:val>
                                            <p:strVal val="#ppt_x"/>
                                          </p:val>
                                        </p:tav>
                                      </p:tavLst>
                                    </p:anim>
                                    <p:anim calcmode="lin" valueType="num">
                                      <p:cBhvr additive="base">
                                        <p:cTn id="14" dur="500" fill="hold"/>
                                        <p:tgtEl>
                                          <p:spTgt spid="138650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86499"/>
                                        </p:tgtEl>
                                        <p:attrNameLst>
                                          <p:attrName>style.visibility</p:attrName>
                                        </p:attrNameLst>
                                      </p:cBhvr>
                                      <p:to>
                                        <p:strVal val="visible"/>
                                      </p:to>
                                    </p:set>
                                    <p:anim calcmode="lin" valueType="num">
                                      <p:cBhvr additive="base">
                                        <p:cTn id="19" dur="500" fill="hold"/>
                                        <p:tgtEl>
                                          <p:spTgt spid="1386499"/>
                                        </p:tgtEl>
                                        <p:attrNameLst>
                                          <p:attrName>ppt_x</p:attrName>
                                        </p:attrNameLst>
                                      </p:cBhvr>
                                      <p:tavLst>
                                        <p:tav tm="0">
                                          <p:val>
                                            <p:strVal val="0-#ppt_w/2"/>
                                          </p:val>
                                        </p:tav>
                                        <p:tav tm="100000">
                                          <p:val>
                                            <p:strVal val="#ppt_x"/>
                                          </p:val>
                                        </p:tav>
                                      </p:tavLst>
                                    </p:anim>
                                    <p:anim calcmode="lin" valueType="num">
                                      <p:cBhvr additive="base">
                                        <p:cTn id="20" dur="500" fill="hold"/>
                                        <p:tgtEl>
                                          <p:spTgt spid="138649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86500"/>
                                        </p:tgtEl>
                                        <p:attrNameLst>
                                          <p:attrName>style.visibility</p:attrName>
                                        </p:attrNameLst>
                                      </p:cBhvr>
                                      <p:to>
                                        <p:strVal val="visible"/>
                                      </p:to>
                                    </p:set>
                                    <p:anim calcmode="lin" valueType="num">
                                      <p:cBhvr additive="base">
                                        <p:cTn id="25" dur="500" fill="hold"/>
                                        <p:tgtEl>
                                          <p:spTgt spid="1386500"/>
                                        </p:tgtEl>
                                        <p:attrNameLst>
                                          <p:attrName>ppt_x</p:attrName>
                                        </p:attrNameLst>
                                      </p:cBhvr>
                                      <p:tavLst>
                                        <p:tav tm="0">
                                          <p:val>
                                            <p:strVal val="0-#ppt_w/2"/>
                                          </p:val>
                                        </p:tav>
                                        <p:tav tm="100000">
                                          <p:val>
                                            <p:strVal val="#ppt_x"/>
                                          </p:val>
                                        </p:tav>
                                      </p:tavLst>
                                    </p:anim>
                                    <p:anim calcmode="lin" valueType="num">
                                      <p:cBhvr additive="base">
                                        <p:cTn id="26" dur="500" fill="hold"/>
                                        <p:tgtEl>
                                          <p:spTgt spid="138650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nodePh="1">
                                  <p:stCondLst>
                                    <p:cond delay="0"/>
                                  </p:stCondLst>
                                  <p:endCondLst>
                                    <p:cond evt="begin" delay="0">
                                      <p:tn val="29"/>
                                    </p:cond>
                                  </p:endCondLst>
                                  <p:childTnLst>
                                    <p:set>
                                      <p:cBhvr>
                                        <p:cTn id="30" dur="1" fill="hold">
                                          <p:stCondLst>
                                            <p:cond delay="0"/>
                                          </p:stCondLst>
                                        </p:cTn>
                                        <p:tgtEl>
                                          <p:spTgt spid="1386502"/>
                                        </p:tgtEl>
                                        <p:attrNameLst>
                                          <p:attrName>style.visibility</p:attrName>
                                        </p:attrNameLst>
                                      </p:cBhvr>
                                      <p:to>
                                        <p:strVal val="visible"/>
                                      </p:to>
                                    </p:set>
                                    <p:anim calcmode="lin" valueType="num">
                                      <p:cBhvr additive="base">
                                        <p:cTn id="31" dur="500" fill="hold"/>
                                        <p:tgtEl>
                                          <p:spTgt spid="1386502"/>
                                        </p:tgtEl>
                                        <p:attrNameLst>
                                          <p:attrName>ppt_x</p:attrName>
                                        </p:attrNameLst>
                                      </p:cBhvr>
                                      <p:tavLst>
                                        <p:tav tm="0">
                                          <p:val>
                                            <p:strVal val="0-#ppt_w/2"/>
                                          </p:val>
                                        </p:tav>
                                        <p:tav tm="100000">
                                          <p:val>
                                            <p:strVal val="#ppt_x"/>
                                          </p:val>
                                        </p:tav>
                                      </p:tavLst>
                                    </p:anim>
                                    <p:anim calcmode="lin" valueType="num">
                                      <p:cBhvr additive="base">
                                        <p:cTn id="32" dur="500" fill="hold"/>
                                        <p:tgtEl>
                                          <p:spTgt spid="138650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86503"/>
                                        </p:tgtEl>
                                        <p:attrNameLst>
                                          <p:attrName>style.visibility</p:attrName>
                                        </p:attrNameLst>
                                      </p:cBhvr>
                                      <p:to>
                                        <p:strVal val="visible"/>
                                      </p:to>
                                    </p:set>
                                    <p:anim calcmode="lin" valueType="num">
                                      <p:cBhvr additive="base">
                                        <p:cTn id="37" dur="500" fill="hold"/>
                                        <p:tgtEl>
                                          <p:spTgt spid="1386503"/>
                                        </p:tgtEl>
                                        <p:attrNameLst>
                                          <p:attrName>ppt_x</p:attrName>
                                        </p:attrNameLst>
                                      </p:cBhvr>
                                      <p:tavLst>
                                        <p:tav tm="0">
                                          <p:val>
                                            <p:strVal val="0-#ppt_w/2"/>
                                          </p:val>
                                        </p:tav>
                                        <p:tav tm="100000">
                                          <p:val>
                                            <p:strVal val="#ppt_x"/>
                                          </p:val>
                                        </p:tav>
                                      </p:tavLst>
                                    </p:anim>
                                    <p:anim calcmode="lin" valueType="num">
                                      <p:cBhvr additive="base">
                                        <p:cTn id="38" dur="500" fill="hold"/>
                                        <p:tgtEl>
                                          <p:spTgt spid="13865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6499" grpId="0" autoUpdateAnimBg="0"/>
      <p:bldP spid="1386500" grpId="0" autoUpdateAnimBg="0"/>
      <p:bldP spid="1386501" grpId="0" autoUpdateAnimBg="0"/>
      <p:bldP spid="1386502" grpId="0" autoUpdateAnimBg="0"/>
      <p:bldP spid="1386503" grpId="0" autoUpdateAnimBg="0"/>
      <p:bldP spid="1386504"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2628" name="Rectangle 4"/>
          <p:cNvSpPr>
            <a:spLocks noChangeArrowheads="1"/>
          </p:cNvSpPr>
          <p:nvPr/>
        </p:nvSpPr>
        <p:spPr bwMode="auto">
          <a:xfrm>
            <a:off x="395288" y="1125538"/>
            <a:ext cx="820896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s-AR" altLang="es-MX" sz="2800" dirty="0" smtClean="0">
                <a:solidFill>
                  <a:srgbClr val="FFFFFF"/>
                </a:solidFill>
              </a:rPr>
              <a:t>La célula esta programada para morir</a:t>
            </a:r>
          </a:p>
          <a:p>
            <a:pPr algn="ctr" fontAlgn="base">
              <a:spcBef>
                <a:spcPct val="0"/>
              </a:spcBef>
              <a:spcAft>
                <a:spcPct val="0"/>
              </a:spcAft>
            </a:pPr>
            <a:endParaRPr lang="es-AR" altLang="es-MX" sz="2800" dirty="0" smtClean="0">
              <a:solidFill>
                <a:srgbClr val="FFFFFF"/>
              </a:solidFill>
            </a:endParaRPr>
          </a:p>
          <a:p>
            <a:pPr algn="ctr" fontAlgn="base">
              <a:spcBef>
                <a:spcPct val="0"/>
              </a:spcBef>
              <a:spcAft>
                <a:spcPct val="0"/>
              </a:spcAft>
            </a:pPr>
            <a:r>
              <a:rPr lang="es-AR" altLang="es-MX" sz="2800" dirty="0" smtClean="0">
                <a:solidFill>
                  <a:srgbClr val="FFFFFF"/>
                </a:solidFill>
              </a:rPr>
              <a:t>La vida celular depende de supresión de este programa de muerte</a:t>
            </a:r>
          </a:p>
        </p:txBody>
      </p:sp>
      <p:grpSp>
        <p:nvGrpSpPr>
          <p:cNvPr id="282632" name="Group 8"/>
          <p:cNvGrpSpPr>
            <a:grpSpLocks/>
          </p:cNvGrpSpPr>
          <p:nvPr/>
        </p:nvGrpSpPr>
        <p:grpSpPr bwMode="auto">
          <a:xfrm>
            <a:off x="6732588" y="1052513"/>
            <a:ext cx="1871662" cy="1393825"/>
            <a:chOff x="4241" y="663"/>
            <a:chExt cx="1179" cy="878"/>
          </a:xfrm>
        </p:grpSpPr>
        <p:sp>
          <p:nvSpPr>
            <p:cNvPr id="282630" name="Text Box 6"/>
            <p:cNvSpPr txBox="1">
              <a:spLocks noChangeArrowheads="1"/>
            </p:cNvSpPr>
            <p:nvPr/>
          </p:nvSpPr>
          <p:spPr bwMode="auto">
            <a:xfrm>
              <a:off x="4241" y="663"/>
              <a:ext cx="18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s-AR" altLang="es-MX" sz="2400" smtClean="0">
                  <a:solidFill>
                    <a:srgbClr val="000000"/>
                  </a:solidFill>
                </a:rPr>
                <a:t>?</a:t>
              </a:r>
            </a:p>
          </p:txBody>
        </p:sp>
        <p:sp>
          <p:nvSpPr>
            <p:cNvPr id="282631" name="Text Box 7"/>
            <p:cNvSpPr txBox="1">
              <a:spLocks noChangeArrowheads="1"/>
            </p:cNvSpPr>
            <p:nvPr/>
          </p:nvSpPr>
          <p:spPr bwMode="auto">
            <a:xfrm>
              <a:off x="5239" y="1253"/>
              <a:ext cx="18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s-AR" altLang="es-MX" sz="2400" dirty="0" smtClean="0">
                <a:solidFill>
                  <a:srgbClr val="FF0000"/>
                </a:solidFill>
              </a:endParaRPr>
            </a:p>
          </p:txBody>
        </p:sp>
      </p:grpSp>
      <p:sp>
        <p:nvSpPr>
          <p:cNvPr id="282634" name="Text Box 10"/>
          <p:cNvSpPr txBox="1">
            <a:spLocks noChangeArrowheads="1"/>
          </p:cNvSpPr>
          <p:nvPr/>
        </p:nvSpPr>
        <p:spPr bwMode="auto">
          <a:xfrm>
            <a:off x="0" y="342900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s-AR" altLang="es-MX" sz="2800" dirty="0" smtClean="0">
                <a:solidFill>
                  <a:srgbClr val="FFFFFF"/>
                </a:solidFill>
              </a:rPr>
              <a:t>… o es producto de cese del flujo de energía, materia e información</a:t>
            </a:r>
          </a:p>
        </p:txBody>
      </p:sp>
    </p:spTree>
    <p:extLst>
      <p:ext uri="{BB962C8B-B14F-4D97-AF65-F5344CB8AC3E}">
        <p14:creationId xmlns:p14="http://schemas.microsoft.com/office/powerpoint/2010/main" val="1199421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26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2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34"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0580" name="Text Box 4"/>
          <p:cNvSpPr txBox="1">
            <a:spLocks noChangeArrowheads="1"/>
          </p:cNvSpPr>
          <p:nvPr/>
        </p:nvSpPr>
        <p:spPr bwMode="auto">
          <a:xfrm>
            <a:off x="935831" y="17108"/>
            <a:ext cx="72723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s-AR" altLang="es-MX" sz="2400" dirty="0" smtClean="0">
                <a:solidFill>
                  <a:srgbClr val="FF0000"/>
                </a:solidFill>
              </a:rPr>
              <a:t>Origen y evolución de la muerte celular programada/ordenada</a:t>
            </a:r>
          </a:p>
        </p:txBody>
      </p:sp>
      <p:sp>
        <p:nvSpPr>
          <p:cNvPr id="280581" name="Text Box 5"/>
          <p:cNvSpPr txBox="1">
            <a:spLocks noChangeArrowheads="1"/>
          </p:cNvSpPr>
          <p:nvPr/>
        </p:nvSpPr>
        <p:spPr bwMode="auto">
          <a:xfrm>
            <a:off x="0" y="836613"/>
            <a:ext cx="9144000" cy="5093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Font typeface="Wingdings" pitchFamily="2" charset="2"/>
              <a:buChar char="ü"/>
            </a:pPr>
            <a:r>
              <a:rPr lang="es-AR" altLang="es-MX" sz="2000" dirty="0" smtClean="0">
                <a:solidFill>
                  <a:srgbClr val="FFFFFF"/>
                </a:solidFill>
              </a:rPr>
              <a:t>PCD mecanismo de autodestrucción programada (o muerte por inanición?)  que  apareció hace 4.000 millones de años </a:t>
            </a:r>
          </a:p>
          <a:p>
            <a:pPr fontAlgn="base">
              <a:spcBef>
                <a:spcPct val="50000"/>
              </a:spcBef>
              <a:spcAft>
                <a:spcPct val="0"/>
              </a:spcAft>
              <a:buClr>
                <a:srgbClr val="FF0000"/>
              </a:buClr>
              <a:buFont typeface="Wingdings" pitchFamily="2" charset="2"/>
              <a:buChar char="ü"/>
            </a:pPr>
            <a:endParaRPr lang="es-AR" altLang="es-MX" dirty="0" smtClean="0">
              <a:solidFill>
                <a:srgbClr val="FFFFFF"/>
              </a:solidFill>
            </a:endParaRPr>
          </a:p>
          <a:p>
            <a:pPr fontAlgn="base">
              <a:spcBef>
                <a:spcPct val="50000"/>
              </a:spcBef>
              <a:spcAft>
                <a:spcPct val="0"/>
              </a:spcAft>
              <a:buClr>
                <a:srgbClr val="FF0000"/>
              </a:buClr>
              <a:buFont typeface="Wingdings" pitchFamily="2" charset="2"/>
              <a:buChar char="ü"/>
            </a:pPr>
            <a:r>
              <a:rPr lang="es-AR" altLang="es-MX" sz="2000" dirty="0" smtClean="0">
                <a:solidFill>
                  <a:srgbClr val="FFFFFF"/>
                </a:solidFill>
              </a:rPr>
              <a:t>En multicelulares PCD es necesaria para la vida</a:t>
            </a:r>
          </a:p>
          <a:p>
            <a:pPr fontAlgn="base">
              <a:spcBef>
                <a:spcPct val="50000"/>
              </a:spcBef>
              <a:spcAft>
                <a:spcPct val="0"/>
              </a:spcAft>
            </a:pPr>
            <a:r>
              <a:rPr lang="es-AR" altLang="es-MX" dirty="0" smtClean="0">
                <a:solidFill>
                  <a:srgbClr val="FFFFFF"/>
                </a:solidFill>
              </a:rPr>
              <a:t>	desarrollo fetal, generación de cavidades, esculpido de estructuras, 	eliminación de células defectuosas, </a:t>
            </a:r>
          </a:p>
          <a:p>
            <a:pPr fontAlgn="base">
              <a:spcBef>
                <a:spcPct val="50000"/>
              </a:spcBef>
              <a:spcAft>
                <a:spcPct val="0"/>
              </a:spcAft>
            </a:pPr>
            <a:r>
              <a:rPr lang="es-AR" altLang="es-MX" dirty="0" smtClean="0">
                <a:solidFill>
                  <a:srgbClr val="FFFFFF"/>
                </a:solidFill>
              </a:rPr>
              <a:t>	fuente de nutrientes y E, </a:t>
            </a:r>
          </a:p>
          <a:p>
            <a:pPr fontAlgn="base">
              <a:spcBef>
                <a:spcPct val="50000"/>
              </a:spcBef>
              <a:spcAft>
                <a:spcPct val="0"/>
              </a:spcAft>
            </a:pPr>
            <a:r>
              <a:rPr lang="es-AR" altLang="es-MX" dirty="0" smtClean="0">
                <a:solidFill>
                  <a:srgbClr val="FFFFFF"/>
                </a:solidFill>
              </a:rPr>
              <a:t>	defensa frente a patógenos</a:t>
            </a:r>
          </a:p>
          <a:p>
            <a:pPr fontAlgn="base">
              <a:spcBef>
                <a:spcPct val="50000"/>
              </a:spcBef>
              <a:spcAft>
                <a:spcPct val="0"/>
              </a:spcAft>
            </a:pPr>
            <a:r>
              <a:rPr lang="es-AR" altLang="es-MX" dirty="0" smtClean="0">
                <a:solidFill>
                  <a:srgbClr val="FFFFFF"/>
                </a:solidFill>
              </a:rPr>
              <a:t>	La desregulación de la PCD esta relacionada con numerosas enfermedades 	(</a:t>
            </a:r>
            <a:r>
              <a:rPr lang="es-AR" altLang="es-MX" dirty="0" err="1" smtClean="0">
                <a:solidFill>
                  <a:srgbClr val="FFFFFF"/>
                </a:solidFill>
              </a:rPr>
              <a:t>cancer</a:t>
            </a:r>
            <a:r>
              <a:rPr lang="es-AR" altLang="es-MX" dirty="0" smtClean="0">
                <a:solidFill>
                  <a:srgbClr val="FFFFFF"/>
                </a:solidFill>
              </a:rPr>
              <a:t>, enfermedades autoinmunes, neurodegenerativas)</a:t>
            </a:r>
            <a:r>
              <a:rPr lang="es-ES" altLang="es-MX" dirty="0" smtClean="0">
                <a:solidFill>
                  <a:srgbClr val="FFFFFF"/>
                </a:solidFill>
              </a:rPr>
              <a:t> </a:t>
            </a:r>
            <a:endParaRPr lang="es-AR" altLang="es-MX" dirty="0" smtClean="0">
              <a:solidFill>
                <a:srgbClr val="FFFFFF"/>
              </a:solidFill>
            </a:endParaRPr>
          </a:p>
          <a:p>
            <a:pPr fontAlgn="base">
              <a:spcBef>
                <a:spcPct val="50000"/>
              </a:spcBef>
              <a:spcAft>
                <a:spcPct val="0"/>
              </a:spcAft>
            </a:pPr>
            <a:endParaRPr lang="es-AR" altLang="es-MX" dirty="0" smtClean="0">
              <a:solidFill>
                <a:srgbClr val="FFFFFF"/>
              </a:solidFill>
            </a:endParaRPr>
          </a:p>
          <a:p>
            <a:pPr fontAlgn="base">
              <a:spcBef>
                <a:spcPct val="50000"/>
              </a:spcBef>
              <a:spcAft>
                <a:spcPct val="0"/>
              </a:spcAft>
              <a:buClr>
                <a:srgbClr val="FF0000"/>
              </a:buClr>
              <a:buFont typeface="Wingdings" pitchFamily="2" charset="2"/>
              <a:buChar char="ü"/>
            </a:pPr>
            <a:r>
              <a:rPr lang="es-AR" altLang="es-MX" sz="2000" dirty="0" smtClean="0">
                <a:solidFill>
                  <a:srgbClr val="FFFFFF"/>
                </a:solidFill>
              </a:rPr>
              <a:t>Control social celular: suicidio altruista</a:t>
            </a:r>
            <a:r>
              <a:rPr lang="es-AR" altLang="es-MX" sz="2000" dirty="0" smtClean="0">
                <a:solidFill>
                  <a:srgbClr val="000000"/>
                </a:solidFill>
              </a:rPr>
              <a:t>.</a:t>
            </a:r>
          </a:p>
          <a:p>
            <a:pPr fontAlgn="base">
              <a:spcBef>
                <a:spcPct val="50000"/>
              </a:spcBef>
              <a:spcAft>
                <a:spcPct val="0"/>
              </a:spcAft>
              <a:buClr>
                <a:srgbClr val="FF0000"/>
              </a:buClr>
              <a:buFont typeface="Wingdings" pitchFamily="2" charset="2"/>
              <a:buChar char="ü"/>
            </a:pPr>
            <a:endParaRPr lang="es-AR" altLang="es-MX" dirty="0" smtClean="0">
              <a:solidFill>
                <a:srgbClr val="000000"/>
              </a:solidFill>
            </a:endParaRPr>
          </a:p>
        </p:txBody>
      </p:sp>
    </p:spTree>
    <p:extLst>
      <p:ext uri="{BB962C8B-B14F-4D97-AF65-F5344CB8AC3E}">
        <p14:creationId xmlns:p14="http://schemas.microsoft.com/office/powerpoint/2010/main" val="385205238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83652" name="Rectangle 4"/>
          <p:cNvSpPr>
            <a:spLocks noChangeArrowheads="1"/>
          </p:cNvSpPr>
          <p:nvPr/>
        </p:nvSpPr>
        <p:spPr bwMode="auto">
          <a:xfrm>
            <a:off x="0" y="0"/>
            <a:ext cx="9144000" cy="8156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Clr>
                <a:srgbClr val="FF0000"/>
              </a:buClr>
              <a:buFont typeface="Wingdings" pitchFamily="2" charset="2"/>
              <a:buChar char="ü"/>
            </a:pPr>
            <a:r>
              <a:rPr lang="es-AR" altLang="es-MX" sz="2400" dirty="0" smtClean="0">
                <a:solidFill>
                  <a:srgbClr val="FFFFFF"/>
                </a:solidFill>
              </a:rPr>
              <a:t>En unicelulares: una paradoja contra intuitiva  </a:t>
            </a:r>
          </a:p>
          <a:p>
            <a:pPr fontAlgn="base">
              <a:spcBef>
                <a:spcPct val="0"/>
              </a:spcBef>
              <a:spcAft>
                <a:spcPct val="0"/>
              </a:spcAft>
              <a:buClr>
                <a:srgbClr val="FF0000"/>
              </a:buClr>
              <a:buFont typeface="Wingdings" pitchFamily="2" charset="2"/>
              <a:buChar char="ü"/>
            </a:pPr>
            <a:endParaRPr lang="es-AR" altLang="es-MX" dirty="0" smtClean="0">
              <a:solidFill>
                <a:srgbClr val="FFFFFF"/>
              </a:solidFill>
            </a:endParaRPr>
          </a:p>
          <a:p>
            <a:pPr fontAlgn="base">
              <a:spcBef>
                <a:spcPct val="0"/>
              </a:spcBef>
              <a:spcAft>
                <a:spcPct val="0"/>
              </a:spcAft>
            </a:pPr>
            <a:r>
              <a:rPr lang="es-AR" altLang="es-MX" dirty="0" smtClean="0">
                <a:solidFill>
                  <a:srgbClr val="FFFFFF"/>
                </a:solidFill>
              </a:rPr>
              <a:t>	regulación poblacional ante condiciones de estrés (hambreado, ataque 	por 	patógenos)</a:t>
            </a:r>
            <a:r>
              <a:rPr lang="es-ES" altLang="es-MX" dirty="0" smtClean="0">
                <a:solidFill>
                  <a:srgbClr val="FFFFFF"/>
                </a:solidFill>
              </a:rPr>
              <a:t> </a:t>
            </a:r>
          </a:p>
          <a:p>
            <a:pPr fontAlgn="base">
              <a:spcBef>
                <a:spcPct val="0"/>
              </a:spcBef>
              <a:spcAft>
                <a:spcPct val="0"/>
              </a:spcAft>
            </a:pPr>
            <a:r>
              <a:rPr lang="es-ES" altLang="es-MX" dirty="0" smtClean="0">
                <a:solidFill>
                  <a:srgbClr val="FFFFFF"/>
                </a:solidFill>
              </a:rPr>
              <a:t>	persistencia de la colonia. </a:t>
            </a:r>
          </a:p>
          <a:p>
            <a:pPr fontAlgn="base">
              <a:spcBef>
                <a:spcPct val="0"/>
              </a:spcBef>
              <a:spcAft>
                <a:spcPct val="0"/>
              </a:spcAft>
            </a:pPr>
            <a:endParaRPr lang="es-ES" altLang="es-MX" dirty="0" smtClean="0">
              <a:solidFill>
                <a:srgbClr val="FFFFFF"/>
              </a:solidFill>
            </a:endParaRPr>
          </a:p>
          <a:p>
            <a:pPr fontAlgn="base">
              <a:spcBef>
                <a:spcPct val="0"/>
              </a:spcBef>
              <a:spcAft>
                <a:spcPct val="0"/>
              </a:spcAft>
            </a:pPr>
            <a:r>
              <a:rPr lang="es-ES" altLang="es-MX" dirty="0" smtClean="0">
                <a:solidFill>
                  <a:srgbClr val="FFFFFF"/>
                </a:solidFill>
              </a:rPr>
              <a:t>Lisis de la célula madre durante la esporulación </a:t>
            </a:r>
          </a:p>
          <a:p>
            <a:pPr fontAlgn="base">
              <a:spcBef>
                <a:spcPct val="0"/>
              </a:spcBef>
              <a:spcAft>
                <a:spcPct val="0"/>
              </a:spcAft>
            </a:pPr>
            <a:r>
              <a:rPr lang="es-ES" altLang="es-MX" dirty="0" smtClean="0">
                <a:solidFill>
                  <a:srgbClr val="FFFFFF"/>
                </a:solidFill>
              </a:rPr>
              <a:t>	</a:t>
            </a:r>
            <a:r>
              <a:rPr lang="es-ES" altLang="es-MX" i="1" dirty="0" err="1" smtClean="0">
                <a:solidFill>
                  <a:srgbClr val="FFFFFF"/>
                </a:solidFill>
              </a:rPr>
              <a:t>Baillus</a:t>
            </a:r>
            <a:r>
              <a:rPr lang="es-ES" altLang="es-MX" i="1" dirty="0" smtClean="0">
                <a:solidFill>
                  <a:srgbClr val="FFFFFF"/>
                </a:solidFill>
              </a:rPr>
              <a:t> </a:t>
            </a:r>
            <a:r>
              <a:rPr lang="es-ES" altLang="es-MX" i="1" dirty="0" err="1" smtClean="0">
                <a:solidFill>
                  <a:srgbClr val="FFFFFF"/>
                </a:solidFill>
              </a:rPr>
              <a:t>subtilis</a:t>
            </a:r>
            <a:endParaRPr lang="es-ES" altLang="es-MX" i="1" dirty="0" smtClean="0">
              <a:solidFill>
                <a:srgbClr val="FFFFFF"/>
              </a:solidFill>
            </a:endParaRPr>
          </a:p>
          <a:p>
            <a:pPr fontAlgn="base">
              <a:spcBef>
                <a:spcPct val="0"/>
              </a:spcBef>
              <a:spcAft>
                <a:spcPct val="0"/>
              </a:spcAft>
            </a:pPr>
            <a:endParaRPr lang="es-ES" altLang="es-MX" dirty="0" smtClean="0">
              <a:solidFill>
                <a:srgbClr val="FFFFFF"/>
              </a:solidFill>
            </a:endParaRPr>
          </a:p>
          <a:p>
            <a:pPr fontAlgn="base">
              <a:spcBef>
                <a:spcPct val="0"/>
              </a:spcBef>
              <a:spcAft>
                <a:spcPct val="0"/>
              </a:spcAft>
            </a:pPr>
            <a:r>
              <a:rPr lang="es-AR" altLang="es-MX" dirty="0" smtClean="0">
                <a:solidFill>
                  <a:srgbClr val="FFFFFF"/>
                </a:solidFill>
              </a:rPr>
              <a:t>Suicido por desregulación de la producción de toxinas y antídotos. </a:t>
            </a:r>
            <a:r>
              <a:rPr lang="es-AR" altLang="es-MX" dirty="0" err="1" smtClean="0">
                <a:solidFill>
                  <a:srgbClr val="FFFFFF"/>
                </a:solidFill>
              </a:rPr>
              <a:t>Operon</a:t>
            </a:r>
            <a:r>
              <a:rPr lang="es-AR" altLang="es-MX" dirty="0" smtClean="0">
                <a:solidFill>
                  <a:srgbClr val="FFFFFF"/>
                </a:solidFill>
              </a:rPr>
              <a:t> </a:t>
            </a:r>
            <a:r>
              <a:rPr lang="es-AR" altLang="es-MX" dirty="0" err="1" smtClean="0">
                <a:solidFill>
                  <a:srgbClr val="FFFFFF"/>
                </a:solidFill>
              </a:rPr>
              <a:t>MazEF</a:t>
            </a:r>
            <a:r>
              <a:rPr lang="es-AR" altLang="es-MX" dirty="0" smtClean="0">
                <a:solidFill>
                  <a:srgbClr val="FFFFFF"/>
                </a:solidFill>
              </a:rPr>
              <a:t> </a:t>
            </a:r>
          </a:p>
          <a:p>
            <a:pPr fontAlgn="base">
              <a:spcBef>
                <a:spcPct val="0"/>
              </a:spcBef>
              <a:spcAft>
                <a:spcPct val="0"/>
              </a:spcAft>
            </a:pPr>
            <a:r>
              <a:rPr lang="es-AR" altLang="es-MX" dirty="0" smtClean="0">
                <a:solidFill>
                  <a:srgbClr val="FFFFFF"/>
                </a:solidFill>
              </a:rPr>
              <a:t>	</a:t>
            </a:r>
            <a:r>
              <a:rPr lang="es-AR" altLang="es-MX" i="1" dirty="0" smtClean="0">
                <a:solidFill>
                  <a:srgbClr val="FFFFFF"/>
                </a:solidFill>
              </a:rPr>
              <a:t>E </a:t>
            </a:r>
            <a:r>
              <a:rPr lang="es-AR" altLang="es-MX" i="1" dirty="0" err="1" smtClean="0">
                <a:solidFill>
                  <a:srgbClr val="FFFFFF"/>
                </a:solidFill>
              </a:rPr>
              <a:t>coli</a:t>
            </a:r>
            <a:r>
              <a:rPr lang="es-AR" altLang="es-MX" i="1" dirty="0" smtClean="0">
                <a:solidFill>
                  <a:srgbClr val="FFFFFF"/>
                </a:solidFill>
              </a:rPr>
              <a:t>, </a:t>
            </a:r>
            <a:r>
              <a:rPr lang="es-AR" altLang="es-MX" i="1" dirty="0" err="1" smtClean="0">
                <a:solidFill>
                  <a:srgbClr val="FFFFFF"/>
                </a:solidFill>
              </a:rPr>
              <a:t>Neisseria</a:t>
            </a:r>
            <a:r>
              <a:rPr lang="es-AR" altLang="es-MX" i="1" dirty="0" smtClean="0">
                <a:solidFill>
                  <a:srgbClr val="FFFFFF"/>
                </a:solidFill>
              </a:rPr>
              <a:t> meningitis</a:t>
            </a:r>
          </a:p>
          <a:p>
            <a:pPr fontAlgn="base">
              <a:spcBef>
                <a:spcPct val="0"/>
              </a:spcBef>
              <a:spcAft>
                <a:spcPct val="0"/>
              </a:spcAft>
            </a:pPr>
            <a:endParaRPr lang="es-AR" altLang="es-MX" i="1" dirty="0" smtClean="0">
              <a:solidFill>
                <a:srgbClr val="FFFFFF"/>
              </a:solidFill>
            </a:endParaRPr>
          </a:p>
          <a:p>
            <a:pPr fontAlgn="base">
              <a:spcBef>
                <a:spcPct val="0"/>
              </a:spcBef>
              <a:spcAft>
                <a:spcPct val="0"/>
              </a:spcAft>
            </a:pPr>
            <a:r>
              <a:rPr lang="es-AR" altLang="es-MX" dirty="0" smtClean="0">
                <a:solidFill>
                  <a:srgbClr val="FFFFFF"/>
                </a:solidFill>
              </a:rPr>
              <a:t>PCD en </a:t>
            </a:r>
            <a:r>
              <a:rPr lang="es-AR" altLang="es-MX" dirty="0" err="1" smtClean="0">
                <a:solidFill>
                  <a:srgbClr val="FFFFFF"/>
                </a:solidFill>
              </a:rPr>
              <a:t>cel</a:t>
            </a:r>
            <a:r>
              <a:rPr lang="es-AR" altLang="es-MX" dirty="0" smtClean="0">
                <a:solidFill>
                  <a:srgbClr val="FFFFFF"/>
                </a:solidFill>
              </a:rPr>
              <a:t> basales de agregados bacterianos. cuerpos de fructificación</a:t>
            </a:r>
            <a:r>
              <a:rPr lang="es-AR" altLang="es-MX" i="1" dirty="0" smtClean="0">
                <a:solidFill>
                  <a:srgbClr val="FFFFFF"/>
                </a:solidFill>
              </a:rPr>
              <a:t>.</a:t>
            </a:r>
          </a:p>
          <a:p>
            <a:pPr fontAlgn="base">
              <a:spcBef>
                <a:spcPct val="0"/>
              </a:spcBef>
              <a:spcAft>
                <a:spcPct val="0"/>
              </a:spcAft>
            </a:pPr>
            <a:r>
              <a:rPr lang="es-AR" altLang="es-MX" i="1" dirty="0" smtClean="0">
                <a:solidFill>
                  <a:srgbClr val="FFFFFF"/>
                </a:solidFill>
              </a:rPr>
              <a:t>	</a:t>
            </a:r>
            <a:r>
              <a:rPr lang="es-AR" altLang="es-MX" i="1" dirty="0" err="1" smtClean="0">
                <a:solidFill>
                  <a:srgbClr val="FFFFFF"/>
                </a:solidFill>
              </a:rPr>
              <a:t>Myxocouc</a:t>
            </a:r>
            <a:r>
              <a:rPr lang="es-AR" altLang="es-MX" i="1" dirty="0" smtClean="0">
                <a:solidFill>
                  <a:srgbClr val="FFFFFF"/>
                </a:solidFill>
              </a:rPr>
              <a:t> </a:t>
            </a:r>
            <a:r>
              <a:rPr lang="es-AR" altLang="es-MX" i="1" dirty="0" err="1" smtClean="0">
                <a:solidFill>
                  <a:srgbClr val="FFFFFF"/>
                </a:solidFill>
              </a:rPr>
              <a:t>xanthus</a:t>
            </a:r>
            <a:endParaRPr lang="es-AR" altLang="es-MX" i="1" dirty="0" smtClean="0">
              <a:solidFill>
                <a:srgbClr val="FFFFFF"/>
              </a:solidFill>
            </a:endParaRPr>
          </a:p>
          <a:p>
            <a:pPr fontAlgn="base">
              <a:spcBef>
                <a:spcPct val="0"/>
              </a:spcBef>
              <a:spcAft>
                <a:spcPct val="0"/>
              </a:spcAft>
            </a:pPr>
            <a:endParaRPr lang="es-AR" altLang="es-MX" i="1" dirty="0" smtClean="0">
              <a:solidFill>
                <a:srgbClr val="FFFFFF"/>
              </a:solidFill>
            </a:endParaRPr>
          </a:p>
          <a:p>
            <a:pPr fontAlgn="base">
              <a:spcBef>
                <a:spcPct val="0"/>
              </a:spcBef>
              <a:spcAft>
                <a:spcPct val="0"/>
              </a:spcAft>
            </a:pPr>
            <a:r>
              <a:rPr lang="es-AR" altLang="es-MX" dirty="0" smtClean="0">
                <a:solidFill>
                  <a:srgbClr val="FFFFFF"/>
                </a:solidFill>
              </a:rPr>
              <a:t>PCD en cianobacterias filamentosas ante condiciones estresantes.</a:t>
            </a:r>
            <a:r>
              <a:rPr lang="es-AR" altLang="es-MX" i="1" dirty="0" smtClean="0">
                <a:solidFill>
                  <a:srgbClr val="FFFFFF"/>
                </a:solidFill>
              </a:rPr>
              <a:t> </a:t>
            </a:r>
          </a:p>
          <a:p>
            <a:pPr fontAlgn="base">
              <a:spcBef>
                <a:spcPct val="0"/>
              </a:spcBef>
              <a:spcAft>
                <a:spcPct val="0"/>
              </a:spcAft>
            </a:pPr>
            <a:r>
              <a:rPr lang="es-AR" altLang="es-MX" i="1" dirty="0" smtClean="0">
                <a:solidFill>
                  <a:srgbClr val="FFFFFF"/>
                </a:solidFill>
              </a:rPr>
              <a:t>	</a:t>
            </a:r>
            <a:r>
              <a:rPr lang="es-AR" altLang="es-MX" i="1" dirty="0" err="1" smtClean="0">
                <a:solidFill>
                  <a:srgbClr val="FFFFFF"/>
                </a:solidFill>
              </a:rPr>
              <a:t>Anabaena</a:t>
            </a:r>
            <a:r>
              <a:rPr lang="es-AR" altLang="es-MX" i="1" dirty="0" smtClean="0">
                <a:solidFill>
                  <a:srgbClr val="FFFFFF"/>
                </a:solidFill>
              </a:rPr>
              <a:t> (</a:t>
            </a:r>
            <a:r>
              <a:rPr lang="es-AR" altLang="es-MX" i="1" dirty="0" err="1" smtClean="0">
                <a:solidFill>
                  <a:srgbClr val="FFFFFF"/>
                </a:solidFill>
              </a:rPr>
              <a:t>Nostoc</a:t>
            </a:r>
            <a:r>
              <a:rPr lang="es-AR" altLang="es-MX" i="1" dirty="0" smtClean="0">
                <a:solidFill>
                  <a:srgbClr val="FFFFFF"/>
                </a:solidFill>
              </a:rPr>
              <a:t>)</a:t>
            </a:r>
          </a:p>
          <a:p>
            <a:pPr fontAlgn="base">
              <a:spcBef>
                <a:spcPct val="0"/>
              </a:spcBef>
              <a:spcAft>
                <a:spcPct val="0"/>
              </a:spcAft>
            </a:pPr>
            <a:endParaRPr lang="es-AR" altLang="es-MX" dirty="0" smtClean="0">
              <a:solidFill>
                <a:srgbClr val="FFFFFF"/>
              </a:solidFill>
            </a:endParaRPr>
          </a:p>
          <a:p>
            <a:pPr fontAlgn="base">
              <a:spcBef>
                <a:spcPct val="0"/>
              </a:spcBef>
              <a:spcAft>
                <a:spcPct val="0"/>
              </a:spcAft>
            </a:pPr>
            <a:r>
              <a:rPr lang="es-AR" altLang="es-MX" dirty="0" smtClean="0">
                <a:solidFill>
                  <a:srgbClr val="FFFFFF"/>
                </a:solidFill>
              </a:rPr>
              <a:t>PCD en unicelulares eucariotas</a:t>
            </a:r>
          </a:p>
          <a:p>
            <a:pPr fontAlgn="base">
              <a:spcBef>
                <a:spcPct val="0"/>
              </a:spcBef>
              <a:spcAft>
                <a:spcPct val="0"/>
              </a:spcAft>
            </a:pPr>
            <a:r>
              <a:rPr lang="es-AR" altLang="es-MX" i="1" dirty="0" smtClean="0">
                <a:solidFill>
                  <a:srgbClr val="FFFFFF"/>
                </a:solidFill>
              </a:rPr>
              <a:t>	</a:t>
            </a:r>
            <a:r>
              <a:rPr lang="es-AR" altLang="es-MX" i="1" dirty="0" err="1" smtClean="0">
                <a:solidFill>
                  <a:srgbClr val="FFFFFF"/>
                </a:solidFill>
              </a:rPr>
              <a:t>Trypanosoma</a:t>
            </a:r>
            <a:r>
              <a:rPr lang="es-AR" altLang="es-MX" i="1" dirty="0" smtClean="0">
                <a:solidFill>
                  <a:srgbClr val="FFFFFF"/>
                </a:solidFill>
              </a:rPr>
              <a:t>, </a:t>
            </a:r>
            <a:r>
              <a:rPr lang="es-AR" altLang="es-MX" i="1" dirty="0" err="1" smtClean="0">
                <a:solidFill>
                  <a:srgbClr val="FFFFFF"/>
                </a:solidFill>
              </a:rPr>
              <a:t>Leishmania</a:t>
            </a:r>
            <a:r>
              <a:rPr lang="es-AR" altLang="es-MX" i="1" dirty="0" smtClean="0">
                <a:solidFill>
                  <a:srgbClr val="FFFFFF"/>
                </a:solidFill>
              </a:rPr>
              <a:t> (</a:t>
            </a:r>
            <a:r>
              <a:rPr lang="es-AR" altLang="es-MX" dirty="0" err="1" smtClean="0">
                <a:solidFill>
                  <a:srgbClr val="FFFFFF"/>
                </a:solidFill>
              </a:rPr>
              <a:t>kinetoplatidos</a:t>
            </a:r>
            <a:r>
              <a:rPr lang="es-AR" altLang="es-MX" dirty="0" smtClean="0">
                <a:solidFill>
                  <a:srgbClr val="FFFFFF"/>
                </a:solidFill>
              </a:rPr>
              <a:t>, primeros </a:t>
            </a:r>
            <a:r>
              <a:rPr lang="es-AR" altLang="es-MX" dirty="0" err="1" smtClean="0">
                <a:solidFill>
                  <a:srgbClr val="FFFFFF"/>
                </a:solidFill>
              </a:rPr>
              <a:t>euca</a:t>
            </a:r>
            <a:r>
              <a:rPr lang="es-AR" altLang="es-MX" dirty="0" smtClean="0">
                <a:solidFill>
                  <a:srgbClr val="FFFFFF"/>
                </a:solidFill>
              </a:rPr>
              <a:t> con mitocondrias)</a:t>
            </a:r>
          </a:p>
          <a:p>
            <a:pPr fontAlgn="base">
              <a:spcBef>
                <a:spcPct val="0"/>
              </a:spcBef>
              <a:spcAft>
                <a:spcPct val="0"/>
              </a:spcAft>
            </a:pPr>
            <a:r>
              <a:rPr lang="es-AR" altLang="es-MX" i="1" dirty="0" smtClean="0">
                <a:solidFill>
                  <a:srgbClr val="FFFFFF"/>
                </a:solidFill>
              </a:rPr>
              <a:t>	</a:t>
            </a:r>
            <a:r>
              <a:rPr lang="es-AR" altLang="es-MX" i="1" dirty="0" err="1" smtClean="0">
                <a:solidFill>
                  <a:srgbClr val="FFFFFF"/>
                </a:solidFill>
              </a:rPr>
              <a:t>Tetrahymena</a:t>
            </a:r>
            <a:r>
              <a:rPr lang="es-AR" altLang="es-MX" i="1" dirty="0" smtClean="0">
                <a:solidFill>
                  <a:srgbClr val="FFFFFF"/>
                </a:solidFill>
              </a:rPr>
              <a:t> </a:t>
            </a:r>
            <a:r>
              <a:rPr lang="es-AR" altLang="es-MX" dirty="0" smtClean="0">
                <a:solidFill>
                  <a:srgbClr val="FFFFFF"/>
                </a:solidFill>
              </a:rPr>
              <a:t>(ciliados),</a:t>
            </a:r>
            <a:r>
              <a:rPr lang="es-AR" altLang="es-MX" i="1" dirty="0" smtClean="0">
                <a:solidFill>
                  <a:srgbClr val="FFFFFF"/>
                </a:solidFill>
              </a:rPr>
              <a:t> </a:t>
            </a:r>
          </a:p>
          <a:p>
            <a:pPr fontAlgn="base">
              <a:spcBef>
                <a:spcPct val="0"/>
              </a:spcBef>
              <a:spcAft>
                <a:spcPct val="0"/>
              </a:spcAft>
            </a:pPr>
            <a:r>
              <a:rPr lang="es-AR" altLang="es-MX" i="1" dirty="0" smtClean="0">
                <a:solidFill>
                  <a:srgbClr val="FFFFFF"/>
                </a:solidFill>
              </a:rPr>
              <a:t> 	</a:t>
            </a:r>
            <a:r>
              <a:rPr lang="es-AR" altLang="es-MX" i="1" dirty="0" err="1" smtClean="0">
                <a:solidFill>
                  <a:srgbClr val="FFFFFF"/>
                </a:solidFill>
              </a:rPr>
              <a:t>Dictyostelium</a:t>
            </a:r>
            <a:r>
              <a:rPr lang="es-AR" altLang="es-MX" i="1" dirty="0" smtClean="0">
                <a:solidFill>
                  <a:srgbClr val="FFFFFF"/>
                </a:solidFill>
              </a:rPr>
              <a:t> </a:t>
            </a:r>
            <a:r>
              <a:rPr lang="es-AR" altLang="es-MX" i="1" dirty="0" err="1" smtClean="0">
                <a:solidFill>
                  <a:srgbClr val="FFFFFF"/>
                </a:solidFill>
              </a:rPr>
              <a:t>discoideum</a:t>
            </a:r>
            <a:r>
              <a:rPr lang="es-AR" altLang="es-MX" i="1" dirty="0" smtClean="0">
                <a:solidFill>
                  <a:srgbClr val="FFFFFF"/>
                </a:solidFill>
              </a:rPr>
              <a:t> </a:t>
            </a:r>
            <a:r>
              <a:rPr lang="es-AR" altLang="es-MX" dirty="0" smtClean="0">
                <a:solidFill>
                  <a:srgbClr val="FFFFFF"/>
                </a:solidFill>
              </a:rPr>
              <a:t>(</a:t>
            </a:r>
            <a:r>
              <a:rPr lang="es-AR" altLang="es-MX" dirty="0" err="1" smtClean="0">
                <a:solidFill>
                  <a:srgbClr val="FFFFFF"/>
                </a:solidFill>
              </a:rPr>
              <a:t>mixomicete</a:t>
            </a:r>
            <a:r>
              <a:rPr lang="es-AR" altLang="es-MX" dirty="0" smtClean="0">
                <a:solidFill>
                  <a:srgbClr val="FFFFFF"/>
                </a:solidFill>
              </a:rPr>
              <a:t>)</a:t>
            </a:r>
          </a:p>
          <a:p>
            <a:pPr fontAlgn="base">
              <a:spcBef>
                <a:spcPct val="0"/>
              </a:spcBef>
              <a:spcAft>
                <a:spcPct val="0"/>
              </a:spcAft>
            </a:pPr>
            <a:r>
              <a:rPr lang="es-AR" altLang="es-MX" i="1" dirty="0" smtClean="0">
                <a:solidFill>
                  <a:srgbClr val="FFFFFF"/>
                </a:solidFill>
              </a:rPr>
              <a:t>	</a:t>
            </a:r>
            <a:r>
              <a:rPr lang="es-AR" altLang="es-MX" i="1" dirty="0" err="1" smtClean="0">
                <a:solidFill>
                  <a:srgbClr val="FFFFFF"/>
                </a:solidFill>
              </a:rPr>
              <a:t>Peridium</a:t>
            </a:r>
            <a:r>
              <a:rPr lang="es-AR" altLang="es-MX" i="1" dirty="0" smtClean="0">
                <a:solidFill>
                  <a:srgbClr val="FFFFFF"/>
                </a:solidFill>
              </a:rPr>
              <a:t> </a:t>
            </a:r>
            <a:r>
              <a:rPr lang="es-AR" altLang="es-MX" i="1" dirty="0" err="1" smtClean="0">
                <a:solidFill>
                  <a:srgbClr val="FFFFFF"/>
                </a:solidFill>
              </a:rPr>
              <a:t>gatuense</a:t>
            </a:r>
            <a:r>
              <a:rPr lang="es-AR" altLang="es-MX" i="1" dirty="0" smtClean="0">
                <a:solidFill>
                  <a:srgbClr val="FFFFFF"/>
                </a:solidFill>
              </a:rPr>
              <a:t> </a:t>
            </a:r>
            <a:r>
              <a:rPr lang="es-AR" altLang="es-MX" dirty="0" smtClean="0">
                <a:solidFill>
                  <a:srgbClr val="FFFFFF"/>
                </a:solidFill>
              </a:rPr>
              <a:t>(dinoflagelado)</a:t>
            </a:r>
          </a:p>
          <a:p>
            <a:pPr fontAlgn="base">
              <a:spcBef>
                <a:spcPct val="0"/>
              </a:spcBef>
              <a:spcAft>
                <a:spcPct val="0"/>
              </a:spcAft>
            </a:pPr>
            <a:r>
              <a:rPr lang="es-AR" altLang="es-MX" dirty="0" smtClean="0">
                <a:solidFill>
                  <a:srgbClr val="FFFFFF"/>
                </a:solidFill>
              </a:rPr>
              <a:t>	</a:t>
            </a:r>
            <a:r>
              <a:rPr lang="es-AR" altLang="es-MX" i="1" dirty="0" err="1" smtClean="0">
                <a:solidFill>
                  <a:srgbClr val="FFFFFF"/>
                </a:solidFill>
              </a:rPr>
              <a:t>Saccharomyces</a:t>
            </a:r>
            <a:r>
              <a:rPr lang="es-AR" altLang="es-MX" i="1" dirty="0" smtClean="0">
                <a:solidFill>
                  <a:srgbClr val="FFFFFF"/>
                </a:solidFill>
              </a:rPr>
              <a:t> </a:t>
            </a:r>
            <a:r>
              <a:rPr lang="es-AR" altLang="es-MX" i="1" dirty="0" err="1" smtClean="0">
                <a:solidFill>
                  <a:srgbClr val="FFFFFF"/>
                </a:solidFill>
              </a:rPr>
              <a:t>cerevisiae</a:t>
            </a:r>
            <a:r>
              <a:rPr lang="es-AR" altLang="es-MX" dirty="0" smtClean="0">
                <a:solidFill>
                  <a:srgbClr val="FFFFFF"/>
                </a:solidFill>
              </a:rPr>
              <a:t> </a:t>
            </a:r>
          </a:p>
          <a:p>
            <a:pPr fontAlgn="base">
              <a:spcBef>
                <a:spcPct val="0"/>
              </a:spcBef>
              <a:spcAft>
                <a:spcPct val="0"/>
              </a:spcAft>
            </a:pPr>
            <a:endParaRPr lang="es-AR" altLang="es-MX" dirty="0" smtClean="0">
              <a:solidFill>
                <a:srgbClr val="FFFFFF"/>
              </a:solidFill>
            </a:endParaRPr>
          </a:p>
          <a:p>
            <a:pPr fontAlgn="base">
              <a:spcBef>
                <a:spcPct val="0"/>
              </a:spcBef>
              <a:spcAft>
                <a:spcPct val="0"/>
              </a:spcAft>
            </a:pPr>
            <a:endParaRPr lang="es-AR" altLang="es-MX" i="1" dirty="0" smtClean="0">
              <a:solidFill>
                <a:srgbClr val="FFFFFF"/>
              </a:solidFill>
            </a:endParaRPr>
          </a:p>
          <a:p>
            <a:pPr fontAlgn="base">
              <a:spcBef>
                <a:spcPct val="0"/>
              </a:spcBef>
              <a:spcAft>
                <a:spcPct val="0"/>
              </a:spcAft>
            </a:pPr>
            <a:r>
              <a:rPr lang="es-AR" altLang="es-MX" i="1" dirty="0" smtClean="0">
                <a:solidFill>
                  <a:srgbClr val="000000"/>
                </a:solidFill>
              </a:rPr>
              <a:t> </a:t>
            </a:r>
          </a:p>
          <a:p>
            <a:pPr fontAlgn="base">
              <a:spcBef>
                <a:spcPct val="0"/>
              </a:spcBef>
              <a:spcAft>
                <a:spcPct val="0"/>
              </a:spcAft>
            </a:pPr>
            <a:endParaRPr lang="es-AR" altLang="es-MX" dirty="0" smtClean="0">
              <a:solidFill>
                <a:srgbClr val="000000"/>
              </a:solidFill>
            </a:endParaRPr>
          </a:p>
          <a:p>
            <a:pPr fontAlgn="base">
              <a:spcBef>
                <a:spcPct val="0"/>
              </a:spcBef>
              <a:spcAft>
                <a:spcPct val="0"/>
              </a:spcAft>
            </a:pPr>
            <a:endParaRPr lang="es-AR" altLang="es-MX" dirty="0" smtClean="0">
              <a:solidFill>
                <a:srgbClr val="000000"/>
              </a:solidFill>
            </a:endParaRPr>
          </a:p>
        </p:txBody>
      </p:sp>
    </p:spTree>
    <p:extLst>
      <p:ext uri="{BB962C8B-B14F-4D97-AF65-F5344CB8AC3E}">
        <p14:creationId xmlns:p14="http://schemas.microsoft.com/office/powerpoint/2010/main" val="12478475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304800"/>
            <a:ext cx="9067800" cy="1143000"/>
          </a:xfrm>
        </p:spPr>
        <p:txBody>
          <a:bodyPr/>
          <a:lstStyle/>
          <a:p>
            <a:r>
              <a:rPr lang="en-GB" altLang="en-US" smtClean="0">
                <a:latin typeface="Arial" charset="0"/>
                <a:cs typeface="Arial" charset="0"/>
              </a:rPr>
              <a:t>Senescence and cell death are normal,  actively controlled processes</a:t>
            </a:r>
          </a:p>
        </p:txBody>
      </p:sp>
      <p:grpSp>
        <p:nvGrpSpPr>
          <p:cNvPr id="4099" name="Group 9"/>
          <p:cNvGrpSpPr>
            <a:grpSpLocks/>
          </p:cNvGrpSpPr>
          <p:nvPr/>
        </p:nvGrpSpPr>
        <p:grpSpPr bwMode="auto">
          <a:xfrm>
            <a:off x="201613" y="1630363"/>
            <a:ext cx="8637587" cy="4400550"/>
            <a:chOff x="505904" y="1630233"/>
            <a:chExt cx="8638096" cy="4401235"/>
          </a:xfrm>
        </p:grpSpPr>
        <p:pic>
          <p:nvPicPr>
            <p:cNvPr id="410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298616" y="3451016"/>
              <a:ext cx="2296948" cy="284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 descr="C:\Users\mary\Documents\TeachingTools\APlantSenescence\riceredstrip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flipV="1">
              <a:off x="3296178" y="1580624"/>
              <a:ext cx="2475443" cy="266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descr="C:\Users\mary\AppData\Local\Temp\5096027199_64911695f0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904" y="3581401"/>
              <a:ext cx="2694496" cy="243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4" name="Group 1"/>
            <p:cNvGrpSpPr>
              <a:grpSpLocks/>
            </p:cNvGrpSpPr>
            <p:nvPr/>
          </p:nvGrpSpPr>
          <p:grpSpPr bwMode="auto">
            <a:xfrm>
              <a:off x="5867400" y="1676401"/>
              <a:ext cx="3276600" cy="4343400"/>
              <a:chOff x="165100" y="1954522"/>
              <a:chExt cx="2739305" cy="3738770"/>
            </a:xfrm>
          </p:grpSpPr>
          <p:pic>
            <p:nvPicPr>
              <p:cNvPr id="41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100" y="1954522"/>
                <a:ext cx="1294463" cy="373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1954522"/>
                <a:ext cx="1532805" cy="373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5" name="Picture 3" descr="C:\Users\mary\Desktop\wheatNdeficien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3122" y="1676400"/>
              <a:ext cx="2667000" cy="185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Box 5"/>
            <p:cNvSpPr txBox="1">
              <a:spLocks noChangeArrowheads="1"/>
            </p:cNvSpPr>
            <p:nvPr/>
          </p:nvSpPr>
          <p:spPr bwMode="auto">
            <a:xfrm>
              <a:off x="526228" y="5662136"/>
              <a:ext cx="26212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srgbClr val="FFC000"/>
                  </a:solidFill>
                </a:rPr>
                <a:t>Autumnal senescence</a:t>
              </a:r>
            </a:p>
          </p:txBody>
        </p:sp>
        <p:sp>
          <p:nvSpPr>
            <p:cNvPr id="4107" name="TextBox 11"/>
            <p:cNvSpPr txBox="1">
              <a:spLocks noChangeArrowheads="1"/>
            </p:cNvSpPr>
            <p:nvPr/>
          </p:nvSpPr>
          <p:spPr bwMode="auto">
            <a:xfrm>
              <a:off x="3505199" y="1676400"/>
              <a:ext cx="22098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b="1" smtClean="0">
                  <a:solidFill>
                    <a:srgbClr val="FFC000"/>
                  </a:solidFill>
                </a:rPr>
                <a:t>Pathogen-induced cell death</a:t>
              </a:r>
            </a:p>
          </p:txBody>
        </p:sp>
        <p:sp>
          <p:nvSpPr>
            <p:cNvPr id="4108" name="TextBox 12"/>
            <p:cNvSpPr txBox="1">
              <a:spLocks noChangeArrowheads="1"/>
            </p:cNvSpPr>
            <p:nvPr/>
          </p:nvSpPr>
          <p:spPr bwMode="auto">
            <a:xfrm>
              <a:off x="549536" y="1676403"/>
              <a:ext cx="27109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srgbClr val="FFC000"/>
                  </a:solidFill>
                </a:rPr>
                <a:t>Nutritional senescence</a:t>
              </a:r>
            </a:p>
          </p:txBody>
        </p:sp>
        <p:sp>
          <p:nvSpPr>
            <p:cNvPr id="4109" name="TextBox 13"/>
            <p:cNvSpPr txBox="1">
              <a:spLocks noChangeArrowheads="1"/>
            </p:cNvSpPr>
            <p:nvPr/>
          </p:nvSpPr>
          <p:spPr bwMode="auto">
            <a:xfrm>
              <a:off x="5943600" y="1630233"/>
              <a:ext cx="30315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srgbClr val="FFC000"/>
                  </a:solidFill>
                </a:rPr>
                <a:t>Reproductive senescence</a:t>
              </a:r>
            </a:p>
          </p:txBody>
        </p:sp>
        <p:sp>
          <p:nvSpPr>
            <p:cNvPr id="4110" name="TextBox 15"/>
            <p:cNvSpPr txBox="1">
              <a:spLocks noChangeArrowheads="1"/>
            </p:cNvSpPr>
            <p:nvPr/>
          </p:nvSpPr>
          <p:spPr bwMode="auto">
            <a:xfrm>
              <a:off x="3220122" y="4137887"/>
              <a:ext cx="22098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prstClr val="black"/>
                  </a:solidFill>
                </a:rPr>
                <a:t>Developmental cell death</a:t>
              </a:r>
            </a:p>
          </p:txBody>
        </p:sp>
      </p:grpSp>
      <p:sp>
        <p:nvSpPr>
          <p:cNvPr id="4100" name="TextBox 15"/>
          <p:cNvSpPr txBox="1">
            <a:spLocks noChangeArrowheads="1"/>
          </p:cNvSpPr>
          <p:nvPr/>
        </p:nvSpPr>
        <p:spPr bwMode="auto">
          <a:xfrm>
            <a:off x="1620838" y="6030913"/>
            <a:ext cx="75231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r" fontAlgn="base">
              <a:spcBef>
                <a:spcPct val="30000"/>
              </a:spcBef>
              <a:spcAft>
                <a:spcPct val="0"/>
              </a:spcAft>
              <a:buFontTx/>
              <a:buNone/>
            </a:pPr>
            <a:r>
              <a:rPr lang="en-GB" altLang="en-US" sz="800" smtClean="0">
                <a:solidFill>
                  <a:prstClr val="black"/>
                </a:solidFill>
                <a:latin typeface="Times New Roman" pitchFamily="18" charset="0"/>
                <a:cs typeface="Times New Roman" pitchFamily="18" charset="0"/>
              </a:rPr>
              <a:t>Photos courtesy </a:t>
            </a:r>
            <a:r>
              <a:rPr lang="en-GB" altLang="en-US" sz="800" smtClean="0">
                <a:solidFill>
                  <a:prstClr val="black"/>
                </a:solidFill>
                <a:latin typeface="Times New Roman" pitchFamily="18" charset="0"/>
                <a:cs typeface="Times New Roman" pitchFamily="18" charset="0"/>
                <a:hlinkClick r:id="rId9"/>
              </a:rPr>
              <a:t>Tom Donald</a:t>
            </a:r>
            <a:r>
              <a:rPr lang="en-GB" altLang="en-US" sz="800" smtClean="0">
                <a:solidFill>
                  <a:prstClr val="black"/>
                </a:solidFill>
                <a:latin typeface="Times New Roman" pitchFamily="18" charset="0"/>
                <a:cs typeface="Times New Roman" pitchFamily="18" charset="0"/>
              </a:rPr>
              <a:t>; </a:t>
            </a:r>
            <a:r>
              <a:rPr lang="en-GB" altLang="en-US" sz="800" u="sng" smtClean="0">
                <a:solidFill>
                  <a:prstClr val="black"/>
                </a:solidFill>
                <a:latin typeface="Times New Roman" pitchFamily="18" charset="0"/>
                <a:cs typeface="Times New Roman" pitchFamily="18" charset="0"/>
                <a:hlinkClick r:id="rId10"/>
              </a:rPr>
              <a:t>IRRI</a:t>
            </a:r>
            <a:r>
              <a:rPr lang="en-GB" altLang="en-US" sz="800" u="sng" smtClean="0">
                <a:solidFill>
                  <a:prstClr val="black"/>
                </a:solidFill>
                <a:latin typeface="Times New Roman" pitchFamily="18" charset="0"/>
                <a:cs typeface="Times New Roman" pitchFamily="18" charset="0"/>
              </a:rPr>
              <a:t> ; </a:t>
            </a:r>
            <a:r>
              <a:rPr lang="en-GB" altLang="en-US" sz="800" smtClean="0">
                <a:solidFill>
                  <a:prstClr val="black"/>
                </a:solidFill>
                <a:latin typeface="Times New Roman" pitchFamily="18" charset="0"/>
                <a:cs typeface="Times New Roman" pitchFamily="18" charset="0"/>
              </a:rPr>
              <a:t>Gunawardena, A.H.L.A.N., Greenwood, J.S. and Dengler, N.G. (2004). Programmed cell death remodels lace plant leaf shape during development. Plant Cell. 16: </a:t>
            </a:r>
            <a:r>
              <a:rPr lang="en-GB" altLang="en-US" sz="800" smtClean="0">
                <a:solidFill>
                  <a:prstClr val="black"/>
                </a:solidFill>
                <a:latin typeface="Times New Roman" pitchFamily="18" charset="0"/>
                <a:cs typeface="Times New Roman" pitchFamily="18" charset="0"/>
                <a:hlinkClick r:id="rId11"/>
              </a:rPr>
              <a:t>60-73</a:t>
            </a:r>
            <a:r>
              <a:rPr lang="en-GB" altLang="en-US" sz="800" smtClean="0">
                <a:solidFill>
                  <a:prstClr val="black"/>
                </a:solidFill>
                <a:latin typeface="Times New Roman" pitchFamily="18" charset="0"/>
                <a:cs typeface="Times New Roman" pitchFamily="18" charset="0"/>
              </a:rPr>
              <a:t>; Park, S.-Y., et al. (2007). The senescence-induced Staygreen protein regulates chlorophyll degradation. Plant Cell. 19: </a:t>
            </a:r>
            <a:r>
              <a:rPr lang="en-GB" altLang="en-US" sz="800" smtClean="0">
                <a:solidFill>
                  <a:prstClr val="black"/>
                </a:solidFill>
                <a:latin typeface="Times New Roman" pitchFamily="18" charset="0"/>
                <a:cs typeface="Times New Roman" pitchFamily="18" charset="0"/>
                <a:hlinkClick r:id="rId12"/>
              </a:rPr>
              <a:t>1649-1664</a:t>
            </a:r>
            <a:endParaRPr lang="en-GB" altLang="en-US" sz="800" smtClean="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4074010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0"/>
            <a:ext cx="8581603" cy="6418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825949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41" y="620688"/>
            <a:ext cx="9036496" cy="2807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910795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0162" name="48 Grupo"/>
          <p:cNvGrpSpPr>
            <a:grpSpLocks/>
          </p:cNvGrpSpPr>
          <p:nvPr/>
        </p:nvGrpSpPr>
        <p:grpSpPr bwMode="auto">
          <a:xfrm>
            <a:off x="971550" y="88900"/>
            <a:ext cx="7319963" cy="4802188"/>
            <a:chOff x="1000100" y="571504"/>
            <a:chExt cx="6286544" cy="4572008"/>
          </a:xfrm>
        </p:grpSpPr>
        <p:grpSp>
          <p:nvGrpSpPr>
            <p:cNvPr id="220165" name="5 Grupo"/>
            <p:cNvGrpSpPr>
              <a:grpSpLocks/>
            </p:cNvGrpSpPr>
            <p:nvPr/>
          </p:nvGrpSpPr>
          <p:grpSpPr bwMode="auto">
            <a:xfrm>
              <a:off x="2714612" y="571504"/>
              <a:ext cx="3714776" cy="2357430"/>
              <a:chOff x="2859000" y="338995"/>
              <a:chExt cx="3714776" cy="2357430"/>
            </a:xfrm>
          </p:grpSpPr>
          <p:sp>
            <p:nvSpPr>
              <p:cNvPr id="4" name="3 CuadroTexto"/>
              <p:cNvSpPr txBox="1"/>
              <p:nvPr/>
            </p:nvSpPr>
            <p:spPr>
              <a:xfrm>
                <a:off x="3180014" y="1286648"/>
                <a:ext cx="2785384" cy="460979"/>
              </a:xfrm>
              <a:prstGeom prst="rect">
                <a:avLst/>
              </a:prstGeom>
              <a:noFill/>
            </p:spPr>
            <p:txBody>
              <a:bodyPr>
                <a:spAutoFit/>
              </a:bodyPr>
              <a:lstStyle/>
              <a:p>
                <a:pPr algn="ctr" fontAlgn="base">
                  <a:spcBef>
                    <a:spcPct val="0"/>
                  </a:spcBef>
                  <a:spcAft>
                    <a:spcPct val="0"/>
                  </a:spcAft>
                  <a:defRPr/>
                </a:pPr>
                <a:r>
                  <a:rPr lang="es-ES" sz="2400" dirty="0">
                    <a:solidFill>
                      <a:srgbClr val="000000"/>
                    </a:solidFill>
                    <a:cs typeface="Arial" charset="0"/>
                  </a:rPr>
                  <a:t>MUERTE CELULAR</a:t>
                </a:r>
              </a:p>
            </p:txBody>
          </p:sp>
          <p:sp>
            <p:nvSpPr>
              <p:cNvPr id="5" name="4 Explosión 2"/>
              <p:cNvSpPr/>
              <p:nvPr/>
            </p:nvSpPr>
            <p:spPr>
              <a:xfrm rot="1172367">
                <a:off x="2859619" y="338995"/>
                <a:ext cx="3713846" cy="2357796"/>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0">
                  <a:solidFill>
                    <a:srgbClr val="FFFFFF"/>
                  </a:solidFill>
                </a:endParaRPr>
              </a:p>
            </p:txBody>
          </p:sp>
        </p:grpSp>
        <p:grpSp>
          <p:nvGrpSpPr>
            <p:cNvPr id="220166" name="30 Grupo"/>
            <p:cNvGrpSpPr>
              <a:grpSpLocks/>
            </p:cNvGrpSpPr>
            <p:nvPr/>
          </p:nvGrpSpPr>
          <p:grpSpPr bwMode="auto">
            <a:xfrm>
              <a:off x="2786050" y="2643182"/>
              <a:ext cx="3500462" cy="429422"/>
              <a:chOff x="2212958" y="2568934"/>
              <a:chExt cx="4718084" cy="717984"/>
            </a:xfrm>
          </p:grpSpPr>
          <p:grpSp>
            <p:nvGrpSpPr>
              <p:cNvPr id="220189" name="15 Grupo"/>
              <p:cNvGrpSpPr>
                <a:grpSpLocks/>
              </p:cNvGrpSpPr>
              <p:nvPr/>
            </p:nvGrpSpPr>
            <p:grpSpPr bwMode="auto">
              <a:xfrm>
                <a:off x="2214546" y="2568934"/>
                <a:ext cx="4714908" cy="360000"/>
                <a:chOff x="1571604" y="2568934"/>
                <a:chExt cx="6000792" cy="360000"/>
              </a:xfrm>
            </p:grpSpPr>
            <p:cxnSp>
              <p:nvCxnSpPr>
                <p:cNvPr id="10" name="9 Conector recto"/>
                <p:cNvCxnSpPr/>
                <p:nvPr/>
              </p:nvCxnSpPr>
              <p:spPr>
                <a:xfrm>
                  <a:off x="1572055" y="2926018"/>
                  <a:ext cx="5977965" cy="25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rot="5400000">
                  <a:off x="4393310" y="2749127"/>
                  <a:ext cx="3588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17 Conector recto"/>
              <p:cNvCxnSpPr/>
              <p:nvPr/>
            </p:nvCxnSpPr>
            <p:spPr>
              <a:xfrm rot="5400000" flipH="1" flipV="1">
                <a:off x="2035824" y="3108310"/>
                <a:ext cx="356314" cy="18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rot="5400000" flipH="1" flipV="1">
                <a:off x="6749909" y="3107048"/>
                <a:ext cx="358840" cy="18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24 Conector recto"/>
            <p:cNvCxnSpPr/>
            <p:nvPr/>
          </p:nvCxnSpPr>
          <p:spPr>
            <a:xfrm rot="5400000">
              <a:off x="5644939" y="4070561"/>
              <a:ext cx="1284696" cy="27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32 CuadroTexto"/>
            <p:cNvSpPr txBox="1"/>
            <p:nvPr/>
          </p:nvSpPr>
          <p:spPr>
            <a:xfrm>
              <a:off x="5429256" y="4774180"/>
              <a:ext cx="1643074" cy="369332"/>
            </a:xfrm>
            <a:prstGeom prst="rect">
              <a:avLst/>
            </a:prstGeom>
            <a:solidFill>
              <a:schemeClr val="tx1"/>
            </a:solidFill>
          </p:spPr>
          <p:style>
            <a:lnRef idx="0">
              <a:schemeClr val="accent6"/>
            </a:lnRef>
            <a:fillRef idx="3">
              <a:schemeClr val="accent6"/>
            </a:fillRef>
            <a:effectRef idx="3">
              <a:schemeClr val="accent6"/>
            </a:effectRef>
            <a:fontRef idx="minor">
              <a:schemeClr val="lt1"/>
            </a:fontRef>
          </p:style>
          <p:txBody>
            <a:bodyPr>
              <a:spAutoFit/>
            </a:bodyPr>
            <a:lstStyle/>
            <a:p>
              <a:pPr algn="ctr" fontAlgn="base">
                <a:spcBef>
                  <a:spcPct val="0"/>
                </a:spcBef>
                <a:spcAft>
                  <a:spcPct val="0"/>
                </a:spcAft>
                <a:defRPr/>
              </a:pPr>
              <a:r>
                <a:rPr lang="es-ES" sz="2000" b="1" dirty="0">
                  <a:solidFill>
                    <a:srgbClr val="FFFFFF"/>
                  </a:solidFill>
                </a:rPr>
                <a:t>NECROSIS</a:t>
              </a:r>
            </a:p>
          </p:txBody>
        </p:sp>
        <p:sp>
          <p:nvSpPr>
            <p:cNvPr id="34" name="33 CuadroTexto"/>
            <p:cNvSpPr txBox="1"/>
            <p:nvPr/>
          </p:nvSpPr>
          <p:spPr>
            <a:xfrm>
              <a:off x="3000364" y="4774180"/>
              <a:ext cx="1643074" cy="369332"/>
            </a:xfrm>
            <a:prstGeom prst="rect">
              <a:avLst/>
            </a:prstGeom>
            <a:solidFill>
              <a:srgbClr val="FF0000"/>
            </a:solidFill>
          </p:spPr>
          <p:style>
            <a:lnRef idx="0">
              <a:schemeClr val="accent1"/>
            </a:lnRef>
            <a:fillRef idx="3">
              <a:schemeClr val="accent1"/>
            </a:fillRef>
            <a:effectRef idx="3">
              <a:schemeClr val="accent1"/>
            </a:effectRef>
            <a:fontRef idx="minor">
              <a:schemeClr val="lt1"/>
            </a:fontRef>
          </p:style>
          <p:txBody>
            <a:bodyPr>
              <a:spAutoFit/>
            </a:bodyPr>
            <a:lstStyle/>
            <a:p>
              <a:pPr algn="ctr" fontAlgn="base">
                <a:spcBef>
                  <a:spcPct val="0"/>
                </a:spcBef>
                <a:spcAft>
                  <a:spcPct val="0"/>
                </a:spcAft>
                <a:defRPr/>
              </a:pPr>
              <a:r>
                <a:rPr lang="es-ES" sz="2000" b="1" dirty="0">
                  <a:solidFill>
                    <a:srgbClr val="FFFFFF"/>
                  </a:solidFill>
                </a:rPr>
                <a:t>AUTOFAGIA</a:t>
              </a:r>
            </a:p>
          </p:txBody>
        </p:sp>
        <p:sp>
          <p:nvSpPr>
            <p:cNvPr id="35" name="34 CuadroTexto"/>
            <p:cNvSpPr txBox="1"/>
            <p:nvPr/>
          </p:nvSpPr>
          <p:spPr>
            <a:xfrm>
              <a:off x="1000100" y="4774180"/>
              <a:ext cx="1643074" cy="369332"/>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fontAlgn="base">
                <a:spcBef>
                  <a:spcPct val="0"/>
                </a:spcBef>
                <a:spcAft>
                  <a:spcPct val="0"/>
                </a:spcAft>
                <a:defRPr/>
              </a:pPr>
              <a:r>
                <a:rPr lang="es-ES" sz="2000" b="1" dirty="0">
                  <a:solidFill>
                    <a:srgbClr val="FFFFFF"/>
                  </a:solidFill>
                </a:rPr>
                <a:t>APOPTÓSIS</a:t>
              </a:r>
            </a:p>
          </p:txBody>
        </p:sp>
        <p:grpSp>
          <p:nvGrpSpPr>
            <p:cNvPr id="220177" name="40 Grupo"/>
            <p:cNvGrpSpPr>
              <a:grpSpLocks/>
            </p:cNvGrpSpPr>
            <p:nvPr/>
          </p:nvGrpSpPr>
          <p:grpSpPr bwMode="auto">
            <a:xfrm>
              <a:off x="1785918" y="3427412"/>
              <a:ext cx="2001852" cy="431010"/>
              <a:chOff x="1427934" y="3427412"/>
              <a:chExt cx="2431274" cy="431010"/>
            </a:xfrm>
          </p:grpSpPr>
          <p:grpSp>
            <p:nvGrpSpPr>
              <p:cNvPr id="220184" name="29 Grupo"/>
              <p:cNvGrpSpPr>
                <a:grpSpLocks/>
              </p:cNvGrpSpPr>
              <p:nvPr/>
            </p:nvGrpSpPr>
            <p:grpSpPr bwMode="auto">
              <a:xfrm>
                <a:off x="1428728" y="3427412"/>
                <a:ext cx="2428892" cy="215902"/>
                <a:chOff x="357158" y="3714752"/>
                <a:chExt cx="2428892" cy="501654"/>
              </a:xfrm>
            </p:grpSpPr>
            <p:cxnSp>
              <p:nvCxnSpPr>
                <p:cNvPr id="27" name="26 Conector recto"/>
                <p:cNvCxnSpPr/>
                <p:nvPr/>
              </p:nvCxnSpPr>
              <p:spPr>
                <a:xfrm rot="5400000">
                  <a:off x="1304234" y="3983165"/>
                  <a:ext cx="53379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a:off x="340842" y="4250062"/>
                  <a:ext cx="244567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9" name="38 Conector recto"/>
              <p:cNvCxnSpPr/>
              <p:nvPr/>
            </p:nvCxnSpPr>
            <p:spPr>
              <a:xfrm rot="5400000">
                <a:off x="1320831" y="3750678"/>
                <a:ext cx="214620" cy="165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39 Conector recto"/>
              <p:cNvCxnSpPr/>
              <p:nvPr/>
            </p:nvCxnSpPr>
            <p:spPr>
              <a:xfrm rot="5400000">
                <a:off x="3752362" y="3749922"/>
                <a:ext cx="213108" cy="165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41 CuadroTexto"/>
            <p:cNvSpPr txBox="1"/>
            <p:nvPr/>
          </p:nvSpPr>
          <p:spPr>
            <a:xfrm>
              <a:off x="1143255" y="3857304"/>
              <a:ext cx="1285667" cy="37029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base">
                <a:spcBef>
                  <a:spcPct val="0"/>
                </a:spcBef>
                <a:spcAft>
                  <a:spcPct val="0"/>
                </a:spcAft>
                <a:defRPr/>
              </a:pPr>
              <a:r>
                <a:rPr lang="es-ES" sz="2000" dirty="0">
                  <a:solidFill>
                    <a:srgbClr val="000000"/>
                  </a:solidFill>
                </a:rPr>
                <a:t>TIPO I</a:t>
              </a:r>
            </a:p>
          </p:txBody>
        </p:sp>
        <p:sp>
          <p:nvSpPr>
            <p:cNvPr id="43" name="42 CuadroTexto"/>
            <p:cNvSpPr txBox="1"/>
            <p:nvPr/>
          </p:nvSpPr>
          <p:spPr>
            <a:xfrm>
              <a:off x="3143333" y="3857304"/>
              <a:ext cx="1285667" cy="37029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base">
                <a:spcBef>
                  <a:spcPct val="0"/>
                </a:spcBef>
                <a:spcAft>
                  <a:spcPct val="0"/>
                </a:spcAft>
                <a:defRPr/>
              </a:pPr>
              <a:r>
                <a:rPr lang="es-ES" sz="2000" dirty="0">
                  <a:solidFill>
                    <a:srgbClr val="000000"/>
                  </a:solidFill>
                </a:rPr>
                <a:t>TIPO II</a:t>
              </a:r>
            </a:p>
          </p:txBody>
        </p:sp>
        <p:cxnSp>
          <p:nvCxnSpPr>
            <p:cNvPr id="45" name="44 Conector recto"/>
            <p:cNvCxnSpPr>
              <a:stCxn id="42" idx="2"/>
            </p:cNvCxnSpPr>
            <p:nvPr/>
          </p:nvCxnSpPr>
          <p:spPr>
            <a:xfrm rot="5400000">
              <a:off x="1542070" y="4470936"/>
              <a:ext cx="48667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45 Conector recto"/>
            <p:cNvCxnSpPr>
              <a:stCxn id="43" idx="2"/>
            </p:cNvCxnSpPr>
            <p:nvPr/>
          </p:nvCxnSpPr>
          <p:spPr>
            <a:xfrm rot="5400000">
              <a:off x="3542075" y="4471009"/>
              <a:ext cx="488184" cy="13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5214307" y="3059281"/>
              <a:ext cx="2072337" cy="6740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fontAlgn="base">
                <a:spcBef>
                  <a:spcPct val="0"/>
                </a:spcBef>
                <a:spcAft>
                  <a:spcPct val="0"/>
                </a:spcAft>
                <a:defRPr/>
              </a:pPr>
              <a:r>
                <a:rPr lang="es-ES" sz="2000" b="1" dirty="0">
                  <a:solidFill>
                    <a:srgbClr val="000000"/>
                  </a:solidFill>
                </a:rPr>
                <a:t>NO PROGRAMADA</a:t>
              </a:r>
            </a:p>
          </p:txBody>
        </p:sp>
        <p:sp>
          <p:nvSpPr>
            <p:cNvPr id="22" name="21 CuadroTexto"/>
            <p:cNvSpPr txBox="1"/>
            <p:nvPr/>
          </p:nvSpPr>
          <p:spPr>
            <a:xfrm>
              <a:off x="1928562" y="3059281"/>
              <a:ext cx="2215492" cy="3808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fontAlgn="base">
                <a:spcBef>
                  <a:spcPct val="0"/>
                </a:spcBef>
                <a:spcAft>
                  <a:spcPct val="0"/>
                </a:spcAft>
                <a:defRPr/>
              </a:pPr>
              <a:r>
                <a:rPr lang="es-ES" sz="2000" b="1" dirty="0">
                  <a:solidFill>
                    <a:srgbClr val="000000"/>
                  </a:solidFill>
                </a:rPr>
                <a:t>PROGRAMADA</a:t>
              </a:r>
            </a:p>
          </p:txBody>
        </p:sp>
      </p:grpSp>
      <p:sp>
        <p:nvSpPr>
          <p:cNvPr id="220163" name="Text Box 7"/>
          <p:cNvSpPr txBox="1">
            <a:spLocks noChangeArrowheads="1"/>
          </p:cNvSpPr>
          <p:nvPr/>
        </p:nvSpPr>
        <p:spPr bwMode="auto">
          <a:xfrm>
            <a:off x="881063" y="5143500"/>
            <a:ext cx="4343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GB" altLang="es-MX" sz="1800" b="1" smtClean="0">
                <a:solidFill>
                  <a:srgbClr val="000000"/>
                </a:solidFill>
                <a:cs typeface="Arial" charset="0"/>
              </a:rPr>
              <a:t>Procesos ordenado</a:t>
            </a:r>
          </a:p>
          <a:p>
            <a:pPr algn="ctr" eaLnBrk="1" fontAlgn="base" hangingPunct="1">
              <a:spcBef>
                <a:spcPct val="0"/>
              </a:spcBef>
              <a:spcAft>
                <a:spcPct val="0"/>
              </a:spcAft>
              <a:buFontTx/>
              <a:buNone/>
            </a:pPr>
            <a:r>
              <a:rPr lang="en-GB" altLang="es-MX" sz="1800" b="1" smtClean="0">
                <a:solidFill>
                  <a:srgbClr val="000000"/>
                </a:solidFill>
                <a:cs typeface="Arial" charset="0"/>
              </a:rPr>
              <a:t>Dependiente energía </a:t>
            </a:r>
          </a:p>
          <a:p>
            <a:pPr algn="ctr" eaLnBrk="1" fontAlgn="base" hangingPunct="1">
              <a:spcBef>
                <a:spcPct val="0"/>
              </a:spcBef>
              <a:spcAft>
                <a:spcPct val="0"/>
              </a:spcAft>
              <a:buFontTx/>
              <a:buNone/>
            </a:pPr>
            <a:r>
              <a:rPr lang="en-GB" altLang="es-MX" sz="1800" b="1" smtClean="0">
                <a:solidFill>
                  <a:srgbClr val="000000"/>
                </a:solidFill>
                <a:cs typeface="Arial" charset="0"/>
              </a:rPr>
              <a:t>Integridad de membranas</a:t>
            </a:r>
          </a:p>
          <a:p>
            <a:pPr algn="ctr" eaLnBrk="1" fontAlgn="base" hangingPunct="1">
              <a:spcBef>
                <a:spcPct val="0"/>
              </a:spcBef>
              <a:spcAft>
                <a:spcPct val="0"/>
              </a:spcAft>
              <a:buFontTx/>
              <a:buNone/>
            </a:pPr>
            <a:r>
              <a:rPr lang="en-GB" altLang="es-MX" sz="1800" b="1" smtClean="0">
                <a:solidFill>
                  <a:srgbClr val="000000"/>
                </a:solidFill>
                <a:cs typeface="Arial" charset="0"/>
              </a:rPr>
              <a:t>Remobilización </a:t>
            </a:r>
          </a:p>
          <a:p>
            <a:pPr algn="ctr" eaLnBrk="1" fontAlgn="base" hangingPunct="1">
              <a:spcBef>
                <a:spcPct val="0"/>
              </a:spcBef>
              <a:spcAft>
                <a:spcPct val="0"/>
              </a:spcAft>
              <a:buFontTx/>
              <a:buNone/>
            </a:pPr>
            <a:r>
              <a:rPr lang="en-GB" altLang="es-MX" sz="1800" b="1" smtClean="0">
                <a:solidFill>
                  <a:srgbClr val="000000"/>
                </a:solidFill>
                <a:cs typeface="Arial" charset="0"/>
              </a:rPr>
              <a:t> </a:t>
            </a:r>
          </a:p>
        </p:txBody>
      </p:sp>
      <p:sp>
        <p:nvSpPr>
          <p:cNvPr id="220164" name="Text Box 11"/>
          <p:cNvSpPr txBox="1">
            <a:spLocks noChangeArrowheads="1"/>
          </p:cNvSpPr>
          <p:nvPr/>
        </p:nvSpPr>
        <p:spPr bwMode="auto">
          <a:xfrm>
            <a:off x="5410200" y="5146675"/>
            <a:ext cx="3744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GB" altLang="es-MX" sz="1800" b="1" smtClean="0">
                <a:solidFill>
                  <a:srgbClr val="000000"/>
                </a:solidFill>
                <a:cs typeface="Arial" charset="0"/>
              </a:rPr>
              <a:t>Proceso desordenado  </a:t>
            </a:r>
          </a:p>
          <a:p>
            <a:pPr algn="ctr" eaLnBrk="1" fontAlgn="base" hangingPunct="1">
              <a:spcBef>
                <a:spcPct val="0"/>
              </a:spcBef>
              <a:spcAft>
                <a:spcPct val="0"/>
              </a:spcAft>
              <a:buFontTx/>
              <a:buNone/>
            </a:pPr>
            <a:r>
              <a:rPr lang="en-GB" altLang="es-MX" sz="1800" b="1" smtClean="0">
                <a:solidFill>
                  <a:srgbClr val="000000"/>
                </a:solidFill>
                <a:cs typeface="Arial" charset="0"/>
              </a:rPr>
              <a:t>No dependiente de energía </a:t>
            </a:r>
          </a:p>
          <a:p>
            <a:pPr algn="ctr" eaLnBrk="1" fontAlgn="base" hangingPunct="1">
              <a:spcBef>
                <a:spcPct val="0"/>
              </a:spcBef>
              <a:spcAft>
                <a:spcPct val="0"/>
              </a:spcAft>
              <a:buFontTx/>
              <a:buNone/>
            </a:pPr>
            <a:r>
              <a:rPr lang="en-GB" altLang="es-MX" sz="1800" b="1" smtClean="0">
                <a:solidFill>
                  <a:srgbClr val="000000"/>
                </a:solidFill>
                <a:cs typeface="Arial" charset="0"/>
              </a:rPr>
              <a:t>Rotura de membranas</a:t>
            </a:r>
          </a:p>
          <a:p>
            <a:pPr algn="ctr" eaLnBrk="1" fontAlgn="base" hangingPunct="1">
              <a:spcBef>
                <a:spcPct val="0"/>
              </a:spcBef>
              <a:spcAft>
                <a:spcPct val="0"/>
              </a:spcAft>
              <a:buFontTx/>
              <a:buNone/>
            </a:pPr>
            <a:r>
              <a:rPr lang="en-GB" altLang="es-MX" sz="1800" b="1" smtClean="0">
                <a:solidFill>
                  <a:srgbClr val="000000"/>
                </a:solidFill>
                <a:cs typeface="Arial" charset="0"/>
              </a:rPr>
              <a:t>Sin remobilización  </a:t>
            </a:r>
          </a:p>
        </p:txBody>
      </p:sp>
    </p:spTree>
    <p:extLst>
      <p:ext uri="{BB962C8B-B14F-4D97-AF65-F5344CB8AC3E}">
        <p14:creationId xmlns:p14="http://schemas.microsoft.com/office/powerpoint/2010/main" val="58341296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pPr>
              <a:defRPr/>
            </a:pPr>
            <a:r>
              <a:rPr lang="en-GB" dirty="0" smtClean="0">
                <a:ea typeface="+mj-ea"/>
              </a:rPr>
              <a:t>Programmed cell death (PCD)</a:t>
            </a:r>
            <a:endParaRPr lang="en-GB" dirty="0">
              <a:ea typeface="+mj-ea"/>
            </a:endParaRPr>
          </a:p>
        </p:txBody>
      </p:sp>
      <p:grpSp>
        <p:nvGrpSpPr>
          <p:cNvPr id="7171" name="Group 10"/>
          <p:cNvGrpSpPr>
            <a:grpSpLocks/>
          </p:cNvGrpSpPr>
          <p:nvPr/>
        </p:nvGrpSpPr>
        <p:grpSpPr bwMode="auto">
          <a:xfrm>
            <a:off x="6553200" y="1600200"/>
            <a:ext cx="2590800" cy="2819400"/>
            <a:chOff x="832740" y="1524000"/>
            <a:chExt cx="2215260" cy="2133600"/>
          </a:xfrm>
        </p:grpSpPr>
        <p:pic>
          <p:nvPicPr>
            <p:cNvPr id="71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855" y="1524000"/>
              <a:ext cx="217614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740" y="2667000"/>
              <a:ext cx="220573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7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124200"/>
            <a:ext cx="6248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8"/>
          <p:cNvSpPr>
            <a:spLocks noChangeArrowheads="1"/>
          </p:cNvSpPr>
          <p:nvPr/>
        </p:nvSpPr>
        <p:spPr bwMode="auto">
          <a:xfrm>
            <a:off x="6096000" y="6156325"/>
            <a:ext cx="3025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Image credits: "</a:t>
            </a:r>
            <a:r>
              <a:rPr lang="en-GB" altLang="en-US" sz="800" smtClean="0">
                <a:solidFill>
                  <a:prstClr val="black"/>
                </a:solidFill>
                <a:latin typeface="Times New Roman" pitchFamily="18" charset="0"/>
                <a:cs typeface="Times New Roman" pitchFamily="18" charset="0"/>
                <a:hlinkClick r:id="rId6"/>
              </a:rPr>
              <a:t>Illustrated Information</a:t>
            </a:r>
            <a:r>
              <a:rPr lang="en-GB" altLang="en-US" sz="800" smtClean="0">
                <a:solidFill>
                  <a:prstClr val="black"/>
                </a:solidFill>
                <a:latin typeface="Times New Roman" pitchFamily="18" charset="0"/>
                <a:cs typeface="Times New Roman" pitchFamily="18" charset="0"/>
              </a:rPr>
              <a:t>". Nobelprize.org. 31 Oct 2011</a:t>
            </a:r>
            <a:endParaRPr lang="en-US" altLang="en-US" sz="800" smtClean="0">
              <a:solidFill>
                <a:prstClr val="black"/>
              </a:solidFill>
              <a:latin typeface="Times New Roman" pitchFamily="18" charset="0"/>
              <a:cs typeface="Times New Roman" pitchFamily="18" charset="0"/>
            </a:endParaRPr>
          </a:p>
        </p:txBody>
      </p:sp>
      <p:sp>
        <p:nvSpPr>
          <p:cNvPr id="7174" name="TextBox 11"/>
          <p:cNvSpPr txBox="1">
            <a:spLocks noChangeArrowheads="1"/>
          </p:cNvSpPr>
          <p:nvPr/>
        </p:nvSpPr>
        <p:spPr bwMode="auto">
          <a:xfrm>
            <a:off x="6553200" y="4495800"/>
            <a:ext cx="2514600" cy="11699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400" smtClean="0">
                <a:solidFill>
                  <a:prstClr val="black"/>
                </a:solidFill>
              </a:rPr>
              <a:t>Programmed cell death is a normal developmental program that removes cells from between the digits and inside the intestinal lumen</a:t>
            </a:r>
            <a:endParaRPr lang="en-US" altLang="en-US" sz="1400" smtClean="0">
              <a:solidFill>
                <a:prstClr val="black"/>
              </a:solidFill>
            </a:endParaRPr>
          </a:p>
        </p:txBody>
      </p:sp>
      <p:sp>
        <p:nvSpPr>
          <p:cNvPr id="13" name="TextBox 12"/>
          <p:cNvSpPr txBox="1"/>
          <p:nvPr/>
        </p:nvSpPr>
        <p:spPr>
          <a:xfrm>
            <a:off x="457200" y="1676400"/>
            <a:ext cx="5715000" cy="1306513"/>
          </a:xfrm>
          <a:prstGeom prst="rect">
            <a:avLst/>
          </a:prstGeom>
          <a:solidFill>
            <a:schemeClr val="accent1">
              <a:lumMod val="20000"/>
              <a:lumOff val="80000"/>
            </a:schemeClr>
          </a:solidFill>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fontAlgn="base" hangingPunct="1">
              <a:lnSpc>
                <a:spcPct val="110000"/>
              </a:lnSpc>
              <a:spcBef>
                <a:spcPct val="0"/>
              </a:spcBef>
              <a:spcAft>
                <a:spcPct val="0"/>
              </a:spcAft>
              <a:defRPr/>
            </a:pPr>
            <a:r>
              <a:rPr lang="en-GB" altLang="en-US" dirty="0">
                <a:solidFill>
                  <a:prstClr val="black"/>
                </a:solidFill>
              </a:rPr>
              <a:t>Programmed cell death (PCD) is an active process to remove </a:t>
            </a:r>
            <a:r>
              <a:rPr lang="en-GB" altLang="en-US" dirty="0" smtClean="0">
                <a:solidFill>
                  <a:prstClr val="black"/>
                </a:solidFill>
              </a:rPr>
              <a:t>unneeded or </a:t>
            </a:r>
            <a:r>
              <a:rPr lang="en-GB" altLang="en-US" dirty="0">
                <a:solidFill>
                  <a:prstClr val="black"/>
                </a:solidFill>
              </a:rPr>
              <a:t>damaged cells. Breakthroughs in our understanding came from studies of </a:t>
            </a:r>
            <a:r>
              <a:rPr lang="en-GB" altLang="en-US" i="1" dirty="0">
                <a:solidFill>
                  <a:prstClr val="black"/>
                </a:solidFill>
              </a:rPr>
              <a:t>C. elegans</a:t>
            </a:r>
            <a:r>
              <a:rPr lang="en-GB" altLang="en-US" dirty="0">
                <a:solidFill>
                  <a:prstClr val="black"/>
                </a:solidFill>
              </a:rPr>
              <a:t>, culminating in the Nobel Prize in Medicine in 2002</a:t>
            </a:r>
            <a:endParaRPr lang="en-US" altLang="en-US" i="1" dirty="0">
              <a:solidFill>
                <a:prstClr val="black"/>
              </a:solidFill>
            </a:endParaRPr>
          </a:p>
        </p:txBody>
      </p:sp>
    </p:spTree>
    <p:extLst>
      <p:ext uri="{BB962C8B-B14F-4D97-AF65-F5344CB8AC3E}">
        <p14:creationId xmlns:p14="http://schemas.microsoft.com/office/powerpoint/2010/main" val="75220539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28725"/>
            <a:ext cx="64770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7"/>
          <p:cNvSpPr>
            <a:spLocks noGrp="1"/>
          </p:cNvSpPr>
          <p:nvPr>
            <p:ph type="title"/>
          </p:nvPr>
        </p:nvSpPr>
        <p:spPr>
          <a:xfrm>
            <a:off x="457200" y="76200"/>
            <a:ext cx="8229600" cy="1143000"/>
          </a:xfrm>
        </p:spPr>
        <p:txBody>
          <a:bodyPr/>
          <a:lstStyle/>
          <a:p>
            <a:r>
              <a:rPr lang="en-GB" altLang="en-US" smtClean="0"/>
              <a:t>Apoptosis and autophagy are two kinds of PCD in animals</a:t>
            </a:r>
            <a:endParaRPr lang="en-US" altLang="en-US" smtClean="0"/>
          </a:p>
        </p:txBody>
      </p:sp>
      <p:pic>
        <p:nvPicPr>
          <p:cNvPr id="8196" name="Picture 5"/>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3175" y="3816350"/>
            <a:ext cx="6477000" cy="2497138"/>
          </a:xfrm>
        </p:spPr>
      </p:pic>
      <p:sp>
        <p:nvSpPr>
          <p:cNvPr id="8197" name="TextBox 1"/>
          <p:cNvSpPr txBox="1">
            <a:spLocks noChangeArrowheads="1"/>
          </p:cNvSpPr>
          <p:nvPr/>
        </p:nvSpPr>
        <p:spPr bwMode="auto">
          <a:xfrm flipH="1">
            <a:off x="6491288" y="2413000"/>
            <a:ext cx="21955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400" b="1" smtClean="0">
                <a:solidFill>
                  <a:prstClr val="black"/>
                </a:solidFill>
              </a:rPr>
              <a:t>Accelerated</a:t>
            </a:r>
            <a:r>
              <a:rPr lang="en-GB" altLang="en-US" sz="1400" smtClean="0">
                <a:solidFill>
                  <a:prstClr val="black"/>
                </a:solidFill>
              </a:rPr>
              <a:t> = degenerative disease, immunodeficiency, infertility </a:t>
            </a:r>
          </a:p>
        </p:txBody>
      </p:sp>
      <p:sp>
        <p:nvSpPr>
          <p:cNvPr id="8198" name="TextBox 15"/>
          <p:cNvSpPr txBox="1">
            <a:spLocks noChangeArrowheads="1"/>
          </p:cNvSpPr>
          <p:nvPr/>
        </p:nvSpPr>
        <p:spPr bwMode="auto">
          <a:xfrm flipH="1">
            <a:off x="6491288" y="1439863"/>
            <a:ext cx="22717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400" b="1" smtClean="0">
                <a:solidFill>
                  <a:prstClr val="black"/>
                </a:solidFill>
              </a:rPr>
              <a:t>Insufficient</a:t>
            </a:r>
            <a:r>
              <a:rPr lang="en-GB" altLang="en-US" sz="1400" smtClean="0">
                <a:solidFill>
                  <a:prstClr val="black"/>
                </a:solidFill>
              </a:rPr>
              <a:t> = </a:t>
            </a:r>
          </a:p>
          <a:p>
            <a:pPr eaLnBrk="1" fontAlgn="base" hangingPunct="1">
              <a:spcBef>
                <a:spcPct val="0"/>
              </a:spcBef>
              <a:spcAft>
                <a:spcPct val="0"/>
              </a:spcAft>
              <a:buFontTx/>
              <a:buNone/>
            </a:pPr>
            <a:r>
              <a:rPr lang="en-GB" altLang="en-US" sz="1400" smtClean="0">
                <a:solidFill>
                  <a:prstClr val="black"/>
                </a:solidFill>
              </a:rPr>
              <a:t>cancer, autoimmune disease</a:t>
            </a:r>
          </a:p>
        </p:txBody>
      </p:sp>
      <p:sp>
        <p:nvSpPr>
          <p:cNvPr id="8199" name="TextBox 16"/>
          <p:cNvSpPr txBox="1">
            <a:spLocks noChangeArrowheads="1"/>
          </p:cNvSpPr>
          <p:nvPr/>
        </p:nvSpPr>
        <p:spPr bwMode="auto">
          <a:xfrm flipH="1">
            <a:off x="6491288" y="4191000"/>
            <a:ext cx="23479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400" b="1" smtClean="0">
                <a:solidFill>
                  <a:prstClr val="black"/>
                </a:solidFill>
              </a:rPr>
              <a:t>Autophagy means:</a:t>
            </a:r>
          </a:p>
          <a:p>
            <a:pPr eaLnBrk="1" fontAlgn="base" hangingPunct="1">
              <a:spcBef>
                <a:spcPct val="0"/>
              </a:spcBef>
              <a:spcAft>
                <a:spcPct val="0"/>
              </a:spcAft>
              <a:buFontTx/>
              <a:buNone/>
            </a:pPr>
            <a:r>
              <a:rPr lang="en-GB" altLang="en-US" sz="1400" b="1" i="1" smtClean="0">
                <a:solidFill>
                  <a:prstClr val="black"/>
                </a:solidFill>
              </a:rPr>
              <a:t>self-eating</a:t>
            </a:r>
          </a:p>
          <a:p>
            <a:pPr eaLnBrk="1" fontAlgn="base" hangingPunct="1">
              <a:spcBef>
                <a:spcPct val="0"/>
              </a:spcBef>
              <a:spcAft>
                <a:spcPct val="0"/>
              </a:spcAft>
              <a:buFontTx/>
              <a:buNone/>
            </a:pPr>
            <a:endParaRPr lang="en-GB" altLang="en-US" sz="1400" b="1" smtClean="0">
              <a:solidFill>
                <a:prstClr val="black"/>
              </a:solidFill>
            </a:endParaRPr>
          </a:p>
          <a:p>
            <a:pPr eaLnBrk="1" fontAlgn="base" hangingPunct="1">
              <a:spcBef>
                <a:spcPct val="0"/>
              </a:spcBef>
              <a:spcAft>
                <a:spcPct val="0"/>
              </a:spcAft>
              <a:buFontTx/>
              <a:buNone/>
            </a:pPr>
            <a:endParaRPr lang="en-GB" altLang="en-US" sz="1400" b="1" smtClean="0">
              <a:solidFill>
                <a:prstClr val="black"/>
              </a:solidFill>
            </a:endParaRPr>
          </a:p>
          <a:p>
            <a:pPr eaLnBrk="1" fontAlgn="base" hangingPunct="1">
              <a:spcBef>
                <a:spcPct val="0"/>
              </a:spcBef>
              <a:spcAft>
                <a:spcPct val="0"/>
              </a:spcAft>
              <a:buFontTx/>
              <a:buNone/>
            </a:pPr>
            <a:r>
              <a:rPr lang="en-GB" altLang="en-US" sz="1400" b="1" smtClean="0">
                <a:solidFill>
                  <a:prstClr val="black"/>
                </a:solidFill>
              </a:rPr>
              <a:t>Abnormal</a:t>
            </a:r>
            <a:r>
              <a:rPr lang="en-GB" altLang="en-US" sz="1400" smtClean="0">
                <a:solidFill>
                  <a:prstClr val="black"/>
                </a:solidFill>
              </a:rPr>
              <a:t> = cancer, diverse muscle and nerve disease, Crohn’s disease</a:t>
            </a:r>
          </a:p>
        </p:txBody>
      </p:sp>
      <p:sp>
        <p:nvSpPr>
          <p:cNvPr id="2" name="TextBox 1"/>
          <p:cNvSpPr txBox="1"/>
          <p:nvPr/>
        </p:nvSpPr>
        <p:spPr>
          <a:xfrm>
            <a:off x="152400" y="1228725"/>
            <a:ext cx="1312863" cy="369888"/>
          </a:xfrm>
          <a:prstGeom prst="rect">
            <a:avLst/>
          </a:prstGeom>
          <a:noFill/>
        </p:spPr>
        <p:txBody>
          <a:bodyPr wrap="none">
            <a:spAutoFit/>
          </a:bodyPr>
          <a:lstStyle/>
          <a:p>
            <a:pPr fontAlgn="base">
              <a:spcBef>
                <a:spcPct val="0"/>
              </a:spcBef>
              <a:spcAft>
                <a:spcPct val="0"/>
              </a:spcAft>
              <a:defRPr/>
            </a:pPr>
            <a:r>
              <a:rPr lang="en-GB" b="1" dirty="0">
                <a:solidFill>
                  <a:srgbClr val="4BACC6"/>
                </a:solidFill>
                <a:latin typeface="Arial" charset="0"/>
                <a:ea typeface="MS PGothic" pitchFamily="34" charset="-128"/>
              </a:rPr>
              <a:t>Apoptosis</a:t>
            </a:r>
          </a:p>
        </p:txBody>
      </p:sp>
      <p:sp>
        <p:nvSpPr>
          <p:cNvPr id="10" name="TextBox 9"/>
          <p:cNvSpPr txBox="1"/>
          <p:nvPr/>
        </p:nvSpPr>
        <p:spPr>
          <a:xfrm>
            <a:off x="152400" y="3810000"/>
            <a:ext cx="1390650" cy="369888"/>
          </a:xfrm>
          <a:prstGeom prst="rect">
            <a:avLst/>
          </a:prstGeom>
          <a:noFill/>
        </p:spPr>
        <p:txBody>
          <a:bodyPr wrap="none">
            <a:spAutoFit/>
          </a:bodyPr>
          <a:lstStyle/>
          <a:p>
            <a:pPr fontAlgn="base">
              <a:spcBef>
                <a:spcPct val="0"/>
              </a:spcBef>
              <a:spcAft>
                <a:spcPct val="0"/>
              </a:spcAft>
              <a:defRPr/>
            </a:pPr>
            <a:r>
              <a:rPr lang="en-GB" b="1" dirty="0">
                <a:solidFill>
                  <a:srgbClr val="4BACC6"/>
                </a:solidFill>
                <a:latin typeface="Arial" charset="0"/>
                <a:ea typeface="MS PGothic" pitchFamily="34" charset="-128"/>
              </a:rPr>
              <a:t>Autophagy</a:t>
            </a:r>
          </a:p>
        </p:txBody>
      </p:sp>
      <p:sp>
        <p:nvSpPr>
          <p:cNvPr id="8202" name="TextBox 2"/>
          <p:cNvSpPr txBox="1">
            <a:spLocks noChangeArrowheads="1"/>
          </p:cNvSpPr>
          <p:nvPr/>
        </p:nvSpPr>
        <p:spPr bwMode="auto">
          <a:xfrm>
            <a:off x="7835900" y="6108700"/>
            <a:ext cx="1308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Image courtesy </a:t>
            </a:r>
            <a:r>
              <a:rPr lang="en-GB" altLang="en-US" sz="800" smtClean="0">
                <a:solidFill>
                  <a:prstClr val="black"/>
                </a:solidFill>
                <a:latin typeface="Times New Roman" pitchFamily="18" charset="0"/>
                <a:cs typeface="Times New Roman" pitchFamily="18" charset="0"/>
                <a:hlinkClick r:id="rId4"/>
              </a:rPr>
              <a:t>IMGENEX</a:t>
            </a:r>
            <a:endParaRPr lang="en-GB" altLang="en-US" sz="800" smtClean="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99957270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14 CuadroTexto"/>
          <p:cNvSpPr txBox="1"/>
          <p:nvPr/>
        </p:nvSpPr>
        <p:spPr>
          <a:xfrm>
            <a:off x="60325" y="-806"/>
            <a:ext cx="9144000" cy="574994"/>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s-ES" altLang="es-MX" sz="2400" smtClean="0">
                <a:solidFill>
                  <a:srgbClr val="FFFFFF"/>
                </a:solidFill>
                <a:latin typeface="Calibri" pitchFamily="34" charset="0"/>
              </a:rPr>
              <a:t> Apoptósis o Muerte Celular programada Tipo I</a:t>
            </a:r>
          </a:p>
        </p:txBody>
      </p:sp>
      <p:sp>
        <p:nvSpPr>
          <p:cNvPr id="284679" name="Text Box 7"/>
          <p:cNvSpPr txBox="1">
            <a:spLocks noChangeArrowheads="1"/>
          </p:cNvSpPr>
          <p:nvPr/>
        </p:nvSpPr>
        <p:spPr bwMode="auto">
          <a:xfrm>
            <a:off x="323850" y="836613"/>
            <a:ext cx="8569325" cy="380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0"/>
              </a:spcBef>
              <a:spcAft>
                <a:spcPct val="0"/>
              </a:spcAft>
              <a:buClr>
                <a:srgbClr val="FF0000"/>
              </a:buClr>
              <a:buFont typeface="Wingdings" pitchFamily="2" charset="2"/>
              <a:buChar char="§"/>
            </a:pPr>
            <a:r>
              <a:rPr lang="es-AR" altLang="es-MX" smtClean="0">
                <a:solidFill>
                  <a:srgbClr val="000000"/>
                </a:solidFill>
              </a:rPr>
              <a:t> Contracción celular</a:t>
            </a:r>
          </a:p>
          <a:p>
            <a:pPr fontAlgn="base">
              <a:lnSpc>
                <a:spcPct val="150000"/>
              </a:lnSpc>
              <a:spcBef>
                <a:spcPct val="0"/>
              </a:spcBef>
              <a:spcAft>
                <a:spcPct val="0"/>
              </a:spcAft>
              <a:buClr>
                <a:srgbClr val="FF0000"/>
              </a:buClr>
              <a:buFont typeface="Wingdings" pitchFamily="2" charset="2"/>
              <a:buChar char="§"/>
            </a:pPr>
            <a:r>
              <a:rPr lang="es-AR" altLang="es-MX" smtClean="0">
                <a:solidFill>
                  <a:srgbClr val="000000"/>
                </a:solidFill>
              </a:rPr>
              <a:t> Ampollamiento de la membrana plasmática (bebbling)</a:t>
            </a:r>
          </a:p>
          <a:p>
            <a:pPr fontAlgn="base">
              <a:lnSpc>
                <a:spcPct val="150000"/>
              </a:lnSpc>
              <a:spcBef>
                <a:spcPct val="0"/>
              </a:spcBef>
              <a:spcAft>
                <a:spcPct val="0"/>
              </a:spcAft>
              <a:buClr>
                <a:srgbClr val="FF0000"/>
              </a:buClr>
              <a:buFont typeface="Wingdings" pitchFamily="2" charset="2"/>
              <a:buChar char="§"/>
            </a:pPr>
            <a:r>
              <a:rPr lang="es-AR" altLang="es-MX" smtClean="0">
                <a:solidFill>
                  <a:srgbClr val="000000"/>
                </a:solidFill>
              </a:rPr>
              <a:t> Cambios en la permeabilidad de la membrana mitocondrial</a:t>
            </a:r>
          </a:p>
          <a:p>
            <a:pPr fontAlgn="base">
              <a:lnSpc>
                <a:spcPct val="150000"/>
              </a:lnSpc>
              <a:spcBef>
                <a:spcPct val="0"/>
              </a:spcBef>
              <a:spcAft>
                <a:spcPct val="0"/>
              </a:spcAft>
              <a:buClr>
                <a:srgbClr val="FF0000"/>
              </a:buClr>
              <a:buFont typeface="Wingdings" pitchFamily="2" charset="2"/>
              <a:buChar char="§"/>
            </a:pPr>
            <a:r>
              <a:rPr lang="es-AR" altLang="es-MX" smtClean="0">
                <a:solidFill>
                  <a:srgbClr val="000000"/>
                </a:solidFill>
              </a:rPr>
              <a:t> Condensación de la cromatina </a:t>
            </a:r>
          </a:p>
          <a:p>
            <a:pPr fontAlgn="base">
              <a:lnSpc>
                <a:spcPct val="150000"/>
              </a:lnSpc>
              <a:spcBef>
                <a:spcPct val="0"/>
              </a:spcBef>
              <a:spcAft>
                <a:spcPct val="0"/>
              </a:spcAft>
              <a:buClr>
                <a:srgbClr val="FF0000"/>
              </a:buClr>
              <a:buFont typeface="Wingdings" pitchFamily="2" charset="2"/>
              <a:buChar char="§"/>
            </a:pPr>
            <a:r>
              <a:rPr lang="es-AR" altLang="es-MX" smtClean="0">
                <a:solidFill>
                  <a:srgbClr val="000000"/>
                </a:solidFill>
              </a:rPr>
              <a:t> Fragmentación del ADN</a:t>
            </a:r>
          </a:p>
          <a:p>
            <a:pPr fontAlgn="base">
              <a:lnSpc>
                <a:spcPct val="150000"/>
              </a:lnSpc>
              <a:spcBef>
                <a:spcPct val="0"/>
              </a:spcBef>
              <a:spcAft>
                <a:spcPct val="0"/>
              </a:spcAft>
              <a:buClr>
                <a:srgbClr val="FF0000"/>
              </a:buClr>
              <a:buFont typeface="Wingdings" pitchFamily="2" charset="2"/>
              <a:buChar char="§"/>
            </a:pPr>
            <a:r>
              <a:rPr lang="es-AR" altLang="es-MX" smtClean="0">
                <a:solidFill>
                  <a:srgbClr val="000000"/>
                </a:solidFill>
              </a:rPr>
              <a:t> Exposición de fosfatidil serina</a:t>
            </a:r>
          </a:p>
          <a:p>
            <a:pPr fontAlgn="base">
              <a:lnSpc>
                <a:spcPct val="150000"/>
              </a:lnSpc>
              <a:spcBef>
                <a:spcPct val="0"/>
              </a:spcBef>
              <a:spcAft>
                <a:spcPct val="0"/>
              </a:spcAft>
              <a:buClr>
                <a:srgbClr val="FF0000"/>
              </a:buClr>
              <a:buFont typeface="Wingdings" pitchFamily="2" charset="2"/>
              <a:buChar char="§"/>
            </a:pPr>
            <a:r>
              <a:rPr lang="es-AR" altLang="es-MX" smtClean="0">
                <a:solidFill>
                  <a:srgbClr val="000000"/>
                </a:solidFill>
              </a:rPr>
              <a:t> Generación de cuerpos apoptóticos</a:t>
            </a:r>
          </a:p>
          <a:p>
            <a:pPr fontAlgn="base">
              <a:lnSpc>
                <a:spcPct val="150000"/>
              </a:lnSpc>
              <a:spcBef>
                <a:spcPct val="0"/>
              </a:spcBef>
              <a:spcAft>
                <a:spcPct val="0"/>
              </a:spcAft>
              <a:buClr>
                <a:srgbClr val="FF0000"/>
              </a:buClr>
              <a:buFont typeface="Wingdings" pitchFamily="2" charset="2"/>
              <a:buChar char="§"/>
            </a:pPr>
            <a:r>
              <a:rPr lang="es-AR" altLang="es-MX" smtClean="0">
                <a:solidFill>
                  <a:srgbClr val="000000"/>
                </a:solidFill>
              </a:rPr>
              <a:t> Fagositosis por macrófagos</a:t>
            </a:r>
          </a:p>
          <a:p>
            <a:pPr fontAlgn="base">
              <a:lnSpc>
                <a:spcPct val="150000"/>
              </a:lnSpc>
              <a:spcBef>
                <a:spcPct val="0"/>
              </a:spcBef>
              <a:spcAft>
                <a:spcPct val="0"/>
              </a:spcAft>
              <a:buClr>
                <a:srgbClr val="FF0000"/>
              </a:buClr>
              <a:buFont typeface="Wingdings" pitchFamily="2" charset="2"/>
              <a:buChar char="§"/>
            </a:pPr>
            <a:r>
              <a:rPr lang="es-AR" altLang="es-MX" smtClean="0">
                <a:solidFill>
                  <a:srgbClr val="000000"/>
                </a:solidFill>
              </a:rPr>
              <a:t> Evitación de derrame de componentes celulares (inflamación)</a:t>
            </a:r>
          </a:p>
        </p:txBody>
      </p:sp>
    </p:spTree>
    <p:extLst>
      <p:ext uri="{BB962C8B-B14F-4D97-AF65-F5344CB8AC3E}">
        <p14:creationId xmlns:p14="http://schemas.microsoft.com/office/powerpoint/2010/main" val="19507438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GB" altLang="en-US" smtClean="0">
                <a:latin typeface="Arial" charset="0"/>
                <a:cs typeface="Arial" charset="0"/>
              </a:rPr>
              <a:t>Apoptosis: DNA fragmentation, membrane blebbing and engulfment</a:t>
            </a:r>
          </a:p>
        </p:txBody>
      </p:sp>
      <p:pic>
        <p:nvPicPr>
          <p:cNvPr id="92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8188" y="4519613"/>
            <a:ext cx="58531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3"/>
          <p:cNvSpPr txBox="1">
            <a:spLocks noChangeArrowheads="1"/>
          </p:cNvSpPr>
          <p:nvPr/>
        </p:nvSpPr>
        <p:spPr bwMode="auto">
          <a:xfrm>
            <a:off x="76200" y="6108700"/>
            <a:ext cx="9055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Reprinted by permission from Macmillan Publishers Ltd. Taylor, R.C., Cullen, S.P. and Martin, S.J. (2008). Apoptosis: controlled demolition at the cellular level. Nat Rev Mol Cell Biol</a:t>
            </a:r>
            <a:r>
              <a:rPr lang="en-GB" altLang="en-US" sz="800" b="1" smtClean="0">
                <a:solidFill>
                  <a:prstClr val="black"/>
                </a:solidFill>
                <a:latin typeface="Times New Roman" pitchFamily="18" charset="0"/>
                <a:cs typeface="Times New Roman" pitchFamily="18" charset="0"/>
              </a:rPr>
              <a:t>. </a:t>
            </a:r>
            <a:r>
              <a:rPr lang="en-GB" altLang="en-US" sz="800" smtClean="0">
                <a:solidFill>
                  <a:prstClr val="black"/>
                </a:solidFill>
                <a:latin typeface="Times New Roman" pitchFamily="18" charset="0"/>
                <a:cs typeface="Times New Roman" pitchFamily="18" charset="0"/>
              </a:rPr>
              <a:t>9: </a:t>
            </a:r>
            <a:r>
              <a:rPr lang="en-GB" altLang="en-US" sz="800" smtClean="0">
                <a:solidFill>
                  <a:prstClr val="black"/>
                </a:solidFill>
                <a:latin typeface="Times New Roman" pitchFamily="18" charset="0"/>
                <a:cs typeface="Times New Roman" pitchFamily="18" charset="0"/>
                <a:hlinkClick r:id="rId3"/>
              </a:rPr>
              <a:t>231-241</a:t>
            </a:r>
            <a:r>
              <a:rPr lang="en-GB" altLang="en-US" sz="800" smtClean="0">
                <a:solidFill>
                  <a:prstClr val="black"/>
                </a:solidFill>
                <a:latin typeface="Times New Roman" pitchFamily="18" charset="0"/>
                <a:cs typeface="Times New Roman" pitchFamily="18" charset="0"/>
              </a:rPr>
              <a:t> copyright 2008.</a:t>
            </a:r>
          </a:p>
        </p:txBody>
      </p:sp>
      <p:pic>
        <p:nvPicPr>
          <p:cNvPr id="92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517650"/>
            <a:ext cx="71628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3184525"/>
            <a:ext cx="373697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entagon 1"/>
          <p:cNvSpPr/>
          <p:nvPr/>
        </p:nvSpPr>
        <p:spPr>
          <a:xfrm>
            <a:off x="390525" y="4800600"/>
            <a:ext cx="2657475" cy="1066800"/>
          </a:xfrm>
          <a:prstGeom prst="homePlate">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8" name="Pentagon 7"/>
          <p:cNvSpPr/>
          <p:nvPr/>
        </p:nvSpPr>
        <p:spPr>
          <a:xfrm flipH="1">
            <a:off x="4038600" y="3276600"/>
            <a:ext cx="3048000" cy="835025"/>
          </a:xfrm>
          <a:prstGeom prst="homePlate">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9225" name="TextBox 2"/>
          <p:cNvSpPr txBox="1">
            <a:spLocks noChangeArrowheads="1"/>
          </p:cNvSpPr>
          <p:nvPr/>
        </p:nvSpPr>
        <p:spPr bwMode="auto">
          <a:xfrm>
            <a:off x="4394200" y="3349625"/>
            <a:ext cx="2616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Membrane blebbing in human apoptotic cells</a:t>
            </a:r>
          </a:p>
        </p:txBody>
      </p:sp>
      <p:sp>
        <p:nvSpPr>
          <p:cNvPr id="9226" name="TextBox 3"/>
          <p:cNvSpPr txBox="1">
            <a:spLocks noChangeArrowheads="1"/>
          </p:cNvSpPr>
          <p:nvPr/>
        </p:nvSpPr>
        <p:spPr bwMode="auto">
          <a:xfrm>
            <a:off x="692150" y="2830513"/>
            <a:ext cx="822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Viable</a:t>
            </a:r>
          </a:p>
        </p:txBody>
      </p:sp>
      <p:sp>
        <p:nvSpPr>
          <p:cNvPr id="9227" name="TextBox 10"/>
          <p:cNvSpPr txBox="1">
            <a:spLocks noChangeArrowheads="1"/>
          </p:cNvSpPr>
          <p:nvPr/>
        </p:nvSpPr>
        <p:spPr bwMode="auto">
          <a:xfrm>
            <a:off x="2586038" y="2830513"/>
            <a:ext cx="1147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Apoptotic</a:t>
            </a:r>
          </a:p>
        </p:txBody>
      </p:sp>
      <p:sp>
        <p:nvSpPr>
          <p:cNvPr id="9228" name="TextBox 11"/>
          <p:cNvSpPr txBox="1">
            <a:spLocks noChangeArrowheads="1"/>
          </p:cNvSpPr>
          <p:nvPr/>
        </p:nvSpPr>
        <p:spPr bwMode="auto">
          <a:xfrm>
            <a:off x="411163" y="4872038"/>
            <a:ext cx="261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DNA fragmentation (blue stain) in apoptotic cells (arrows)</a:t>
            </a:r>
          </a:p>
        </p:txBody>
      </p:sp>
      <p:sp>
        <p:nvSpPr>
          <p:cNvPr id="9229" name="TextBox 4"/>
          <p:cNvSpPr txBox="1">
            <a:spLocks noChangeArrowheads="1"/>
          </p:cNvSpPr>
          <p:nvPr/>
        </p:nvSpPr>
        <p:spPr bwMode="auto">
          <a:xfrm>
            <a:off x="7162800" y="1738313"/>
            <a:ext cx="1524000" cy="107632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600" smtClean="0">
                <a:solidFill>
                  <a:prstClr val="black"/>
                </a:solidFill>
              </a:rPr>
              <a:t>Apoptotic cell fragments are engulfed by other cells</a:t>
            </a:r>
          </a:p>
        </p:txBody>
      </p:sp>
    </p:spTree>
    <p:extLst>
      <p:ext uri="{BB962C8B-B14F-4D97-AF65-F5344CB8AC3E}">
        <p14:creationId xmlns:p14="http://schemas.microsoft.com/office/powerpoint/2010/main" val="209391526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ChangeArrowheads="1"/>
          </p:cNvSpPr>
          <p:nvPr/>
        </p:nvSpPr>
        <p:spPr bwMode="auto">
          <a:xfrm>
            <a:off x="0" y="549275"/>
            <a:ext cx="9144000" cy="434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357188" indent="93663">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s-ES" altLang="es-MX" b="1" smtClean="0">
                <a:solidFill>
                  <a:srgbClr val="000000"/>
                </a:solidFill>
              </a:rPr>
              <a:t>Receptores que median PCD</a:t>
            </a:r>
          </a:p>
          <a:p>
            <a:pPr fontAlgn="base">
              <a:spcBef>
                <a:spcPct val="0"/>
              </a:spcBef>
              <a:spcAft>
                <a:spcPct val="0"/>
              </a:spcAft>
            </a:pPr>
            <a:r>
              <a:rPr lang="es-ES" altLang="es-MX" smtClean="0">
                <a:solidFill>
                  <a:srgbClr val="000000"/>
                </a:solidFill>
              </a:rPr>
              <a:t> 	</a:t>
            </a:r>
          </a:p>
          <a:p>
            <a:pPr fontAlgn="base">
              <a:spcBef>
                <a:spcPct val="0"/>
              </a:spcBef>
              <a:spcAft>
                <a:spcPct val="0"/>
              </a:spcAft>
              <a:buClr>
                <a:srgbClr val="FF0000"/>
              </a:buClr>
              <a:buFont typeface="Wingdings" pitchFamily="2" charset="2"/>
              <a:buChar char="Ø"/>
            </a:pPr>
            <a:r>
              <a:rPr lang="es-ES" altLang="es-MX" smtClean="0">
                <a:solidFill>
                  <a:srgbClr val="000000"/>
                </a:solidFill>
              </a:rPr>
              <a:t>Intrínsecos:  a</a:t>
            </a:r>
            <a:r>
              <a:rPr lang="es-AR" altLang="es-MX" smtClean="0">
                <a:solidFill>
                  <a:srgbClr val="000000"/>
                </a:solidFill>
              </a:rPr>
              <a:t>cción de la mitocondria: </a:t>
            </a:r>
          </a:p>
          <a:p>
            <a:pPr fontAlgn="base">
              <a:lnSpc>
                <a:spcPct val="125000"/>
              </a:lnSpc>
              <a:spcBef>
                <a:spcPct val="0"/>
              </a:spcBef>
              <a:spcAft>
                <a:spcPct val="0"/>
              </a:spcAft>
            </a:pPr>
            <a:endParaRPr lang="es-AR" altLang="es-MX" smtClean="0">
              <a:solidFill>
                <a:srgbClr val="000000"/>
              </a:solidFill>
            </a:endParaRPr>
          </a:p>
          <a:p>
            <a:pPr lvl="1" fontAlgn="base">
              <a:lnSpc>
                <a:spcPct val="125000"/>
              </a:lnSpc>
              <a:spcBef>
                <a:spcPct val="0"/>
              </a:spcBef>
              <a:spcAft>
                <a:spcPct val="0"/>
              </a:spcAft>
              <a:buClr>
                <a:srgbClr val="FF0000"/>
              </a:buClr>
              <a:buFontTx/>
              <a:buChar char="•"/>
            </a:pPr>
            <a:r>
              <a:rPr lang="es-AR" altLang="es-MX" smtClean="0">
                <a:solidFill>
                  <a:srgbClr val="000000"/>
                </a:solidFill>
              </a:rPr>
              <a:t>Salida Cyt C: aumenta la producción de ROS mitocodriales</a:t>
            </a:r>
          </a:p>
          <a:p>
            <a:pPr lvl="1" fontAlgn="base">
              <a:lnSpc>
                <a:spcPct val="125000"/>
              </a:lnSpc>
              <a:spcBef>
                <a:spcPct val="0"/>
              </a:spcBef>
              <a:spcAft>
                <a:spcPct val="0"/>
              </a:spcAft>
              <a:buClr>
                <a:srgbClr val="FF0000"/>
              </a:buClr>
              <a:buFontTx/>
              <a:buChar char="•"/>
            </a:pPr>
            <a:endParaRPr lang="es-AR" altLang="es-MX" smtClean="0">
              <a:solidFill>
                <a:srgbClr val="000000"/>
              </a:solidFill>
            </a:endParaRPr>
          </a:p>
          <a:p>
            <a:pPr lvl="1" fontAlgn="base">
              <a:lnSpc>
                <a:spcPct val="125000"/>
              </a:lnSpc>
              <a:spcBef>
                <a:spcPct val="0"/>
              </a:spcBef>
              <a:spcAft>
                <a:spcPct val="0"/>
              </a:spcAft>
              <a:buClr>
                <a:srgbClr val="FF0000"/>
              </a:buClr>
              <a:buFontTx/>
              <a:buChar char="•"/>
            </a:pPr>
            <a:r>
              <a:rPr lang="es-AR" altLang="es-MX" smtClean="0">
                <a:solidFill>
                  <a:srgbClr val="000000"/>
                </a:solidFill>
              </a:rPr>
              <a:t>Otras proteínas mitcondriales liberadas: </a:t>
            </a:r>
            <a:r>
              <a:rPr lang="pt-BR" altLang="es-MX" smtClean="0">
                <a:solidFill>
                  <a:srgbClr val="000000"/>
                </a:solidFill>
              </a:rPr>
              <a:t>Smac/Diablo/Omi antagonistas de IAP</a:t>
            </a:r>
          </a:p>
          <a:p>
            <a:pPr fontAlgn="base">
              <a:lnSpc>
                <a:spcPct val="125000"/>
              </a:lnSpc>
              <a:spcBef>
                <a:spcPct val="0"/>
              </a:spcBef>
              <a:spcAft>
                <a:spcPct val="0"/>
              </a:spcAft>
            </a:pPr>
            <a:r>
              <a:rPr lang="es-ES" altLang="es-MX" smtClean="0">
                <a:solidFill>
                  <a:srgbClr val="000000"/>
                </a:solidFill>
              </a:rPr>
              <a:t>	</a:t>
            </a:r>
          </a:p>
          <a:p>
            <a:pPr fontAlgn="base">
              <a:lnSpc>
                <a:spcPct val="125000"/>
              </a:lnSpc>
              <a:spcBef>
                <a:spcPct val="0"/>
              </a:spcBef>
              <a:spcAft>
                <a:spcPct val="0"/>
              </a:spcAft>
            </a:pPr>
            <a:r>
              <a:rPr lang="es-ES" altLang="es-MX" smtClean="0">
                <a:solidFill>
                  <a:srgbClr val="000000"/>
                </a:solidFill>
              </a:rPr>
              <a:t>	AIF (apoptosis indicing factor, oxidoreductasa) y Endonucleasa G translocan a 	nucleo e inducen fragmentación de ADN en forma independiente de caspasas.</a:t>
            </a:r>
            <a:endParaRPr lang="es-AR" altLang="es-MX" smtClean="0">
              <a:solidFill>
                <a:srgbClr val="000000"/>
              </a:solidFill>
            </a:endParaRPr>
          </a:p>
          <a:p>
            <a:pPr fontAlgn="base">
              <a:lnSpc>
                <a:spcPct val="125000"/>
              </a:lnSpc>
              <a:spcBef>
                <a:spcPct val="0"/>
              </a:spcBef>
              <a:spcAft>
                <a:spcPct val="0"/>
              </a:spcAft>
            </a:pPr>
            <a:r>
              <a:rPr lang="es-AR" altLang="es-MX" smtClean="0">
                <a:solidFill>
                  <a:srgbClr val="000000"/>
                </a:solidFill>
              </a:rPr>
              <a:t>	</a:t>
            </a:r>
          </a:p>
          <a:p>
            <a:pPr fontAlgn="base">
              <a:lnSpc>
                <a:spcPct val="125000"/>
              </a:lnSpc>
              <a:spcBef>
                <a:spcPct val="0"/>
              </a:spcBef>
              <a:spcAft>
                <a:spcPct val="0"/>
              </a:spcAft>
            </a:pPr>
            <a:r>
              <a:rPr lang="es-AR" altLang="es-MX" smtClean="0">
                <a:solidFill>
                  <a:srgbClr val="000000"/>
                </a:solidFill>
              </a:rPr>
              <a:t>	Inductores: estrés oxidativo, daño al ADN, abstinencia de factores de 	crecimiento.</a:t>
            </a:r>
          </a:p>
        </p:txBody>
      </p:sp>
      <p:sp>
        <p:nvSpPr>
          <p:cNvPr id="15" name="14 CuadroTexto"/>
          <p:cNvSpPr txBox="1"/>
          <p:nvPr/>
        </p:nvSpPr>
        <p:spPr>
          <a:xfrm>
            <a:off x="60325" y="74714"/>
            <a:ext cx="9144000" cy="43303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s-ES" altLang="es-MX" sz="2400" smtClean="0">
                <a:solidFill>
                  <a:srgbClr val="FFFFFF"/>
                </a:solidFill>
                <a:latin typeface="Calibri" pitchFamily="34" charset="0"/>
              </a:rPr>
              <a:t> Apoptósis</a:t>
            </a:r>
          </a:p>
        </p:txBody>
      </p:sp>
    </p:spTree>
    <p:extLst>
      <p:ext uri="{BB962C8B-B14F-4D97-AF65-F5344CB8AC3E}">
        <p14:creationId xmlns:p14="http://schemas.microsoft.com/office/powerpoint/2010/main" val="155838299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GB" altLang="en-US" smtClean="0">
                <a:latin typeface="Arial" charset="0"/>
                <a:cs typeface="Arial" charset="0"/>
              </a:rPr>
              <a:t>Mechanism of apoptosis: Signals are transduced through caspases</a:t>
            </a:r>
          </a:p>
        </p:txBody>
      </p:sp>
      <p:grpSp>
        <p:nvGrpSpPr>
          <p:cNvPr id="10243" name="Group 50"/>
          <p:cNvGrpSpPr>
            <a:grpSpLocks/>
          </p:cNvGrpSpPr>
          <p:nvPr/>
        </p:nvGrpSpPr>
        <p:grpSpPr bwMode="auto">
          <a:xfrm>
            <a:off x="2754313" y="1749425"/>
            <a:ext cx="5703887" cy="4371975"/>
            <a:chOff x="810136" y="1750144"/>
            <a:chExt cx="5704527" cy="4371833"/>
          </a:xfrm>
        </p:grpSpPr>
        <p:grpSp>
          <p:nvGrpSpPr>
            <p:cNvPr id="10256" name="Group 6"/>
            <p:cNvGrpSpPr>
              <a:grpSpLocks/>
            </p:cNvGrpSpPr>
            <p:nvPr/>
          </p:nvGrpSpPr>
          <p:grpSpPr bwMode="auto">
            <a:xfrm>
              <a:off x="810136" y="1750144"/>
              <a:ext cx="1333500" cy="732904"/>
              <a:chOff x="7620000" y="2362200"/>
              <a:chExt cx="2438400" cy="1066800"/>
            </a:xfrm>
          </p:grpSpPr>
          <p:sp>
            <p:nvSpPr>
              <p:cNvPr id="3" name="Oval 2"/>
              <p:cNvSpPr/>
              <p:nvPr/>
            </p:nvSpPr>
            <p:spPr>
              <a:xfrm>
                <a:off x="7620000" y="2362200"/>
                <a:ext cx="2438674" cy="106752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8" name="Oval 7"/>
              <p:cNvSpPr/>
              <p:nvPr/>
            </p:nvSpPr>
            <p:spPr>
              <a:xfrm>
                <a:off x="7773868" y="2590956"/>
                <a:ext cx="2055454" cy="66315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4" name="Rounded Rectangle 3"/>
              <p:cNvSpPr/>
              <p:nvPr/>
            </p:nvSpPr>
            <p:spPr>
              <a:xfrm>
                <a:off x="8000316" y="2796603"/>
                <a:ext cx="116127" cy="457510"/>
              </a:xfrm>
              <a:prstGeom prst="roundRect">
                <a:avLst>
                  <a:gd name="adj" fmla="val 4575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0" name="Rounded Rectangle 9"/>
              <p:cNvSpPr/>
              <p:nvPr/>
            </p:nvSpPr>
            <p:spPr>
              <a:xfrm>
                <a:off x="8267409" y="2468490"/>
                <a:ext cx="113225" cy="457510"/>
              </a:xfrm>
              <a:prstGeom prst="roundRect">
                <a:avLst>
                  <a:gd name="adj" fmla="val 4575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1" name="Rounded Rectangle 10"/>
              <p:cNvSpPr/>
              <p:nvPr/>
            </p:nvSpPr>
            <p:spPr>
              <a:xfrm>
                <a:off x="8839337" y="2500839"/>
                <a:ext cx="113223" cy="457510"/>
              </a:xfrm>
              <a:prstGeom prst="roundRect">
                <a:avLst>
                  <a:gd name="adj" fmla="val 4575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2" name="Rounded Rectangle 11"/>
              <p:cNvSpPr/>
              <p:nvPr/>
            </p:nvSpPr>
            <p:spPr>
              <a:xfrm>
                <a:off x="8572244" y="2882098"/>
                <a:ext cx="116127" cy="457510"/>
              </a:xfrm>
              <a:prstGeom prst="roundRect">
                <a:avLst>
                  <a:gd name="adj" fmla="val 4575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3" name="Rounded Rectangle 12"/>
              <p:cNvSpPr/>
              <p:nvPr/>
            </p:nvSpPr>
            <p:spPr>
              <a:xfrm>
                <a:off x="9562229" y="2491597"/>
                <a:ext cx="116127" cy="457510"/>
              </a:xfrm>
              <a:prstGeom prst="roundRect">
                <a:avLst>
                  <a:gd name="adj" fmla="val 4575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4" name="Rounded Rectangle 13"/>
              <p:cNvSpPr/>
              <p:nvPr/>
            </p:nvSpPr>
            <p:spPr>
              <a:xfrm>
                <a:off x="9144171" y="2791982"/>
                <a:ext cx="113225" cy="457510"/>
              </a:xfrm>
              <a:prstGeom prst="roundRect">
                <a:avLst>
                  <a:gd name="adj" fmla="val 4575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sp>
          <p:nvSpPr>
            <p:cNvPr id="9" name="Oval 8"/>
            <p:cNvSpPr/>
            <p:nvPr/>
          </p:nvSpPr>
          <p:spPr>
            <a:xfrm>
              <a:off x="1643667" y="2597841"/>
              <a:ext cx="666825" cy="460360"/>
            </a:xfrm>
            <a:prstGeom prst="ellipse">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nvGrpSpPr>
            <p:cNvPr id="10258" name="Group 14"/>
            <p:cNvGrpSpPr>
              <a:grpSpLocks/>
            </p:cNvGrpSpPr>
            <p:nvPr/>
          </p:nvGrpSpPr>
          <p:grpSpPr bwMode="auto">
            <a:xfrm>
              <a:off x="3229455" y="5154031"/>
              <a:ext cx="1148047" cy="967946"/>
              <a:chOff x="4490753" y="4747054"/>
              <a:chExt cx="828391" cy="815546"/>
            </a:xfrm>
          </p:grpSpPr>
          <p:sp>
            <p:nvSpPr>
              <p:cNvPr id="17" name="Oval 16"/>
              <p:cNvSpPr/>
              <p:nvPr/>
            </p:nvSpPr>
            <p:spPr>
              <a:xfrm>
                <a:off x="4573814" y="4823254"/>
                <a:ext cx="666750" cy="685800"/>
              </a:xfrm>
              <a:prstGeom prst="ellipse">
                <a:avLst/>
              </a:prstGeom>
              <a:gradFill>
                <a:gsLst>
                  <a:gs pos="0">
                    <a:schemeClr val="bg1"/>
                  </a:gs>
                  <a:gs pos="100000">
                    <a:schemeClr val="accent5">
                      <a:lumMod val="60000"/>
                      <a:lumOff val="40000"/>
                    </a:schemeClr>
                  </a:gs>
                </a:gsLst>
                <a:path path="circle">
                  <a:fillToRect l="50000" t="50000" r="50000" b="50000"/>
                </a:path>
              </a:gra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8" name="Oval 17"/>
              <p:cNvSpPr/>
              <p:nvPr/>
            </p:nvSpPr>
            <p:spPr>
              <a:xfrm>
                <a:off x="4833370" y="5459627"/>
                <a:ext cx="90487" cy="98854"/>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9" name="Oval 18"/>
              <p:cNvSpPr/>
              <p:nvPr/>
            </p:nvSpPr>
            <p:spPr>
              <a:xfrm>
                <a:off x="4878614" y="5410200"/>
                <a:ext cx="180975" cy="152400"/>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0" name="Oval 19"/>
              <p:cNvSpPr/>
              <p:nvPr/>
            </p:nvSpPr>
            <p:spPr>
              <a:xfrm>
                <a:off x="5031014" y="5410200"/>
                <a:ext cx="135731" cy="152400"/>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1" name="Oval 20"/>
              <p:cNvSpPr/>
              <p:nvPr/>
            </p:nvSpPr>
            <p:spPr>
              <a:xfrm>
                <a:off x="4603862" y="4914900"/>
                <a:ext cx="90487" cy="98854"/>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2" name="Oval 21"/>
              <p:cNvSpPr/>
              <p:nvPr/>
            </p:nvSpPr>
            <p:spPr>
              <a:xfrm>
                <a:off x="4573814" y="5257800"/>
                <a:ext cx="135731" cy="152400"/>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3" name="Oval 22"/>
              <p:cNvSpPr/>
              <p:nvPr/>
            </p:nvSpPr>
            <p:spPr>
              <a:xfrm>
                <a:off x="5115548" y="5192598"/>
                <a:ext cx="135731" cy="152400"/>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4" name="Oval 23"/>
              <p:cNvSpPr/>
              <p:nvPr/>
            </p:nvSpPr>
            <p:spPr>
              <a:xfrm>
                <a:off x="5183413" y="5013754"/>
                <a:ext cx="135731" cy="152400"/>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5" name="Oval 24"/>
              <p:cNvSpPr/>
              <p:nvPr/>
            </p:nvSpPr>
            <p:spPr>
              <a:xfrm>
                <a:off x="4709545" y="4756545"/>
                <a:ext cx="150585" cy="152400"/>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6" name="Oval 25"/>
              <p:cNvSpPr/>
              <p:nvPr/>
            </p:nvSpPr>
            <p:spPr>
              <a:xfrm>
                <a:off x="4649106" y="4858212"/>
                <a:ext cx="135731" cy="152400"/>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7" name="Oval 26"/>
              <p:cNvSpPr/>
              <p:nvPr/>
            </p:nvSpPr>
            <p:spPr>
              <a:xfrm>
                <a:off x="4895283" y="4747054"/>
                <a:ext cx="203596" cy="187358"/>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8" name="Oval 27"/>
              <p:cNvSpPr/>
              <p:nvPr/>
            </p:nvSpPr>
            <p:spPr>
              <a:xfrm>
                <a:off x="4810748" y="4760409"/>
                <a:ext cx="135731" cy="152400"/>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9" name="Oval 28"/>
              <p:cNvSpPr/>
              <p:nvPr/>
            </p:nvSpPr>
            <p:spPr>
              <a:xfrm>
                <a:off x="4490753" y="5140623"/>
                <a:ext cx="203596" cy="187358"/>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0" name="Oval 29"/>
              <p:cNvSpPr/>
              <p:nvPr/>
            </p:nvSpPr>
            <p:spPr>
              <a:xfrm>
                <a:off x="5090791" y="4914900"/>
                <a:ext cx="203596" cy="187358"/>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1" name="Oval 30"/>
              <p:cNvSpPr/>
              <p:nvPr/>
            </p:nvSpPr>
            <p:spPr>
              <a:xfrm>
                <a:off x="4573814" y="4984359"/>
                <a:ext cx="90487" cy="98854"/>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2" name="Oval 31"/>
              <p:cNvSpPr/>
              <p:nvPr/>
            </p:nvSpPr>
            <p:spPr>
              <a:xfrm>
                <a:off x="5195513" y="5158946"/>
                <a:ext cx="90487" cy="98854"/>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sp>
          <p:nvSpPr>
            <p:cNvPr id="10259" name="TextBox 15"/>
            <p:cNvSpPr txBox="1">
              <a:spLocks noChangeArrowheads="1"/>
            </p:cNvSpPr>
            <p:nvPr/>
          </p:nvSpPr>
          <p:spPr bwMode="auto">
            <a:xfrm>
              <a:off x="4702090" y="5494344"/>
              <a:ext cx="1654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2400" b="1" smtClean="0">
                  <a:solidFill>
                    <a:prstClr val="black"/>
                  </a:solidFill>
                </a:rPr>
                <a:t>Cell death</a:t>
              </a:r>
            </a:p>
          </p:txBody>
        </p:sp>
        <p:grpSp>
          <p:nvGrpSpPr>
            <p:cNvPr id="10260" name="Group 48"/>
            <p:cNvGrpSpPr>
              <a:grpSpLocks/>
            </p:cNvGrpSpPr>
            <p:nvPr/>
          </p:nvGrpSpPr>
          <p:grpSpPr bwMode="auto">
            <a:xfrm>
              <a:off x="2209800" y="4419600"/>
              <a:ext cx="1524000" cy="662344"/>
              <a:chOff x="1752600" y="4419600"/>
              <a:chExt cx="1524000" cy="662344"/>
            </a:xfrm>
          </p:grpSpPr>
          <p:sp>
            <p:nvSpPr>
              <p:cNvPr id="2" name="Rounded Rectangle 1"/>
              <p:cNvSpPr/>
              <p:nvPr/>
            </p:nvSpPr>
            <p:spPr>
              <a:xfrm>
                <a:off x="1752600" y="4419600"/>
                <a:ext cx="1447800" cy="662344"/>
              </a:xfrm>
              <a:prstGeom prst="roundRect">
                <a:avLst>
                  <a:gd name="adj" fmla="val 50000"/>
                </a:avLst>
              </a:prstGeom>
              <a:gradFill flip="none" rotWithShape="1">
                <a:gsLst>
                  <a:gs pos="2917">
                    <a:schemeClr val="bg1"/>
                  </a:gs>
                  <a:gs pos="100000">
                    <a:srgbClr val="FF99CC"/>
                  </a:gs>
                  <a:gs pos="100000">
                    <a:srgbClr val="FF0000"/>
                  </a:gs>
                </a:gsLst>
                <a:path path="circle">
                  <a:fillToRect l="50000" t="50000" r="50000" b="50000"/>
                </a:path>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dirty="0">
                    <a:solidFill>
                      <a:prstClr val="white"/>
                    </a:solidFill>
                  </a:rPr>
                  <a:t>\</a:t>
                </a:r>
              </a:p>
            </p:txBody>
          </p:sp>
          <p:sp>
            <p:nvSpPr>
              <p:cNvPr id="10281" name="TextBox 36"/>
              <p:cNvSpPr txBox="1">
                <a:spLocks noChangeArrowheads="1"/>
              </p:cNvSpPr>
              <p:nvPr/>
            </p:nvSpPr>
            <p:spPr bwMode="auto">
              <a:xfrm>
                <a:off x="1761418" y="4458384"/>
                <a:ext cx="15151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600" b="1" smtClean="0">
                    <a:solidFill>
                      <a:prstClr val="black"/>
                    </a:solidFill>
                  </a:rPr>
                  <a:t>Executioner caspases</a:t>
                </a:r>
              </a:p>
            </p:txBody>
          </p:sp>
        </p:grpSp>
        <p:grpSp>
          <p:nvGrpSpPr>
            <p:cNvPr id="10261" name="Group 41"/>
            <p:cNvGrpSpPr>
              <a:grpSpLocks/>
            </p:cNvGrpSpPr>
            <p:nvPr/>
          </p:nvGrpSpPr>
          <p:grpSpPr bwMode="auto">
            <a:xfrm>
              <a:off x="1049749" y="3321991"/>
              <a:ext cx="1515182" cy="738380"/>
              <a:chOff x="1049749" y="3321991"/>
              <a:chExt cx="1515182" cy="738380"/>
            </a:xfrm>
          </p:grpSpPr>
          <p:sp>
            <p:nvSpPr>
              <p:cNvPr id="35" name="Rounded Rectangle 34"/>
              <p:cNvSpPr/>
              <p:nvPr/>
            </p:nvSpPr>
            <p:spPr>
              <a:xfrm>
                <a:off x="1060635" y="3321991"/>
                <a:ext cx="1447800" cy="738380"/>
              </a:xfrm>
              <a:prstGeom prst="roundRect">
                <a:avLst>
                  <a:gd name="adj" fmla="val 50000"/>
                </a:avLst>
              </a:prstGeom>
              <a:gradFill>
                <a:gsLst>
                  <a:gs pos="1000">
                    <a:schemeClr val="bg1"/>
                  </a:gs>
                  <a:gs pos="96500">
                    <a:srgbClr val="E64DCC"/>
                  </a:gs>
                  <a:gs pos="94000">
                    <a:srgbClr val="FF99CC"/>
                  </a:gs>
                  <a:gs pos="99000">
                    <a:srgbClr val="CC00CC"/>
                  </a:gs>
                </a:gsLst>
                <a:path path="circle">
                  <a:fillToRect l="50000" t="50000" r="50000" b="50000"/>
                </a:path>
              </a:gra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0277" name="TextBox 37"/>
              <p:cNvSpPr txBox="1">
                <a:spLocks noChangeArrowheads="1"/>
              </p:cNvSpPr>
              <p:nvPr/>
            </p:nvSpPr>
            <p:spPr bwMode="auto">
              <a:xfrm>
                <a:off x="1049749" y="3398793"/>
                <a:ext cx="15151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600" b="1" smtClean="0">
                    <a:solidFill>
                      <a:prstClr val="black"/>
                    </a:solidFill>
                  </a:rPr>
                  <a:t>Initiator caspases</a:t>
                </a:r>
              </a:p>
            </p:txBody>
          </p:sp>
        </p:grpSp>
        <p:grpSp>
          <p:nvGrpSpPr>
            <p:cNvPr id="10262" name="Group 42"/>
            <p:cNvGrpSpPr>
              <a:grpSpLocks/>
            </p:cNvGrpSpPr>
            <p:nvPr/>
          </p:nvGrpSpPr>
          <p:grpSpPr bwMode="auto">
            <a:xfrm>
              <a:off x="3370534" y="3301465"/>
              <a:ext cx="1515182" cy="738380"/>
              <a:chOff x="2938142" y="3398793"/>
              <a:chExt cx="1515182" cy="738380"/>
            </a:xfrm>
          </p:grpSpPr>
          <p:sp>
            <p:nvSpPr>
              <p:cNvPr id="39" name="Rounded Rectangle 38"/>
              <p:cNvSpPr/>
              <p:nvPr/>
            </p:nvSpPr>
            <p:spPr>
              <a:xfrm>
                <a:off x="2949028" y="3398793"/>
                <a:ext cx="1447800" cy="738380"/>
              </a:xfrm>
              <a:prstGeom prst="roundRect">
                <a:avLst>
                  <a:gd name="adj" fmla="val 50000"/>
                </a:avLst>
              </a:prstGeom>
              <a:gradFill>
                <a:gsLst>
                  <a:gs pos="1000">
                    <a:schemeClr val="bg1"/>
                  </a:gs>
                  <a:gs pos="96500">
                    <a:srgbClr val="E64DCC"/>
                  </a:gs>
                  <a:gs pos="94000">
                    <a:srgbClr val="FF99CC"/>
                  </a:gs>
                  <a:gs pos="99000">
                    <a:srgbClr val="CC00CC"/>
                  </a:gs>
                </a:gsLst>
                <a:path path="circle">
                  <a:fillToRect l="50000" t="50000" r="50000" b="50000"/>
                </a:path>
              </a:gra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0273" name="TextBox 39"/>
              <p:cNvSpPr txBox="1">
                <a:spLocks noChangeArrowheads="1"/>
              </p:cNvSpPr>
              <p:nvPr/>
            </p:nvSpPr>
            <p:spPr bwMode="auto">
              <a:xfrm>
                <a:off x="2938142" y="3475595"/>
                <a:ext cx="15151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600" b="1" smtClean="0">
                    <a:solidFill>
                      <a:prstClr val="black"/>
                    </a:solidFill>
                  </a:rPr>
                  <a:t>Initiator caspases</a:t>
                </a:r>
              </a:p>
            </p:txBody>
          </p:sp>
        </p:grpSp>
        <p:cxnSp>
          <p:nvCxnSpPr>
            <p:cNvPr id="36" name="Straight Arrow Connector 35"/>
            <p:cNvCxnSpPr/>
            <p:nvPr/>
          </p:nvCxnSpPr>
          <p:spPr>
            <a:xfrm>
              <a:off x="2839189" y="5177446"/>
              <a:ext cx="285782" cy="457185"/>
            </a:xfrm>
            <a:prstGeom prst="straightConnector1">
              <a:avLst/>
            </a:prstGeom>
            <a:ln w="762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334307" y="3831289"/>
              <a:ext cx="284194" cy="457185"/>
            </a:xfrm>
            <a:prstGeom prst="straightConnector1">
              <a:avLst/>
            </a:prstGeom>
            <a:ln w="762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3264686" y="3842401"/>
              <a:ext cx="284194" cy="457185"/>
            </a:xfrm>
            <a:prstGeom prst="straightConnector1">
              <a:avLst/>
            </a:prstGeom>
            <a:ln w="762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747341" y="2496245"/>
              <a:ext cx="0" cy="728639"/>
            </a:xfrm>
            <a:prstGeom prst="straightConnector1">
              <a:avLst/>
            </a:prstGeom>
            <a:ln w="762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703123" y="2483545"/>
              <a:ext cx="0" cy="728639"/>
            </a:xfrm>
            <a:prstGeom prst="straightConnector1">
              <a:avLst/>
            </a:prstGeom>
            <a:ln w="762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68" name="TextBox 44"/>
            <p:cNvSpPr txBox="1">
              <a:spLocks noChangeArrowheads="1"/>
            </p:cNvSpPr>
            <p:nvPr/>
          </p:nvSpPr>
          <p:spPr bwMode="auto">
            <a:xfrm>
              <a:off x="3296372" y="2058109"/>
              <a:ext cx="88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prstClr val="black"/>
                  </a:solidFill>
                </a:rPr>
                <a:t>Stress</a:t>
              </a:r>
            </a:p>
          </p:txBody>
        </p:sp>
        <p:sp>
          <p:nvSpPr>
            <p:cNvPr id="10269" name="TextBox 51"/>
            <p:cNvSpPr txBox="1">
              <a:spLocks noChangeArrowheads="1"/>
            </p:cNvSpPr>
            <p:nvPr/>
          </p:nvSpPr>
          <p:spPr bwMode="auto">
            <a:xfrm>
              <a:off x="4321421" y="1784015"/>
              <a:ext cx="21932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prstClr val="black"/>
                  </a:solidFill>
                </a:rPr>
                <a:t>Extracellular death signals</a:t>
              </a:r>
            </a:p>
          </p:txBody>
        </p:sp>
      </p:grpSp>
      <p:sp>
        <p:nvSpPr>
          <p:cNvPr id="10244" name="TextBox 54"/>
          <p:cNvSpPr txBox="1">
            <a:spLocks noChangeArrowheads="1"/>
          </p:cNvSpPr>
          <p:nvPr/>
        </p:nvSpPr>
        <p:spPr bwMode="auto">
          <a:xfrm>
            <a:off x="681038" y="1735138"/>
            <a:ext cx="1844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prstClr val="black"/>
                </a:solidFill>
              </a:rPr>
              <a:t>Intracellular death signals</a:t>
            </a:r>
          </a:p>
        </p:txBody>
      </p:sp>
      <p:cxnSp>
        <p:nvCxnSpPr>
          <p:cNvPr id="56" name="Straight Arrow Connector 55"/>
          <p:cNvCxnSpPr/>
          <p:nvPr/>
        </p:nvCxnSpPr>
        <p:spPr>
          <a:xfrm>
            <a:off x="2382838" y="2133600"/>
            <a:ext cx="284162" cy="0"/>
          </a:xfrm>
          <a:prstGeom prst="straightConnector1">
            <a:avLst/>
          </a:prstGeom>
          <a:ln w="762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46" name="TextBox 57"/>
          <p:cNvSpPr txBox="1">
            <a:spLocks noChangeArrowheads="1"/>
          </p:cNvSpPr>
          <p:nvPr/>
        </p:nvSpPr>
        <p:spPr bwMode="auto">
          <a:xfrm>
            <a:off x="2525713" y="1447800"/>
            <a:ext cx="18399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600" b="1" smtClean="0">
                <a:solidFill>
                  <a:prstClr val="black"/>
                </a:solidFill>
              </a:rPr>
              <a:t>Mitochondrion</a:t>
            </a:r>
          </a:p>
        </p:txBody>
      </p:sp>
      <p:sp>
        <p:nvSpPr>
          <p:cNvPr id="10247" name="TextBox 58"/>
          <p:cNvSpPr txBox="1">
            <a:spLocks noChangeArrowheads="1"/>
          </p:cNvSpPr>
          <p:nvPr/>
        </p:nvSpPr>
        <p:spPr bwMode="auto">
          <a:xfrm>
            <a:off x="3538538" y="2659063"/>
            <a:ext cx="7635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600" smtClean="0">
                <a:solidFill>
                  <a:prstClr val="black"/>
                </a:solidFill>
              </a:rPr>
              <a:t>Cyt</a:t>
            </a:r>
            <a:r>
              <a:rPr lang="en-GB" altLang="en-US" sz="1600" i="1" smtClean="0">
                <a:solidFill>
                  <a:prstClr val="black"/>
                </a:solidFill>
              </a:rPr>
              <a:t>.c</a:t>
            </a:r>
          </a:p>
        </p:txBody>
      </p:sp>
      <p:cxnSp>
        <p:nvCxnSpPr>
          <p:cNvPr id="60" name="Straight Arrow Connector 59"/>
          <p:cNvCxnSpPr/>
          <p:nvPr/>
        </p:nvCxnSpPr>
        <p:spPr>
          <a:xfrm rot="5400000">
            <a:off x="3742531" y="3256757"/>
            <a:ext cx="284163" cy="0"/>
          </a:xfrm>
          <a:prstGeom prst="straightConnector1">
            <a:avLst/>
          </a:prstGeom>
          <a:ln w="762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482975" y="2330450"/>
            <a:ext cx="63500" cy="330200"/>
          </a:xfrm>
          <a:prstGeom prst="straightConnector1">
            <a:avLst/>
          </a:prstGeom>
          <a:ln w="762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312" name="Pentagon 13311"/>
          <p:cNvSpPr/>
          <p:nvPr/>
        </p:nvSpPr>
        <p:spPr>
          <a:xfrm>
            <a:off x="304800" y="2589213"/>
            <a:ext cx="2970213" cy="1009650"/>
          </a:xfrm>
          <a:prstGeom prst="homePlate">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0251" name="TextBox 56"/>
          <p:cNvSpPr txBox="1">
            <a:spLocks noChangeArrowheads="1"/>
          </p:cNvSpPr>
          <p:nvPr/>
        </p:nvSpPr>
        <p:spPr bwMode="auto">
          <a:xfrm>
            <a:off x="304800" y="2651125"/>
            <a:ext cx="2689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Some death signals lead to release of cytochrome </a:t>
            </a:r>
            <a:r>
              <a:rPr lang="en-GB" altLang="en-US" sz="1800" i="1" smtClean="0">
                <a:solidFill>
                  <a:prstClr val="black"/>
                </a:solidFill>
              </a:rPr>
              <a:t>c </a:t>
            </a:r>
            <a:r>
              <a:rPr lang="en-GB" altLang="en-US" sz="1800" smtClean="0">
                <a:solidFill>
                  <a:prstClr val="black"/>
                </a:solidFill>
              </a:rPr>
              <a:t>from mitochondria</a:t>
            </a:r>
          </a:p>
        </p:txBody>
      </p:sp>
      <p:grpSp>
        <p:nvGrpSpPr>
          <p:cNvPr id="10252" name="Group 13312"/>
          <p:cNvGrpSpPr>
            <a:grpSpLocks/>
          </p:cNvGrpSpPr>
          <p:nvPr/>
        </p:nvGrpSpPr>
        <p:grpSpPr bwMode="auto">
          <a:xfrm>
            <a:off x="6858000" y="3786188"/>
            <a:ext cx="2225675" cy="1009650"/>
            <a:chOff x="7472936" y="3786912"/>
            <a:chExt cx="2226045" cy="1009373"/>
          </a:xfrm>
        </p:grpSpPr>
        <p:sp>
          <p:nvSpPr>
            <p:cNvPr id="67" name="Pentagon 66"/>
            <p:cNvSpPr/>
            <p:nvPr/>
          </p:nvSpPr>
          <p:spPr>
            <a:xfrm flipH="1">
              <a:off x="7472936" y="3786912"/>
              <a:ext cx="2226045" cy="1009373"/>
            </a:xfrm>
            <a:prstGeom prst="homePlate">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0255" name="TextBox 67"/>
            <p:cNvSpPr txBox="1">
              <a:spLocks noChangeArrowheads="1"/>
            </p:cNvSpPr>
            <p:nvPr/>
          </p:nvSpPr>
          <p:spPr bwMode="auto">
            <a:xfrm flipH="1">
              <a:off x="7772400" y="3814448"/>
              <a:ext cx="17145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Caspases are </a:t>
              </a:r>
              <a:r>
                <a:rPr lang="en-GB" altLang="en-US" sz="1800" i="1" smtClean="0">
                  <a:solidFill>
                    <a:prstClr val="black"/>
                  </a:solidFill>
                </a:rPr>
                <a:t>initiators</a:t>
              </a:r>
              <a:r>
                <a:rPr lang="en-GB" altLang="en-US" sz="1800" smtClean="0">
                  <a:solidFill>
                    <a:prstClr val="black"/>
                  </a:solidFill>
                </a:rPr>
                <a:t> or </a:t>
              </a:r>
              <a:r>
                <a:rPr lang="en-GB" altLang="en-US" sz="1800" i="1" smtClean="0">
                  <a:solidFill>
                    <a:prstClr val="black"/>
                  </a:solidFill>
                </a:rPr>
                <a:t>executioners</a:t>
              </a:r>
            </a:p>
          </p:txBody>
        </p:sp>
      </p:grpSp>
      <p:sp>
        <p:nvSpPr>
          <p:cNvPr id="10253" name="TextBox 4"/>
          <p:cNvSpPr txBox="1">
            <a:spLocks noChangeArrowheads="1"/>
          </p:cNvSpPr>
          <p:nvPr/>
        </p:nvSpPr>
        <p:spPr bwMode="auto">
          <a:xfrm>
            <a:off x="2047875" y="6121400"/>
            <a:ext cx="7096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Adapted from Tait, S.W.G., and Green, D.R. (2010) Mitochondria and cell death: outer membrane permeabilization and beyond. Nat. Rev. Mol. Cell Biol. 11: </a:t>
            </a:r>
            <a:r>
              <a:rPr lang="en-GB" altLang="en-US" sz="800" smtClean="0">
                <a:solidFill>
                  <a:prstClr val="black"/>
                </a:solidFill>
                <a:latin typeface="Times New Roman" pitchFamily="18" charset="0"/>
                <a:cs typeface="Times New Roman" pitchFamily="18" charset="0"/>
                <a:hlinkClick r:id="rId3"/>
              </a:rPr>
              <a:t>621 – 632</a:t>
            </a:r>
            <a:r>
              <a:rPr lang="en-GB" altLang="en-US" sz="800" smtClean="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283200535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8772" name="Rectangle 4"/>
          <p:cNvSpPr>
            <a:spLocks noChangeArrowheads="1"/>
          </p:cNvSpPr>
          <p:nvPr/>
        </p:nvSpPr>
        <p:spPr bwMode="auto">
          <a:xfrm>
            <a:off x="179388" y="549275"/>
            <a:ext cx="849630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a:defRPr>
                <a:solidFill>
                  <a:schemeClr val="tx1"/>
                </a:solidFill>
                <a:latin typeface="Arial" pitchFamily="34" charset="0"/>
              </a:defRPr>
            </a:lvl1pPr>
            <a:lvl2pPr marL="534988">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fontAlgn="base">
              <a:spcBef>
                <a:spcPct val="0"/>
              </a:spcBef>
              <a:spcAft>
                <a:spcPct val="0"/>
              </a:spcAft>
              <a:buClr>
                <a:srgbClr val="FF0000"/>
              </a:buClr>
              <a:buFont typeface="Wingdings" pitchFamily="2" charset="2"/>
              <a:buChar char="Ø"/>
            </a:pPr>
            <a:r>
              <a:rPr lang="es-AR" altLang="es-MX" sz="2000" smtClean="0">
                <a:solidFill>
                  <a:srgbClr val="000000"/>
                </a:solidFill>
              </a:rPr>
              <a:t>Caspasas: núcleo ancestral conservado en metazoos</a:t>
            </a:r>
          </a:p>
          <a:p>
            <a:pPr fontAlgn="base">
              <a:lnSpc>
                <a:spcPct val="150000"/>
              </a:lnSpc>
              <a:spcBef>
                <a:spcPct val="0"/>
              </a:spcBef>
              <a:spcAft>
                <a:spcPct val="0"/>
              </a:spcAft>
            </a:pPr>
            <a:r>
              <a:rPr lang="es-AR" altLang="es-MX" smtClean="0">
                <a:solidFill>
                  <a:srgbClr val="000000"/>
                </a:solidFill>
              </a:rPr>
              <a:t>	</a:t>
            </a:r>
          </a:p>
          <a:p>
            <a:pPr fontAlgn="base">
              <a:lnSpc>
                <a:spcPct val="150000"/>
              </a:lnSpc>
              <a:spcBef>
                <a:spcPct val="0"/>
              </a:spcBef>
              <a:spcAft>
                <a:spcPct val="0"/>
              </a:spcAft>
            </a:pPr>
            <a:r>
              <a:rPr lang="es-AR" altLang="es-MX" smtClean="0">
                <a:solidFill>
                  <a:srgbClr val="000000"/>
                </a:solidFill>
              </a:rPr>
              <a:t>	Cisteín proteasas que clivan en residuos de aspártico</a:t>
            </a:r>
          </a:p>
          <a:p>
            <a:pPr fontAlgn="base">
              <a:lnSpc>
                <a:spcPct val="150000"/>
              </a:lnSpc>
              <a:spcBef>
                <a:spcPct val="0"/>
              </a:spcBef>
              <a:spcAft>
                <a:spcPct val="0"/>
              </a:spcAft>
            </a:pPr>
            <a:r>
              <a:rPr lang="es-AR" altLang="es-MX" smtClean="0">
                <a:solidFill>
                  <a:srgbClr val="000000"/>
                </a:solidFill>
              </a:rPr>
              <a:t>	Heterotetrámeros activados por proteólisis: 20 y 10 kDa</a:t>
            </a:r>
          </a:p>
          <a:p>
            <a:pPr fontAlgn="base">
              <a:lnSpc>
                <a:spcPct val="150000"/>
              </a:lnSpc>
              <a:spcBef>
                <a:spcPct val="0"/>
              </a:spcBef>
              <a:spcAft>
                <a:spcPct val="0"/>
              </a:spcAft>
            </a:pPr>
            <a:r>
              <a:rPr lang="es-AR" altLang="es-MX" smtClean="0">
                <a:solidFill>
                  <a:srgbClr val="000000"/>
                </a:solidFill>
              </a:rPr>
              <a:t>	Clivan enzimas reparadores de DNA (PARP), prot de citoesqueleto</a:t>
            </a:r>
          </a:p>
          <a:p>
            <a:pPr fontAlgn="base">
              <a:lnSpc>
                <a:spcPct val="150000"/>
              </a:lnSpc>
              <a:spcBef>
                <a:spcPct val="0"/>
              </a:spcBef>
              <a:spcAft>
                <a:spcPct val="0"/>
              </a:spcAft>
            </a:pPr>
            <a:r>
              <a:rPr lang="es-AR" altLang="es-MX" smtClean="0">
                <a:solidFill>
                  <a:srgbClr val="000000"/>
                </a:solidFill>
              </a:rPr>
              <a:t>	Aactivan kinasa (blebbing) y nucleasas (fragmentación de DNA, laddering), induce la exposición de señales de fagositosis (fosfatidil serina) </a:t>
            </a:r>
          </a:p>
          <a:p>
            <a:pPr fontAlgn="base">
              <a:lnSpc>
                <a:spcPct val="150000"/>
              </a:lnSpc>
              <a:spcBef>
                <a:spcPct val="0"/>
              </a:spcBef>
              <a:spcAft>
                <a:spcPct val="0"/>
              </a:spcAft>
            </a:pPr>
            <a:r>
              <a:rPr lang="pt-BR" altLang="es-MX" smtClean="0">
                <a:solidFill>
                  <a:srgbClr val="000000"/>
                </a:solidFill>
              </a:rPr>
              <a:t>	Inhibidores de caspasas (IAPs inhibitor of apoptosis proteins)</a:t>
            </a:r>
            <a:endParaRPr lang="es-AR" altLang="es-MX" smtClean="0">
              <a:solidFill>
                <a:srgbClr val="000000"/>
              </a:solidFill>
            </a:endParaRPr>
          </a:p>
        </p:txBody>
      </p:sp>
      <p:sp>
        <p:nvSpPr>
          <p:cNvPr id="15" name="14 CuadroTexto"/>
          <p:cNvSpPr txBox="1"/>
          <p:nvPr/>
        </p:nvSpPr>
        <p:spPr>
          <a:xfrm>
            <a:off x="60325" y="-25299"/>
            <a:ext cx="9144000" cy="43303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s-ES" altLang="es-MX" sz="2400" smtClean="0">
                <a:solidFill>
                  <a:srgbClr val="FFFFFF"/>
                </a:solidFill>
                <a:latin typeface="Calibri" pitchFamily="34" charset="0"/>
              </a:rPr>
              <a:t> Apoptósis</a:t>
            </a:r>
          </a:p>
        </p:txBody>
      </p:sp>
      <p:sp>
        <p:nvSpPr>
          <p:cNvPr id="288778" name="Text Box 10"/>
          <p:cNvSpPr txBox="1">
            <a:spLocks noChangeArrowheads="1"/>
          </p:cNvSpPr>
          <p:nvPr/>
        </p:nvSpPr>
        <p:spPr bwMode="auto">
          <a:xfrm>
            <a:off x="611188" y="5157788"/>
            <a:ext cx="18415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150000"/>
              </a:lnSpc>
              <a:spcBef>
                <a:spcPct val="0"/>
              </a:spcBef>
              <a:spcAft>
                <a:spcPct val="0"/>
              </a:spcAft>
            </a:pPr>
            <a:endParaRPr lang="es-ES" altLang="es-MX" sz="2000" smtClean="0">
              <a:solidFill>
                <a:srgbClr val="000000"/>
              </a:solidFill>
            </a:endParaRPr>
          </a:p>
          <a:p>
            <a:pPr fontAlgn="base">
              <a:spcBef>
                <a:spcPct val="0"/>
              </a:spcBef>
              <a:spcAft>
                <a:spcPct val="0"/>
              </a:spcAft>
            </a:pPr>
            <a:endParaRPr lang="es-AR" altLang="es-MX" sz="2000" smtClean="0">
              <a:solidFill>
                <a:srgbClr val="000000"/>
              </a:solidFill>
            </a:endParaRPr>
          </a:p>
        </p:txBody>
      </p:sp>
    </p:spTree>
    <p:extLst>
      <p:ext uri="{BB962C8B-B14F-4D97-AF65-F5344CB8AC3E}">
        <p14:creationId xmlns:p14="http://schemas.microsoft.com/office/powerpoint/2010/main" val="37097544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1">
              <a:lumMod val="20000"/>
              <a:lumOff val="80000"/>
            </a:schemeClr>
          </a:solidFill>
        </p:spPr>
        <p:txBody>
          <a:bodyPr/>
          <a:lstStyle/>
          <a:p>
            <a:pPr>
              <a:defRPr/>
            </a:pPr>
            <a:r>
              <a:rPr lang="en-GB" altLang="en-US" dirty="0" smtClean="0">
                <a:ea typeface="ＭＳ Ｐゴシック" panose="020B0600070205080204" pitchFamily="34" charset="-128"/>
              </a:rPr>
              <a:t>Cellular and biochemical processes during senescence</a:t>
            </a:r>
            <a:endParaRPr lang="en-US" altLang="en-US" dirty="0" smtClean="0">
              <a:ea typeface="ＭＳ Ｐゴシック" panose="020B0600070205080204" pitchFamily="34" charset="-128"/>
            </a:endParaRPr>
          </a:p>
        </p:txBody>
      </p:sp>
      <p:grpSp>
        <p:nvGrpSpPr>
          <p:cNvPr id="80899" name="Group 1"/>
          <p:cNvGrpSpPr>
            <a:grpSpLocks/>
          </p:cNvGrpSpPr>
          <p:nvPr/>
        </p:nvGrpSpPr>
        <p:grpSpPr bwMode="auto">
          <a:xfrm>
            <a:off x="928688" y="2125663"/>
            <a:ext cx="7285037" cy="3013075"/>
            <a:chOff x="868103" y="2908213"/>
            <a:chExt cx="5715000" cy="2619086"/>
          </a:xfrm>
        </p:grpSpPr>
        <p:grpSp>
          <p:nvGrpSpPr>
            <p:cNvPr id="80900" name="Group 8"/>
            <p:cNvGrpSpPr>
              <a:grpSpLocks/>
            </p:cNvGrpSpPr>
            <p:nvPr/>
          </p:nvGrpSpPr>
          <p:grpSpPr bwMode="auto">
            <a:xfrm>
              <a:off x="868103" y="2908213"/>
              <a:ext cx="5715000" cy="1245105"/>
              <a:chOff x="685800" y="2667000"/>
              <a:chExt cx="5715000" cy="1245105"/>
            </a:xfrm>
          </p:grpSpPr>
          <p:grpSp>
            <p:nvGrpSpPr>
              <p:cNvPr id="80903" name="Group 9"/>
              <p:cNvGrpSpPr>
                <a:grpSpLocks/>
              </p:cNvGrpSpPr>
              <p:nvPr/>
            </p:nvGrpSpPr>
            <p:grpSpPr bwMode="auto">
              <a:xfrm>
                <a:off x="685800" y="2673466"/>
                <a:ext cx="2039189" cy="1056862"/>
                <a:chOff x="3066211" y="2914532"/>
                <a:chExt cx="2039189" cy="1056862"/>
              </a:xfrm>
            </p:grpSpPr>
            <p:sp>
              <p:nvSpPr>
                <p:cNvPr id="60" name="Freeform 59"/>
                <p:cNvSpPr/>
                <p:nvPr/>
              </p:nvSpPr>
              <p:spPr>
                <a:xfrm flipH="1" flipV="1">
                  <a:off x="3142178" y="3235106"/>
                  <a:ext cx="1962703" cy="648562"/>
                </a:xfrm>
                <a:custGeom>
                  <a:avLst/>
                  <a:gdLst>
                    <a:gd name="connsiteX0" fmla="*/ 0 w 1340338"/>
                    <a:gd name="connsiteY0" fmla="*/ 17475 h 673967"/>
                    <a:gd name="connsiteX1" fmla="*/ 484554 w 1340338"/>
                    <a:gd name="connsiteY1" fmla="*/ 56552 h 673967"/>
                    <a:gd name="connsiteX2" fmla="*/ 1000369 w 1340338"/>
                    <a:gd name="connsiteY2" fmla="*/ 486398 h 673967"/>
                    <a:gd name="connsiteX3" fmla="*/ 1340338 w 1340338"/>
                    <a:gd name="connsiteY3" fmla="*/ 673967 h 673967"/>
                  </a:gdLst>
                  <a:ahLst/>
                  <a:cxnLst>
                    <a:cxn ang="0">
                      <a:pos x="connsiteX0" y="connsiteY0"/>
                    </a:cxn>
                    <a:cxn ang="0">
                      <a:pos x="connsiteX1" y="connsiteY1"/>
                    </a:cxn>
                    <a:cxn ang="0">
                      <a:pos x="connsiteX2" y="connsiteY2"/>
                    </a:cxn>
                    <a:cxn ang="0">
                      <a:pos x="connsiteX3" y="connsiteY3"/>
                    </a:cxn>
                  </a:cxnLst>
                  <a:rect l="l" t="t" r="r" b="b"/>
                  <a:pathLst>
                    <a:path w="1340338" h="673967">
                      <a:moveTo>
                        <a:pt x="0" y="17475"/>
                      </a:moveTo>
                      <a:cubicBezTo>
                        <a:pt x="158913" y="-2064"/>
                        <a:pt x="317826" y="-21602"/>
                        <a:pt x="484554" y="56552"/>
                      </a:cubicBezTo>
                      <a:cubicBezTo>
                        <a:pt x="651282" y="134706"/>
                        <a:pt x="857738" y="383495"/>
                        <a:pt x="1000369" y="486398"/>
                      </a:cubicBezTo>
                      <a:cubicBezTo>
                        <a:pt x="1143000" y="589301"/>
                        <a:pt x="1282374" y="642706"/>
                        <a:pt x="1340338" y="673967"/>
                      </a:cubicBezTo>
                    </a:path>
                  </a:pathLst>
                </a:custGeom>
                <a:noFill/>
                <a:ln w="57150">
                  <a:solidFill>
                    <a:srgbClr val="AC86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0935" name="Group 60"/>
                <p:cNvGrpSpPr>
                  <a:grpSpLocks/>
                </p:cNvGrpSpPr>
                <p:nvPr/>
              </p:nvGrpSpPr>
              <p:grpSpPr bwMode="auto">
                <a:xfrm>
                  <a:off x="3066211" y="2914532"/>
                  <a:ext cx="1477439" cy="1056862"/>
                  <a:chOff x="3066211" y="2914532"/>
                  <a:chExt cx="1477439" cy="1056862"/>
                </a:xfrm>
              </p:grpSpPr>
              <p:sp>
                <p:nvSpPr>
                  <p:cNvPr id="62" name="Freeform 61"/>
                  <p:cNvSpPr/>
                  <p:nvPr/>
                </p:nvSpPr>
                <p:spPr>
                  <a:xfrm>
                    <a:off x="3066211" y="2914965"/>
                    <a:ext cx="1477008" cy="1003201"/>
                  </a:xfrm>
                  <a:custGeom>
                    <a:avLst/>
                    <a:gdLst>
                      <a:gd name="connsiteX0" fmla="*/ 10621 w 1477439"/>
                      <a:gd name="connsiteY0" fmla="*/ 1663 h 1056862"/>
                      <a:gd name="connsiteX1" fmla="*/ 97119 w 1477439"/>
                      <a:gd name="connsiteY1" fmla="*/ 199371 h 1056862"/>
                      <a:gd name="connsiteX2" fmla="*/ 183616 w 1477439"/>
                      <a:gd name="connsiteY2" fmla="*/ 483576 h 1056862"/>
                      <a:gd name="connsiteX3" fmla="*/ 319540 w 1477439"/>
                      <a:gd name="connsiteY3" fmla="*/ 792495 h 1056862"/>
                      <a:gd name="connsiteX4" fmla="*/ 591389 w 1477439"/>
                      <a:gd name="connsiteY4" fmla="*/ 1051987 h 1056862"/>
                      <a:gd name="connsiteX5" fmla="*/ 962092 w 1477439"/>
                      <a:gd name="connsiteY5" fmla="*/ 953133 h 1056862"/>
                      <a:gd name="connsiteX6" fmla="*/ 1147443 w 1477439"/>
                      <a:gd name="connsiteY6" fmla="*/ 841922 h 1056862"/>
                      <a:gd name="connsiteX7" fmla="*/ 1456362 w 1477439"/>
                      <a:gd name="connsiteY7" fmla="*/ 1039630 h 1056862"/>
                      <a:gd name="connsiteX8" fmla="*/ 1431648 w 1477439"/>
                      <a:gd name="connsiteY8" fmla="*/ 891349 h 1056862"/>
                      <a:gd name="connsiteX9" fmla="*/ 1283367 w 1477439"/>
                      <a:gd name="connsiteY9" fmla="*/ 891349 h 1056862"/>
                      <a:gd name="connsiteX10" fmla="*/ 1184513 w 1477439"/>
                      <a:gd name="connsiteY10" fmla="*/ 619500 h 1056862"/>
                      <a:gd name="connsiteX11" fmla="*/ 1060946 w 1477439"/>
                      <a:gd name="connsiteY11" fmla="*/ 285868 h 1056862"/>
                      <a:gd name="connsiteX12" fmla="*/ 813811 w 1477439"/>
                      <a:gd name="connsiteY12" fmla="*/ 63446 h 1056862"/>
                      <a:gd name="connsiteX13" fmla="*/ 356611 w 1477439"/>
                      <a:gd name="connsiteY13" fmla="*/ 100517 h 1056862"/>
                      <a:gd name="connsiteX14" fmla="*/ 10621 w 1477439"/>
                      <a:gd name="connsiteY14" fmla="*/ 1663 h 105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7439" h="1056862">
                        <a:moveTo>
                          <a:pt x="10621" y="1663"/>
                        </a:moveTo>
                        <a:cubicBezTo>
                          <a:pt x="-32627" y="18139"/>
                          <a:pt x="68287" y="119052"/>
                          <a:pt x="97119" y="199371"/>
                        </a:cubicBezTo>
                        <a:cubicBezTo>
                          <a:pt x="125951" y="279690"/>
                          <a:pt x="146546" y="384722"/>
                          <a:pt x="183616" y="483576"/>
                        </a:cubicBezTo>
                        <a:cubicBezTo>
                          <a:pt x="220686" y="582430"/>
                          <a:pt x="251578" y="697760"/>
                          <a:pt x="319540" y="792495"/>
                        </a:cubicBezTo>
                        <a:cubicBezTo>
                          <a:pt x="387502" y="887230"/>
                          <a:pt x="484297" y="1025214"/>
                          <a:pt x="591389" y="1051987"/>
                        </a:cubicBezTo>
                        <a:cubicBezTo>
                          <a:pt x="698481" y="1078760"/>
                          <a:pt x="869416" y="988144"/>
                          <a:pt x="962092" y="953133"/>
                        </a:cubicBezTo>
                        <a:cubicBezTo>
                          <a:pt x="1054768" y="918122"/>
                          <a:pt x="1065065" y="827506"/>
                          <a:pt x="1147443" y="841922"/>
                        </a:cubicBezTo>
                        <a:cubicBezTo>
                          <a:pt x="1229821" y="856338"/>
                          <a:pt x="1408995" y="1031392"/>
                          <a:pt x="1456362" y="1039630"/>
                        </a:cubicBezTo>
                        <a:cubicBezTo>
                          <a:pt x="1503730" y="1047868"/>
                          <a:pt x="1460480" y="916062"/>
                          <a:pt x="1431648" y="891349"/>
                        </a:cubicBezTo>
                        <a:cubicBezTo>
                          <a:pt x="1402816" y="866636"/>
                          <a:pt x="1324556" y="936657"/>
                          <a:pt x="1283367" y="891349"/>
                        </a:cubicBezTo>
                        <a:cubicBezTo>
                          <a:pt x="1242178" y="846041"/>
                          <a:pt x="1221583" y="720414"/>
                          <a:pt x="1184513" y="619500"/>
                        </a:cubicBezTo>
                        <a:cubicBezTo>
                          <a:pt x="1147443" y="518587"/>
                          <a:pt x="1122730" y="378544"/>
                          <a:pt x="1060946" y="285868"/>
                        </a:cubicBezTo>
                        <a:cubicBezTo>
                          <a:pt x="999162" y="193192"/>
                          <a:pt x="931200" y="94338"/>
                          <a:pt x="813811" y="63446"/>
                        </a:cubicBezTo>
                        <a:cubicBezTo>
                          <a:pt x="696422" y="32554"/>
                          <a:pt x="486357" y="104636"/>
                          <a:pt x="356611" y="100517"/>
                        </a:cubicBezTo>
                        <a:cubicBezTo>
                          <a:pt x="226865" y="96398"/>
                          <a:pt x="53869" y="-14813"/>
                          <a:pt x="10621" y="1663"/>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Freeform 62"/>
                  <p:cNvSpPr/>
                  <p:nvPr/>
                </p:nvSpPr>
                <p:spPr>
                  <a:xfrm>
                    <a:off x="3304076" y="3092975"/>
                    <a:ext cx="1038638" cy="694099"/>
                  </a:xfrm>
                  <a:custGeom>
                    <a:avLst/>
                    <a:gdLst>
                      <a:gd name="connsiteX0" fmla="*/ 0 w 1095594"/>
                      <a:gd name="connsiteY0" fmla="*/ 0 h 695282"/>
                      <a:gd name="connsiteX1" fmla="*/ 261257 w 1095594"/>
                      <a:gd name="connsiteY1" fmla="*/ 117988 h 695282"/>
                      <a:gd name="connsiteX2" fmla="*/ 589935 w 1095594"/>
                      <a:gd name="connsiteY2" fmla="*/ 307610 h 695282"/>
                      <a:gd name="connsiteX3" fmla="*/ 889117 w 1095594"/>
                      <a:gd name="connsiteY3" fmla="*/ 556225 h 695282"/>
                      <a:gd name="connsiteX4" fmla="*/ 1095594 w 1095594"/>
                      <a:gd name="connsiteY4" fmla="*/ 695282 h 6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594" h="695282">
                        <a:moveTo>
                          <a:pt x="0" y="0"/>
                        </a:moveTo>
                        <a:cubicBezTo>
                          <a:pt x="81467" y="33360"/>
                          <a:pt x="162935" y="66720"/>
                          <a:pt x="261257" y="117988"/>
                        </a:cubicBezTo>
                        <a:cubicBezTo>
                          <a:pt x="359580" y="169256"/>
                          <a:pt x="485292" y="234571"/>
                          <a:pt x="589935" y="307610"/>
                        </a:cubicBezTo>
                        <a:cubicBezTo>
                          <a:pt x="694578" y="380649"/>
                          <a:pt x="804841" y="491613"/>
                          <a:pt x="889117" y="556225"/>
                        </a:cubicBezTo>
                        <a:cubicBezTo>
                          <a:pt x="973394" y="620837"/>
                          <a:pt x="1095594" y="695282"/>
                          <a:pt x="1095594" y="69528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Freeform 63"/>
                  <p:cNvSpPr/>
                  <p:nvPr/>
                </p:nvSpPr>
                <p:spPr>
                  <a:xfrm>
                    <a:off x="3509563" y="3051577"/>
                    <a:ext cx="42343" cy="133852"/>
                  </a:xfrm>
                  <a:custGeom>
                    <a:avLst/>
                    <a:gdLst>
                      <a:gd name="connsiteX0" fmla="*/ 0 w 42367"/>
                      <a:gd name="connsiteY0" fmla="*/ 0 h 134843"/>
                      <a:gd name="connsiteX1" fmla="*/ 42138 w 42367"/>
                      <a:gd name="connsiteY1" fmla="*/ 46352 h 134843"/>
                      <a:gd name="connsiteX2" fmla="*/ 16855 w 42367"/>
                      <a:gd name="connsiteY2" fmla="*/ 134843 h 134843"/>
                    </a:gdLst>
                    <a:ahLst/>
                    <a:cxnLst>
                      <a:cxn ang="0">
                        <a:pos x="connsiteX0" y="connsiteY0"/>
                      </a:cxn>
                      <a:cxn ang="0">
                        <a:pos x="connsiteX1" y="connsiteY1"/>
                      </a:cxn>
                      <a:cxn ang="0">
                        <a:pos x="connsiteX2" y="connsiteY2"/>
                      </a:cxn>
                    </a:cxnLst>
                    <a:rect l="l" t="t" r="r" b="b"/>
                    <a:pathLst>
                      <a:path w="42367" h="134843">
                        <a:moveTo>
                          <a:pt x="0" y="0"/>
                        </a:moveTo>
                        <a:cubicBezTo>
                          <a:pt x="19664" y="11939"/>
                          <a:pt x="39329" y="23878"/>
                          <a:pt x="42138" y="46352"/>
                        </a:cubicBezTo>
                        <a:cubicBezTo>
                          <a:pt x="44947" y="68826"/>
                          <a:pt x="21069" y="120094"/>
                          <a:pt x="16855" y="1348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5" name="Freeform 64"/>
                  <p:cNvSpPr/>
                  <p:nvPr/>
                </p:nvSpPr>
                <p:spPr>
                  <a:xfrm>
                    <a:off x="3350155" y="3253045"/>
                    <a:ext cx="252810" cy="67616"/>
                  </a:xfrm>
                  <a:custGeom>
                    <a:avLst/>
                    <a:gdLst>
                      <a:gd name="connsiteX0" fmla="*/ 0 w 252829"/>
                      <a:gd name="connsiteY0" fmla="*/ 67421 h 67421"/>
                      <a:gd name="connsiteX1" fmla="*/ 139056 w 252829"/>
                      <a:gd name="connsiteY1" fmla="*/ 46352 h 67421"/>
                      <a:gd name="connsiteX2" fmla="*/ 252829 w 252829"/>
                      <a:gd name="connsiteY2" fmla="*/ 0 h 67421"/>
                    </a:gdLst>
                    <a:ahLst/>
                    <a:cxnLst>
                      <a:cxn ang="0">
                        <a:pos x="connsiteX0" y="connsiteY0"/>
                      </a:cxn>
                      <a:cxn ang="0">
                        <a:pos x="connsiteX1" y="connsiteY1"/>
                      </a:cxn>
                      <a:cxn ang="0">
                        <a:pos x="connsiteX2" y="connsiteY2"/>
                      </a:cxn>
                    </a:cxnLst>
                    <a:rect l="l" t="t" r="r" b="b"/>
                    <a:pathLst>
                      <a:path w="252829" h="67421">
                        <a:moveTo>
                          <a:pt x="0" y="67421"/>
                        </a:moveTo>
                        <a:cubicBezTo>
                          <a:pt x="48459" y="62505"/>
                          <a:pt x="96918" y="57589"/>
                          <a:pt x="139056" y="46352"/>
                        </a:cubicBezTo>
                        <a:cubicBezTo>
                          <a:pt x="181194" y="35115"/>
                          <a:pt x="252829" y="0"/>
                          <a:pt x="252829"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6" name="Freeform 65"/>
                  <p:cNvSpPr/>
                  <p:nvPr/>
                </p:nvSpPr>
                <p:spPr>
                  <a:xfrm>
                    <a:off x="3788525" y="3076416"/>
                    <a:ext cx="42343" cy="260804"/>
                  </a:xfrm>
                  <a:custGeom>
                    <a:avLst/>
                    <a:gdLst>
                      <a:gd name="connsiteX0" fmla="*/ 12641 w 42327"/>
                      <a:gd name="connsiteY0" fmla="*/ 0 h 261257"/>
                      <a:gd name="connsiteX1" fmla="*/ 42138 w 42327"/>
                      <a:gd name="connsiteY1" fmla="*/ 84277 h 261257"/>
                      <a:gd name="connsiteX2" fmla="*/ 0 w 42327"/>
                      <a:gd name="connsiteY2" fmla="*/ 261257 h 261257"/>
                    </a:gdLst>
                    <a:ahLst/>
                    <a:cxnLst>
                      <a:cxn ang="0">
                        <a:pos x="connsiteX0" y="connsiteY0"/>
                      </a:cxn>
                      <a:cxn ang="0">
                        <a:pos x="connsiteX1" y="connsiteY1"/>
                      </a:cxn>
                      <a:cxn ang="0">
                        <a:pos x="connsiteX2" y="connsiteY2"/>
                      </a:cxn>
                    </a:cxnLst>
                    <a:rect l="l" t="t" r="r" b="b"/>
                    <a:pathLst>
                      <a:path w="42327" h="261257">
                        <a:moveTo>
                          <a:pt x="12641" y="0"/>
                        </a:moveTo>
                        <a:cubicBezTo>
                          <a:pt x="28443" y="20367"/>
                          <a:pt x="44245" y="40734"/>
                          <a:pt x="42138" y="84277"/>
                        </a:cubicBezTo>
                        <a:cubicBezTo>
                          <a:pt x="40031" y="127820"/>
                          <a:pt x="0" y="261257"/>
                          <a:pt x="0" y="26125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7" name="Freeform 66"/>
                  <p:cNvSpPr/>
                  <p:nvPr/>
                </p:nvSpPr>
                <p:spPr>
                  <a:xfrm>
                    <a:off x="3823396" y="3076416"/>
                    <a:ext cx="103365" cy="89694"/>
                  </a:xfrm>
                  <a:custGeom>
                    <a:avLst/>
                    <a:gdLst>
                      <a:gd name="connsiteX0" fmla="*/ 104097 w 104097"/>
                      <a:gd name="connsiteY0" fmla="*/ 0 h 89282"/>
                      <a:gd name="connsiteX1" fmla="*/ 7179 w 104097"/>
                      <a:gd name="connsiteY1" fmla="*/ 84277 h 89282"/>
                      <a:gd name="connsiteX2" fmla="*/ 7179 w 104097"/>
                      <a:gd name="connsiteY2" fmla="*/ 80063 h 89282"/>
                    </a:gdLst>
                    <a:ahLst/>
                    <a:cxnLst>
                      <a:cxn ang="0">
                        <a:pos x="connsiteX0" y="connsiteY0"/>
                      </a:cxn>
                      <a:cxn ang="0">
                        <a:pos x="connsiteX1" y="connsiteY1"/>
                      </a:cxn>
                      <a:cxn ang="0">
                        <a:pos x="connsiteX2" y="connsiteY2"/>
                      </a:cxn>
                    </a:cxnLst>
                    <a:rect l="l" t="t" r="r" b="b"/>
                    <a:pathLst>
                      <a:path w="104097" h="89282">
                        <a:moveTo>
                          <a:pt x="104097" y="0"/>
                        </a:moveTo>
                        <a:lnTo>
                          <a:pt x="7179" y="84277"/>
                        </a:lnTo>
                        <a:cubicBezTo>
                          <a:pt x="-8974" y="97621"/>
                          <a:pt x="7179" y="80063"/>
                          <a:pt x="7179" y="8006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Freeform 67"/>
                  <p:cNvSpPr/>
                  <p:nvPr/>
                </p:nvSpPr>
                <p:spPr>
                  <a:xfrm>
                    <a:off x="3451030" y="3421395"/>
                    <a:ext cx="447088" cy="132472"/>
                  </a:xfrm>
                  <a:custGeom>
                    <a:avLst/>
                    <a:gdLst>
                      <a:gd name="connsiteX0" fmla="*/ 0 w 446665"/>
                      <a:gd name="connsiteY0" fmla="*/ 126415 h 132487"/>
                      <a:gd name="connsiteX1" fmla="*/ 176980 w 446665"/>
                      <a:gd name="connsiteY1" fmla="*/ 117987 h 132487"/>
                      <a:gd name="connsiteX2" fmla="*/ 446665 w 446665"/>
                      <a:gd name="connsiteY2" fmla="*/ 0 h 132487"/>
                    </a:gdLst>
                    <a:ahLst/>
                    <a:cxnLst>
                      <a:cxn ang="0">
                        <a:pos x="connsiteX0" y="connsiteY0"/>
                      </a:cxn>
                      <a:cxn ang="0">
                        <a:pos x="connsiteX1" y="connsiteY1"/>
                      </a:cxn>
                      <a:cxn ang="0">
                        <a:pos x="connsiteX2" y="connsiteY2"/>
                      </a:cxn>
                    </a:cxnLst>
                    <a:rect l="l" t="t" r="r" b="b"/>
                    <a:pathLst>
                      <a:path w="446665" h="132487">
                        <a:moveTo>
                          <a:pt x="0" y="126415"/>
                        </a:moveTo>
                        <a:cubicBezTo>
                          <a:pt x="51268" y="132735"/>
                          <a:pt x="102536" y="139056"/>
                          <a:pt x="176980" y="117987"/>
                        </a:cubicBezTo>
                        <a:cubicBezTo>
                          <a:pt x="251424" y="96918"/>
                          <a:pt x="401718" y="19664"/>
                          <a:pt x="446665"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9" name="Freeform 68"/>
                  <p:cNvSpPr/>
                  <p:nvPr/>
                </p:nvSpPr>
                <p:spPr>
                  <a:xfrm>
                    <a:off x="3505826" y="3556627"/>
                    <a:ext cx="67250" cy="129712"/>
                  </a:xfrm>
                  <a:custGeom>
                    <a:avLst/>
                    <a:gdLst>
                      <a:gd name="connsiteX0" fmla="*/ 0 w 67422"/>
                      <a:gd name="connsiteY0" fmla="*/ 130629 h 130629"/>
                      <a:gd name="connsiteX1" fmla="*/ 67422 w 67422"/>
                      <a:gd name="connsiteY1" fmla="*/ 0 h 130629"/>
                    </a:gdLst>
                    <a:ahLst/>
                    <a:cxnLst>
                      <a:cxn ang="0">
                        <a:pos x="connsiteX0" y="connsiteY0"/>
                      </a:cxn>
                      <a:cxn ang="0">
                        <a:pos x="connsiteX1" y="connsiteY1"/>
                      </a:cxn>
                    </a:cxnLst>
                    <a:rect l="l" t="t" r="r" b="b"/>
                    <a:pathLst>
                      <a:path w="67422" h="130629">
                        <a:moveTo>
                          <a:pt x="0" y="130629"/>
                        </a:moveTo>
                        <a:lnTo>
                          <a:pt x="6742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0" name="Freeform 69"/>
                  <p:cNvSpPr/>
                  <p:nvPr/>
                </p:nvSpPr>
                <p:spPr>
                  <a:xfrm>
                    <a:off x="3627872" y="3618723"/>
                    <a:ext cx="493166" cy="140752"/>
                  </a:xfrm>
                  <a:custGeom>
                    <a:avLst/>
                    <a:gdLst>
                      <a:gd name="connsiteX0" fmla="*/ 0 w 493018"/>
                      <a:gd name="connsiteY0" fmla="*/ 117987 h 139681"/>
                      <a:gd name="connsiteX1" fmla="*/ 235974 w 493018"/>
                      <a:gd name="connsiteY1" fmla="*/ 130628 h 139681"/>
                      <a:gd name="connsiteX2" fmla="*/ 493018 w 493018"/>
                      <a:gd name="connsiteY2" fmla="*/ 0 h 139681"/>
                    </a:gdLst>
                    <a:ahLst/>
                    <a:cxnLst>
                      <a:cxn ang="0">
                        <a:pos x="connsiteX0" y="connsiteY0"/>
                      </a:cxn>
                      <a:cxn ang="0">
                        <a:pos x="connsiteX1" y="connsiteY1"/>
                      </a:cxn>
                      <a:cxn ang="0">
                        <a:pos x="connsiteX2" y="connsiteY2"/>
                      </a:cxn>
                    </a:cxnLst>
                    <a:rect l="l" t="t" r="r" b="b"/>
                    <a:pathLst>
                      <a:path w="493018" h="139681">
                        <a:moveTo>
                          <a:pt x="0" y="117987"/>
                        </a:moveTo>
                        <a:cubicBezTo>
                          <a:pt x="76902" y="134139"/>
                          <a:pt x="153804" y="150292"/>
                          <a:pt x="235974" y="130628"/>
                        </a:cubicBezTo>
                        <a:cubicBezTo>
                          <a:pt x="318144" y="110964"/>
                          <a:pt x="449475" y="21771"/>
                          <a:pt x="49301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1" name="Freeform 70"/>
                  <p:cNvSpPr/>
                  <p:nvPr/>
                </p:nvSpPr>
                <p:spPr>
                  <a:xfrm>
                    <a:off x="4048807" y="3316522"/>
                    <a:ext cx="39852" cy="277363"/>
                  </a:xfrm>
                  <a:custGeom>
                    <a:avLst/>
                    <a:gdLst>
                      <a:gd name="connsiteX0" fmla="*/ 10125 w 39851"/>
                      <a:gd name="connsiteY0" fmla="*/ 0 h 278112"/>
                      <a:gd name="connsiteX1" fmla="*/ 1697 w 39851"/>
                      <a:gd name="connsiteY1" fmla="*/ 126414 h 278112"/>
                      <a:gd name="connsiteX2" fmla="*/ 39622 w 39851"/>
                      <a:gd name="connsiteY2" fmla="*/ 227546 h 278112"/>
                      <a:gd name="connsiteX3" fmla="*/ 18553 w 39851"/>
                      <a:gd name="connsiteY3" fmla="*/ 278112 h 278112"/>
                    </a:gdLst>
                    <a:ahLst/>
                    <a:cxnLst>
                      <a:cxn ang="0">
                        <a:pos x="connsiteX0" y="connsiteY0"/>
                      </a:cxn>
                      <a:cxn ang="0">
                        <a:pos x="connsiteX1" y="connsiteY1"/>
                      </a:cxn>
                      <a:cxn ang="0">
                        <a:pos x="connsiteX2" y="connsiteY2"/>
                      </a:cxn>
                      <a:cxn ang="0">
                        <a:pos x="connsiteX3" y="connsiteY3"/>
                      </a:cxn>
                    </a:cxnLst>
                    <a:rect l="l" t="t" r="r" b="b"/>
                    <a:pathLst>
                      <a:path w="39851" h="278112">
                        <a:moveTo>
                          <a:pt x="10125" y="0"/>
                        </a:moveTo>
                        <a:cubicBezTo>
                          <a:pt x="3453" y="44245"/>
                          <a:pt x="-3219" y="88490"/>
                          <a:pt x="1697" y="126414"/>
                        </a:cubicBezTo>
                        <a:cubicBezTo>
                          <a:pt x="6613" y="164338"/>
                          <a:pt x="36813" y="202263"/>
                          <a:pt x="39622" y="227546"/>
                        </a:cubicBezTo>
                        <a:cubicBezTo>
                          <a:pt x="42431" y="252829"/>
                          <a:pt x="18553" y="278112"/>
                          <a:pt x="18553" y="27811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2" name="Freeform 71"/>
                  <p:cNvSpPr/>
                  <p:nvPr/>
                </p:nvSpPr>
                <p:spPr>
                  <a:xfrm>
                    <a:off x="4048807" y="3345499"/>
                    <a:ext cx="92157" cy="30358"/>
                  </a:xfrm>
                  <a:custGeom>
                    <a:avLst/>
                    <a:gdLst>
                      <a:gd name="connsiteX0" fmla="*/ 0 w 92704"/>
                      <a:gd name="connsiteY0" fmla="*/ 29497 h 29497"/>
                      <a:gd name="connsiteX1" fmla="*/ 92704 w 92704"/>
                      <a:gd name="connsiteY1" fmla="*/ 0 h 29497"/>
                    </a:gdLst>
                    <a:ahLst/>
                    <a:cxnLst>
                      <a:cxn ang="0">
                        <a:pos x="connsiteX0" y="connsiteY0"/>
                      </a:cxn>
                      <a:cxn ang="0">
                        <a:pos x="connsiteX1" y="connsiteY1"/>
                      </a:cxn>
                    </a:cxnLst>
                    <a:rect l="l" t="t" r="r" b="b"/>
                    <a:pathLst>
                      <a:path w="92704" h="29497">
                        <a:moveTo>
                          <a:pt x="0" y="29497"/>
                        </a:moveTo>
                        <a:lnTo>
                          <a:pt x="9270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80904" name="Group 10"/>
              <p:cNvGrpSpPr>
                <a:grpSpLocks/>
              </p:cNvGrpSpPr>
              <p:nvPr/>
            </p:nvGrpSpPr>
            <p:grpSpPr bwMode="auto">
              <a:xfrm>
                <a:off x="2532811" y="2667000"/>
                <a:ext cx="2039189" cy="1056862"/>
                <a:chOff x="3066211" y="2914532"/>
                <a:chExt cx="2039189" cy="1056862"/>
              </a:xfrm>
            </p:grpSpPr>
            <p:sp>
              <p:nvSpPr>
                <p:cNvPr id="47" name="Freeform 46"/>
                <p:cNvSpPr/>
                <p:nvPr/>
              </p:nvSpPr>
              <p:spPr>
                <a:xfrm flipH="1" flipV="1">
                  <a:off x="3142050" y="3234673"/>
                  <a:ext cx="1963947" cy="651322"/>
                </a:xfrm>
                <a:custGeom>
                  <a:avLst/>
                  <a:gdLst>
                    <a:gd name="connsiteX0" fmla="*/ 0 w 1340338"/>
                    <a:gd name="connsiteY0" fmla="*/ 17475 h 673967"/>
                    <a:gd name="connsiteX1" fmla="*/ 484554 w 1340338"/>
                    <a:gd name="connsiteY1" fmla="*/ 56552 h 673967"/>
                    <a:gd name="connsiteX2" fmla="*/ 1000369 w 1340338"/>
                    <a:gd name="connsiteY2" fmla="*/ 486398 h 673967"/>
                    <a:gd name="connsiteX3" fmla="*/ 1340338 w 1340338"/>
                    <a:gd name="connsiteY3" fmla="*/ 673967 h 673967"/>
                  </a:gdLst>
                  <a:ahLst/>
                  <a:cxnLst>
                    <a:cxn ang="0">
                      <a:pos x="connsiteX0" y="connsiteY0"/>
                    </a:cxn>
                    <a:cxn ang="0">
                      <a:pos x="connsiteX1" y="connsiteY1"/>
                    </a:cxn>
                    <a:cxn ang="0">
                      <a:pos x="connsiteX2" y="connsiteY2"/>
                    </a:cxn>
                    <a:cxn ang="0">
                      <a:pos x="connsiteX3" y="connsiteY3"/>
                    </a:cxn>
                  </a:cxnLst>
                  <a:rect l="l" t="t" r="r" b="b"/>
                  <a:pathLst>
                    <a:path w="1340338" h="673967">
                      <a:moveTo>
                        <a:pt x="0" y="17475"/>
                      </a:moveTo>
                      <a:cubicBezTo>
                        <a:pt x="158913" y="-2064"/>
                        <a:pt x="317826" y="-21602"/>
                        <a:pt x="484554" y="56552"/>
                      </a:cubicBezTo>
                      <a:cubicBezTo>
                        <a:pt x="651282" y="134706"/>
                        <a:pt x="857738" y="383495"/>
                        <a:pt x="1000369" y="486398"/>
                      </a:cubicBezTo>
                      <a:cubicBezTo>
                        <a:pt x="1143000" y="589301"/>
                        <a:pt x="1282374" y="642706"/>
                        <a:pt x="1340338" y="673967"/>
                      </a:cubicBezTo>
                    </a:path>
                  </a:pathLst>
                </a:custGeom>
                <a:noFill/>
                <a:ln w="57150">
                  <a:solidFill>
                    <a:srgbClr val="AC86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0922" name="Group 47"/>
                <p:cNvGrpSpPr>
                  <a:grpSpLocks/>
                </p:cNvGrpSpPr>
                <p:nvPr/>
              </p:nvGrpSpPr>
              <p:grpSpPr bwMode="auto">
                <a:xfrm>
                  <a:off x="3066211" y="2914532"/>
                  <a:ext cx="1477439" cy="1056862"/>
                  <a:chOff x="3066211" y="2914532"/>
                  <a:chExt cx="1477439" cy="1056862"/>
                </a:xfrm>
              </p:grpSpPr>
              <p:sp>
                <p:nvSpPr>
                  <p:cNvPr id="49" name="Freeform 48"/>
                  <p:cNvSpPr/>
                  <p:nvPr/>
                </p:nvSpPr>
                <p:spPr>
                  <a:xfrm>
                    <a:off x="3066082" y="2914532"/>
                    <a:ext cx="1525578" cy="1057018"/>
                  </a:xfrm>
                  <a:custGeom>
                    <a:avLst/>
                    <a:gdLst>
                      <a:gd name="connsiteX0" fmla="*/ 10621 w 1477439"/>
                      <a:gd name="connsiteY0" fmla="*/ 1663 h 1056862"/>
                      <a:gd name="connsiteX1" fmla="*/ 97119 w 1477439"/>
                      <a:gd name="connsiteY1" fmla="*/ 199371 h 1056862"/>
                      <a:gd name="connsiteX2" fmla="*/ 183616 w 1477439"/>
                      <a:gd name="connsiteY2" fmla="*/ 483576 h 1056862"/>
                      <a:gd name="connsiteX3" fmla="*/ 319540 w 1477439"/>
                      <a:gd name="connsiteY3" fmla="*/ 792495 h 1056862"/>
                      <a:gd name="connsiteX4" fmla="*/ 591389 w 1477439"/>
                      <a:gd name="connsiteY4" fmla="*/ 1051987 h 1056862"/>
                      <a:gd name="connsiteX5" fmla="*/ 962092 w 1477439"/>
                      <a:gd name="connsiteY5" fmla="*/ 953133 h 1056862"/>
                      <a:gd name="connsiteX6" fmla="*/ 1147443 w 1477439"/>
                      <a:gd name="connsiteY6" fmla="*/ 841922 h 1056862"/>
                      <a:gd name="connsiteX7" fmla="*/ 1456362 w 1477439"/>
                      <a:gd name="connsiteY7" fmla="*/ 1039630 h 1056862"/>
                      <a:gd name="connsiteX8" fmla="*/ 1431648 w 1477439"/>
                      <a:gd name="connsiteY8" fmla="*/ 891349 h 1056862"/>
                      <a:gd name="connsiteX9" fmla="*/ 1283367 w 1477439"/>
                      <a:gd name="connsiteY9" fmla="*/ 891349 h 1056862"/>
                      <a:gd name="connsiteX10" fmla="*/ 1184513 w 1477439"/>
                      <a:gd name="connsiteY10" fmla="*/ 619500 h 1056862"/>
                      <a:gd name="connsiteX11" fmla="*/ 1060946 w 1477439"/>
                      <a:gd name="connsiteY11" fmla="*/ 285868 h 1056862"/>
                      <a:gd name="connsiteX12" fmla="*/ 813811 w 1477439"/>
                      <a:gd name="connsiteY12" fmla="*/ 63446 h 1056862"/>
                      <a:gd name="connsiteX13" fmla="*/ 356611 w 1477439"/>
                      <a:gd name="connsiteY13" fmla="*/ 100517 h 1056862"/>
                      <a:gd name="connsiteX14" fmla="*/ 10621 w 1477439"/>
                      <a:gd name="connsiteY14" fmla="*/ 1663 h 105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7439" h="1056862">
                        <a:moveTo>
                          <a:pt x="10621" y="1663"/>
                        </a:moveTo>
                        <a:cubicBezTo>
                          <a:pt x="-32627" y="18139"/>
                          <a:pt x="68287" y="119052"/>
                          <a:pt x="97119" y="199371"/>
                        </a:cubicBezTo>
                        <a:cubicBezTo>
                          <a:pt x="125951" y="279690"/>
                          <a:pt x="146546" y="384722"/>
                          <a:pt x="183616" y="483576"/>
                        </a:cubicBezTo>
                        <a:cubicBezTo>
                          <a:pt x="220686" y="582430"/>
                          <a:pt x="251578" y="697760"/>
                          <a:pt x="319540" y="792495"/>
                        </a:cubicBezTo>
                        <a:cubicBezTo>
                          <a:pt x="387502" y="887230"/>
                          <a:pt x="484297" y="1025214"/>
                          <a:pt x="591389" y="1051987"/>
                        </a:cubicBezTo>
                        <a:cubicBezTo>
                          <a:pt x="698481" y="1078760"/>
                          <a:pt x="869416" y="988144"/>
                          <a:pt x="962092" y="953133"/>
                        </a:cubicBezTo>
                        <a:cubicBezTo>
                          <a:pt x="1054768" y="918122"/>
                          <a:pt x="1065065" y="827506"/>
                          <a:pt x="1147443" y="841922"/>
                        </a:cubicBezTo>
                        <a:cubicBezTo>
                          <a:pt x="1229821" y="856338"/>
                          <a:pt x="1408995" y="1031392"/>
                          <a:pt x="1456362" y="1039630"/>
                        </a:cubicBezTo>
                        <a:cubicBezTo>
                          <a:pt x="1503730" y="1047868"/>
                          <a:pt x="1460480" y="916062"/>
                          <a:pt x="1431648" y="891349"/>
                        </a:cubicBezTo>
                        <a:cubicBezTo>
                          <a:pt x="1402816" y="866636"/>
                          <a:pt x="1324556" y="936657"/>
                          <a:pt x="1283367" y="891349"/>
                        </a:cubicBezTo>
                        <a:cubicBezTo>
                          <a:pt x="1242178" y="846041"/>
                          <a:pt x="1221583" y="720414"/>
                          <a:pt x="1184513" y="619500"/>
                        </a:cubicBezTo>
                        <a:cubicBezTo>
                          <a:pt x="1147443" y="518587"/>
                          <a:pt x="1122730" y="378544"/>
                          <a:pt x="1060946" y="285868"/>
                        </a:cubicBezTo>
                        <a:cubicBezTo>
                          <a:pt x="999162" y="193192"/>
                          <a:pt x="931200" y="94338"/>
                          <a:pt x="813811" y="63446"/>
                        </a:cubicBezTo>
                        <a:cubicBezTo>
                          <a:pt x="696422" y="32554"/>
                          <a:pt x="486357" y="104636"/>
                          <a:pt x="356611" y="100517"/>
                        </a:cubicBezTo>
                        <a:cubicBezTo>
                          <a:pt x="226865" y="96398"/>
                          <a:pt x="53869" y="-14813"/>
                          <a:pt x="10621" y="1663"/>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49"/>
                  <p:cNvSpPr/>
                  <p:nvPr/>
                </p:nvSpPr>
                <p:spPr>
                  <a:xfrm>
                    <a:off x="3303948" y="3092541"/>
                    <a:ext cx="1039883" cy="695479"/>
                  </a:xfrm>
                  <a:custGeom>
                    <a:avLst/>
                    <a:gdLst>
                      <a:gd name="connsiteX0" fmla="*/ 0 w 1095594"/>
                      <a:gd name="connsiteY0" fmla="*/ 0 h 695282"/>
                      <a:gd name="connsiteX1" fmla="*/ 261257 w 1095594"/>
                      <a:gd name="connsiteY1" fmla="*/ 117988 h 695282"/>
                      <a:gd name="connsiteX2" fmla="*/ 589935 w 1095594"/>
                      <a:gd name="connsiteY2" fmla="*/ 307610 h 695282"/>
                      <a:gd name="connsiteX3" fmla="*/ 889117 w 1095594"/>
                      <a:gd name="connsiteY3" fmla="*/ 556225 h 695282"/>
                      <a:gd name="connsiteX4" fmla="*/ 1095594 w 1095594"/>
                      <a:gd name="connsiteY4" fmla="*/ 695282 h 6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594" h="695282">
                        <a:moveTo>
                          <a:pt x="0" y="0"/>
                        </a:moveTo>
                        <a:cubicBezTo>
                          <a:pt x="81467" y="33360"/>
                          <a:pt x="162935" y="66720"/>
                          <a:pt x="261257" y="117988"/>
                        </a:cubicBezTo>
                        <a:cubicBezTo>
                          <a:pt x="359580" y="169256"/>
                          <a:pt x="485292" y="234571"/>
                          <a:pt x="589935" y="307610"/>
                        </a:cubicBezTo>
                        <a:cubicBezTo>
                          <a:pt x="694578" y="380649"/>
                          <a:pt x="804841" y="491613"/>
                          <a:pt x="889117" y="556225"/>
                        </a:cubicBezTo>
                        <a:cubicBezTo>
                          <a:pt x="973394" y="620837"/>
                          <a:pt x="1095594" y="695282"/>
                          <a:pt x="1095594" y="69528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Freeform 50"/>
                  <p:cNvSpPr/>
                  <p:nvPr/>
                </p:nvSpPr>
                <p:spPr>
                  <a:xfrm>
                    <a:off x="3510680" y="3051143"/>
                    <a:ext cx="42343" cy="135232"/>
                  </a:xfrm>
                  <a:custGeom>
                    <a:avLst/>
                    <a:gdLst>
                      <a:gd name="connsiteX0" fmla="*/ 0 w 42367"/>
                      <a:gd name="connsiteY0" fmla="*/ 0 h 134843"/>
                      <a:gd name="connsiteX1" fmla="*/ 42138 w 42367"/>
                      <a:gd name="connsiteY1" fmla="*/ 46352 h 134843"/>
                      <a:gd name="connsiteX2" fmla="*/ 16855 w 42367"/>
                      <a:gd name="connsiteY2" fmla="*/ 134843 h 134843"/>
                    </a:gdLst>
                    <a:ahLst/>
                    <a:cxnLst>
                      <a:cxn ang="0">
                        <a:pos x="connsiteX0" y="connsiteY0"/>
                      </a:cxn>
                      <a:cxn ang="0">
                        <a:pos x="connsiteX1" y="connsiteY1"/>
                      </a:cxn>
                      <a:cxn ang="0">
                        <a:pos x="connsiteX2" y="connsiteY2"/>
                      </a:cxn>
                    </a:cxnLst>
                    <a:rect l="l" t="t" r="r" b="b"/>
                    <a:pathLst>
                      <a:path w="42367" h="134843">
                        <a:moveTo>
                          <a:pt x="0" y="0"/>
                        </a:moveTo>
                        <a:cubicBezTo>
                          <a:pt x="19664" y="11939"/>
                          <a:pt x="39329" y="23878"/>
                          <a:pt x="42138" y="46352"/>
                        </a:cubicBezTo>
                        <a:cubicBezTo>
                          <a:pt x="44947" y="68826"/>
                          <a:pt x="21069" y="120094"/>
                          <a:pt x="16855" y="1348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Freeform 51"/>
                  <p:cNvSpPr/>
                  <p:nvPr/>
                </p:nvSpPr>
                <p:spPr>
                  <a:xfrm>
                    <a:off x="3350027" y="3252612"/>
                    <a:ext cx="252810" cy="67616"/>
                  </a:xfrm>
                  <a:custGeom>
                    <a:avLst/>
                    <a:gdLst>
                      <a:gd name="connsiteX0" fmla="*/ 0 w 252829"/>
                      <a:gd name="connsiteY0" fmla="*/ 67421 h 67421"/>
                      <a:gd name="connsiteX1" fmla="*/ 139056 w 252829"/>
                      <a:gd name="connsiteY1" fmla="*/ 46352 h 67421"/>
                      <a:gd name="connsiteX2" fmla="*/ 252829 w 252829"/>
                      <a:gd name="connsiteY2" fmla="*/ 0 h 67421"/>
                    </a:gdLst>
                    <a:ahLst/>
                    <a:cxnLst>
                      <a:cxn ang="0">
                        <a:pos x="connsiteX0" y="connsiteY0"/>
                      </a:cxn>
                      <a:cxn ang="0">
                        <a:pos x="connsiteX1" y="connsiteY1"/>
                      </a:cxn>
                      <a:cxn ang="0">
                        <a:pos x="connsiteX2" y="connsiteY2"/>
                      </a:cxn>
                    </a:cxnLst>
                    <a:rect l="l" t="t" r="r" b="b"/>
                    <a:pathLst>
                      <a:path w="252829" h="67421">
                        <a:moveTo>
                          <a:pt x="0" y="67421"/>
                        </a:moveTo>
                        <a:cubicBezTo>
                          <a:pt x="48459" y="62505"/>
                          <a:pt x="96918" y="57589"/>
                          <a:pt x="139056" y="46352"/>
                        </a:cubicBezTo>
                        <a:cubicBezTo>
                          <a:pt x="181194" y="35115"/>
                          <a:pt x="252829" y="0"/>
                          <a:pt x="252829"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52"/>
                  <p:cNvSpPr/>
                  <p:nvPr/>
                </p:nvSpPr>
                <p:spPr>
                  <a:xfrm>
                    <a:off x="3788397" y="3075982"/>
                    <a:ext cx="42343" cy="260805"/>
                  </a:xfrm>
                  <a:custGeom>
                    <a:avLst/>
                    <a:gdLst>
                      <a:gd name="connsiteX0" fmla="*/ 12641 w 42327"/>
                      <a:gd name="connsiteY0" fmla="*/ 0 h 261257"/>
                      <a:gd name="connsiteX1" fmla="*/ 42138 w 42327"/>
                      <a:gd name="connsiteY1" fmla="*/ 84277 h 261257"/>
                      <a:gd name="connsiteX2" fmla="*/ 0 w 42327"/>
                      <a:gd name="connsiteY2" fmla="*/ 261257 h 261257"/>
                    </a:gdLst>
                    <a:ahLst/>
                    <a:cxnLst>
                      <a:cxn ang="0">
                        <a:pos x="connsiteX0" y="connsiteY0"/>
                      </a:cxn>
                      <a:cxn ang="0">
                        <a:pos x="connsiteX1" y="connsiteY1"/>
                      </a:cxn>
                      <a:cxn ang="0">
                        <a:pos x="connsiteX2" y="connsiteY2"/>
                      </a:cxn>
                    </a:cxnLst>
                    <a:rect l="l" t="t" r="r" b="b"/>
                    <a:pathLst>
                      <a:path w="42327" h="261257">
                        <a:moveTo>
                          <a:pt x="12641" y="0"/>
                        </a:moveTo>
                        <a:cubicBezTo>
                          <a:pt x="28443" y="20367"/>
                          <a:pt x="44245" y="40734"/>
                          <a:pt x="42138" y="84277"/>
                        </a:cubicBezTo>
                        <a:cubicBezTo>
                          <a:pt x="40031" y="127820"/>
                          <a:pt x="0" y="261257"/>
                          <a:pt x="0" y="26125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53"/>
                  <p:cNvSpPr/>
                  <p:nvPr/>
                </p:nvSpPr>
                <p:spPr>
                  <a:xfrm>
                    <a:off x="3823267" y="3075982"/>
                    <a:ext cx="104611" cy="89695"/>
                  </a:xfrm>
                  <a:custGeom>
                    <a:avLst/>
                    <a:gdLst>
                      <a:gd name="connsiteX0" fmla="*/ 104097 w 104097"/>
                      <a:gd name="connsiteY0" fmla="*/ 0 h 89282"/>
                      <a:gd name="connsiteX1" fmla="*/ 7179 w 104097"/>
                      <a:gd name="connsiteY1" fmla="*/ 84277 h 89282"/>
                      <a:gd name="connsiteX2" fmla="*/ 7179 w 104097"/>
                      <a:gd name="connsiteY2" fmla="*/ 80063 h 89282"/>
                    </a:gdLst>
                    <a:ahLst/>
                    <a:cxnLst>
                      <a:cxn ang="0">
                        <a:pos x="connsiteX0" y="connsiteY0"/>
                      </a:cxn>
                      <a:cxn ang="0">
                        <a:pos x="connsiteX1" y="connsiteY1"/>
                      </a:cxn>
                      <a:cxn ang="0">
                        <a:pos x="connsiteX2" y="connsiteY2"/>
                      </a:cxn>
                    </a:cxnLst>
                    <a:rect l="l" t="t" r="r" b="b"/>
                    <a:pathLst>
                      <a:path w="104097" h="89282">
                        <a:moveTo>
                          <a:pt x="104097" y="0"/>
                        </a:moveTo>
                        <a:lnTo>
                          <a:pt x="7179" y="84277"/>
                        </a:lnTo>
                        <a:cubicBezTo>
                          <a:pt x="-8974" y="97621"/>
                          <a:pt x="7179" y="80063"/>
                          <a:pt x="7179" y="8006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54"/>
                  <p:cNvSpPr/>
                  <p:nvPr/>
                </p:nvSpPr>
                <p:spPr>
                  <a:xfrm>
                    <a:off x="3450902" y="3422342"/>
                    <a:ext cx="447087" cy="132472"/>
                  </a:xfrm>
                  <a:custGeom>
                    <a:avLst/>
                    <a:gdLst>
                      <a:gd name="connsiteX0" fmla="*/ 0 w 446665"/>
                      <a:gd name="connsiteY0" fmla="*/ 126415 h 132487"/>
                      <a:gd name="connsiteX1" fmla="*/ 176980 w 446665"/>
                      <a:gd name="connsiteY1" fmla="*/ 117987 h 132487"/>
                      <a:gd name="connsiteX2" fmla="*/ 446665 w 446665"/>
                      <a:gd name="connsiteY2" fmla="*/ 0 h 132487"/>
                    </a:gdLst>
                    <a:ahLst/>
                    <a:cxnLst>
                      <a:cxn ang="0">
                        <a:pos x="connsiteX0" y="connsiteY0"/>
                      </a:cxn>
                      <a:cxn ang="0">
                        <a:pos x="connsiteX1" y="connsiteY1"/>
                      </a:cxn>
                      <a:cxn ang="0">
                        <a:pos x="connsiteX2" y="connsiteY2"/>
                      </a:cxn>
                    </a:cxnLst>
                    <a:rect l="l" t="t" r="r" b="b"/>
                    <a:pathLst>
                      <a:path w="446665" h="132487">
                        <a:moveTo>
                          <a:pt x="0" y="126415"/>
                        </a:moveTo>
                        <a:cubicBezTo>
                          <a:pt x="51268" y="132735"/>
                          <a:pt x="102536" y="139056"/>
                          <a:pt x="176980" y="117987"/>
                        </a:cubicBezTo>
                        <a:cubicBezTo>
                          <a:pt x="251424" y="96918"/>
                          <a:pt x="401718" y="19664"/>
                          <a:pt x="446665"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55"/>
                  <p:cNvSpPr/>
                  <p:nvPr/>
                </p:nvSpPr>
                <p:spPr>
                  <a:xfrm>
                    <a:off x="3505698" y="3556194"/>
                    <a:ext cx="67250" cy="131093"/>
                  </a:xfrm>
                  <a:custGeom>
                    <a:avLst/>
                    <a:gdLst>
                      <a:gd name="connsiteX0" fmla="*/ 0 w 67422"/>
                      <a:gd name="connsiteY0" fmla="*/ 130629 h 130629"/>
                      <a:gd name="connsiteX1" fmla="*/ 67422 w 67422"/>
                      <a:gd name="connsiteY1" fmla="*/ 0 h 130629"/>
                    </a:gdLst>
                    <a:ahLst/>
                    <a:cxnLst>
                      <a:cxn ang="0">
                        <a:pos x="connsiteX0" y="connsiteY0"/>
                      </a:cxn>
                      <a:cxn ang="0">
                        <a:pos x="connsiteX1" y="connsiteY1"/>
                      </a:cxn>
                    </a:cxnLst>
                    <a:rect l="l" t="t" r="r" b="b"/>
                    <a:pathLst>
                      <a:path w="67422" h="130629">
                        <a:moveTo>
                          <a:pt x="0" y="130629"/>
                        </a:moveTo>
                        <a:lnTo>
                          <a:pt x="6742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56"/>
                  <p:cNvSpPr/>
                  <p:nvPr/>
                </p:nvSpPr>
                <p:spPr>
                  <a:xfrm>
                    <a:off x="3627744" y="3619670"/>
                    <a:ext cx="494411" cy="139372"/>
                  </a:xfrm>
                  <a:custGeom>
                    <a:avLst/>
                    <a:gdLst>
                      <a:gd name="connsiteX0" fmla="*/ 0 w 493018"/>
                      <a:gd name="connsiteY0" fmla="*/ 117987 h 139681"/>
                      <a:gd name="connsiteX1" fmla="*/ 235974 w 493018"/>
                      <a:gd name="connsiteY1" fmla="*/ 130628 h 139681"/>
                      <a:gd name="connsiteX2" fmla="*/ 493018 w 493018"/>
                      <a:gd name="connsiteY2" fmla="*/ 0 h 139681"/>
                    </a:gdLst>
                    <a:ahLst/>
                    <a:cxnLst>
                      <a:cxn ang="0">
                        <a:pos x="connsiteX0" y="connsiteY0"/>
                      </a:cxn>
                      <a:cxn ang="0">
                        <a:pos x="connsiteX1" y="connsiteY1"/>
                      </a:cxn>
                      <a:cxn ang="0">
                        <a:pos x="connsiteX2" y="connsiteY2"/>
                      </a:cxn>
                    </a:cxnLst>
                    <a:rect l="l" t="t" r="r" b="b"/>
                    <a:pathLst>
                      <a:path w="493018" h="139681">
                        <a:moveTo>
                          <a:pt x="0" y="117987"/>
                        </a:moveTo>
                        <a:cubicBezTo>
                          <a:pt x="76902" y="134139"/>
                          <a:pt x="153804" y="150292"/>
                          <a:pt x="235974" y="130628"/>
                        </a:cubicBezTo>
                        <a:cubicBezTo>
                          <a:pt x="318144" y="110964"/>
                          <a:pt x="449475" y="21771"/>
                          <a:pt x="49301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57"/>
                  <p:cNvSpPr/>
                  <p:nvPr/>
                </p:nvSpPr>
                <p:spPr>
                  <a:xfrm>
                    <a:off x="4048679" y="3316088"/>
                    <a:ext cx="39852" cy="278744"/>
                  </a:xfrm>
                  <a:custGeom>
                    <a:avLst/>
                    <a:gdLst>
                      <a:gd name="connsiteX0" fmla="*/ 10125 w 39851"/>
                      <a:gd name="connsiteY0" fmla="*/ 0 h 278112"/>
                      <a:gd name="connsiteX1" fmla="*/ 1697 w 39851"/>
                      <a:gd name="connsiteY1" fmla="*/ 126414 h 278112"/>
                      <a:gd name="connsiteX2" fmla="*/ 39622 w 39851"/>
                      <a:gd name="connsiteY2" fmla="*/ 227546 h 278112"/>
                      <a:gd name="connsiteX3" fmla="*/ 18553 w 39851"/>
                      <a:gd name="connsiteY3" fmla="*/ 278112 h 278112"/>
                    </a:gdLst>
                    <a:ahLst/>
                    <a:cxnLst>
                      <a:cxn ang="0">
                        <a:pos x="connsiteX0" y="connsiteY0"/>
                      </a:cxn>
                      <a:cxn ang="0">
                        <a:pos x="connsiteX1" y="connsiteY1"/>
                      </a:cxn>
                      <a:cxn ang="0">
                        <a:pos x="connsiteX2" y="connsiteY2"/>
                      </a:cxn>
                      <a:cxn ang="0">
                        <a:pos x="connsiteX3" y="connsiteY3"/>
                      </a:cxn>
                    </a:cxnLst>
                    <a:rect l="l" t="t" r="r" b="b"/>
                    <a:pathLst>
                      <a:path w="39851" h="278112">
                        <a:moveTo>
                          <a:pt x="10125" y="0"/>
                        </a:moveTo>
                        <a:cubicBezTo>
                          <a:pt x="3453" y="44245"/>
                          <a:pt x="-3219" y="88490"/>
                          <a:pt x="1697" y="126414"/>
                        </a:cubicBezTo>
                        <a:cubicBezTo>
                          <a:pt x="6613" y="164338"/>
                          <a:pt x="36813" y="202263"/>
                          <a:pt x="39622" y="227546"/>
                        </a:cubicBezTo>
                        <a:cubicBezTo>
                          <a:pt x="42431" y="252829"/>
                          <a:pt x="18553" y="278112"/>
                          <a:pt x="18553" y="27811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58"/>
                  <p:cNvSpPr/>
                  <p:nvPr/>
                </p:nvSpPr>
                <p:spPr>
                  <a:xfrm>
                    <a:off x="4048679" y="3346446"/>
                    <a:ext cx="93402" cy="28979"/>
                  </a:xfrm>
                  <a:custGeom>
                    <a:avLst/>
                    <a:gdLst>
                      <a:gd name="connsiteX0" fmla="*/ 0 w 92704"/>
                      <a:gd name="connsiteY0" fmla="*/ 29497 h 29497"/>
                      <a:gd name="connsiteX1" fmla="*/ 92704 w 92704"/>
                      <a:gd name="connsiteY1" fmla="*/ 0 h 29497"/>
                    </a:gdLst>
                    <a:ahLst/>
                    <a:cxnLst>
                      <a:cxn ang="0">
                        <a:pos x="connsiteX0" y="connsiteY0"/>
                      </a:cxn>
                      <a:cxn ang="0">
                        <a:pos x="connsiteX1" y="connsiteY1"/>
                      </a:cxn>
                    </a:cxnLst>
                    <a:rect l="l" t="t" r="r" b="b"/>
                    <a:pathLst>
                      <a:path w="92704" h="29497">
                        <a:moveTo>
                          <a:pt x="0" y="29497"/>
                        </a:moveTo>
                        <a:lnTo>
                          <a:pt x="9270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80905" name="Group 11"/>
              <p:cNvGrpSpPr>
                <a:grpSpLocks/>
              </p:cNvGrpSpPr>
              <p:nvPr/>
            </p:nvGrpSpPr>
            <p:grpSpPr bwMode="auto">
              <a:xfrm>
                <a:off x="4361611" y="2667000"/>
                <a:ext cx="2039189" cy="1056862"/>
                <a:chOff x="3066211" y="2914532"/>
                <a:chExt cx="2039189" cy="1056862"/>
              </a:xfrm>
            </p:grpSpPr>
            <p:sp>
              <p:nvSpPr>
                <p:cNvPr id="34" name="Freeform 33"/>
                <p:cNvSpPr/>
                <p:nvPr/>
              </p:nvSpPr>
              <p:spPr>
                <a:xfrm flipH="1" flipV="1">
                  <a:off x="3142697" y="3234673"/>
                  <a:ext cx="1962703" cy="651322"/>
                </a:xfrm>
                <a:custGeom>
                  <a:avLst/>
                  <a:gdLst>
                    <a:gd name="connsiteX0" fmla="*/ 0 w 1340338"/>
                    <a:gd name="connsiteY0" fmla="*/ 17475 h 673967"/>
                    <a:gd name="connsiteX1" fmla="*/ 484554 w 1340338"/>
                    <a:gd name="connsiteY1" fmla="*/ 56552 h 673967"/>
                    <a:gd name="connsiteX2" fmla="*/ 1000369 w 1340338"/>
                    <a:gd name="connsiteY2" fmla="*/ 486398 h 673967"/>
                    <a:gd name="connsiteX3" fmla="*/ 1340338 w 1340338"/>
                    <a:gd name="connsiteY3" fmla="*/ 673967 h 673967"/>
                  </a:gdLst>
                  <a:ahLst/>
                  <a:cxnLst>
                    <a:cxn ang="0">
                      <a:pos x="connsiteX0" y="connsiteY0"/>
                    </a:cxn>
                    <a:cxn ang="0">
                      <a:pos x="connsiteX1" y="connsiteY1"/>
                    </a:cxn>
                    <a:cxn ang="0">
                      <a:pos x="connsiteX2" y="connsiteY2"/>
                    </a:cxn>
                    <a:cxn ang="0">
                      <a:pos x="connsiteX3" y="connsiteY3"/>
                    </a:cxn>
                  </a:cxnLst>
                  <a:rect l="l" t="t" r="r" b="b"/>
                  <a:pathLst>
                    <a:path w="1340338" h="673967">
                      <a:moveTo>
                        <a:pt x="0" y="17475"/>
                      </a:moveTo>
                      <a:cubicBezTo>
                        <a:pt x="158913" y="-2064"/>
                        <a:pt x="317826" y="-21602"/>
                        <a:pt x="484554" y="56552"/>
                      </a:cubicBezTo>
                      <a:cubicBezTo>
                        <a:pt x="651282" y="134706"/>
                        <a:pt x="857738" y="383495"/>
                        <a:pt x="1000369" y="486398"/>
                      </a:cubicBezTo>
                      <a:cubicBezTo>
                        <a:pt x="1143000" y="589301"/>
                        <a:pt x="1282374" y="642706"/>
                        <a:pt x="1340338" y="673967"/>
                      </a:cubicBezTo>
                    </a:path>
                  </a:pathLst>
                </a:custGeom>
                <a:noFill/>
                <a:ln w="57150">
                  <a:solidFill>
                    <a:srgbClr val="AC86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0909" name="Group 34"/>
                <p:cNvGrpSpPr>
                  <a:grpSpLocks/>
                </p:cNvGrpSpPr>
                <p:nvPr/>
              </p:nvGrpSpPr>
              <p:grpSpPr bwMode="auto">
                <a:xfrm>
                  <a:off x="3066211" y="2914532"/>
                  <a:ext cx="1477439" cy="1056862"/>
                  <a:chOff x="3066211" y="2914532"/>
                  <a:chExt cx="1477439" cy="1056862"/>
                </a:xfrm>
              </p:grpSpPr>
              <p:sp>
                <p:nvSpPr>
                  <p:cNvPr id="36" name="Freeform 35"/>
                  <p:cNvSpPr/>
                  <p:nvPr/>
                </p:nvSpPr>
                <p:spPr>
                  <a:xfrm>
                    <a:off x="3066730" y="2914532"/>
                    <a:ext cx="1477008" cy="1057018"/>
                  </a:xfrm>
                  <a:custGeom>
                    <a:avLst/>
                    <a:gdLst>
                      <a:gd name="connsiteX0" fmla="*/ 10621 w 1477439"/>
                      <a:gd name="connsiteY0" fmla="*/ 1663 h 1056862"/>
                      <a:gd name="connsiteX1" fmla="*/ 97119 w 1477439"/>
                      <a:gd name="connsiteY1" fmla="*/ 199371 h 1056862"/>
                      <a:gd name="connsiteX2" fmla="*/ 183616 w 1477439"/>
                      <a:gd name="connsiteY2" fmla="*/ 483576 h 1056862"/>
                      <a:gd name="connsiteX3" fmla="*/ 319540 w 1477439"/>
                      <a:gd name="connsiteY3" fmla="*/ 792495 h 1056862"/>
                      <a:gd name="connsiteX4" fmla="*/ 591389 w 1477439"/>
                      <a:gd name="connsiteY4" fmla="*/ 1051987 h 1056862"/>
                      <a:gd name="connsiteX5" fmla="*/ 962092 w 1477439"/>
                      <a:gd name="connsiteY5" fmla="*/ 953133 h 1056862"/>
                      <a:gd name="connsiteX6" fmla="*/ 1147443 w 1477439"/>
                      <a:gd name="connsiteY6" fmla="*/ 841922 h 1056862"/>
                      <a:gd name="connsiteX7" fmla="*/ 1456362 w 1477439"/>
                      <a:gd name="connsiteY7" fmla="*/ 1039630 h 1056862"/>
                      <a:gd name="connsiteX8" fmla="*/ 1431648 w 1477439"/>
                      <a:gd name="connsiteY8" fmla="*/ 891349 h 1056862"/>
                      <a:gd name="connsiteX9" fmla="*/ 1283367 w 1477439"/>
                      <a:gd name="connsiteY9" fmla="*/ 891349 h 1056862"/>
                      <a:gd name="connsiteX10" fmla="*/ 1184513 w 1477439"/>
                      <a:gd name="connsiteY10" fmla="*/ 619500 h 1056862"/>
                      <a:gd name="connsiteX11" fmla="*/ 1060946 w 1477439"/>
                      <a:gd name="connsiteY11" fmla="*/ 285868 h 1056862"/>
                      <a:gd name="connsiteX12" fmla="*/ 813811 w 1477439"/>
                      <a:gd name="connsiteY12" fmla="*/ 63446 h 1056862"/>
                      <a:gd name="connsiteX13" fmla="*/ 356611 w 1477439"/>
                      <a:gd name="connsiteY13" fmla="*/ 100517 h 1056862"/>
                      <a:gd name="connsiteX14" fmla="*/ 10621 w 1477439"/>
                      <a:gd name="connsiteY14" fmla="*/ 1663 h 105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7439" h="1056862">
                        <a:moveTo>
                          <a:pt x="10621" y="1663"/>
                        </a:moveTo>
                        <a:cubicBezTo>
                          <a:pt x="-32627" y="18139"/>
                          <a:pt x="68287" y="119052"/>
                          <a:pt x="97119" y="199371"/>
                        </a:cubicBezTo>
                        <a:cubicBezTo>
                          <a:pt x="125951" y="279690"/>
                          <a:pt x="146546" y="384722"/>
                          <a:pt x="183616" y="483576"/>
                        </a:cubicBezTo>
                        <a:cubicBezTo>
                          <a:pt x="220686" y="582430"/>
                          <a:pt x="251578" y="697760"/>
                          <a:pt x="319540" y="792495"/>
                        </a:cubicBezTo>
                        <a:cubicBezTo>
                          <a:pt x="387502" y="887230"/>
                          <a:pt x="484297" y="1025214"/>
                          <a:pt x="591389" y="1051987"/>
                        </a:cubicBezTo>
                        <a:cubicBezTo>
                          <a:pt x="698481" y="1078760"/>
                          <a:pt x="869416" y="988144"/>
                          <a:pt x="962092" y="953133"/>
                        </a:cubicBezTo>
                        <a:cubicBezTo>
                          <a:pt x="1054768" y="918122"/>
                          <a:pt x="1065065" y="827506"/>
                          <a:pt x="1147443" y="841922"/>
                        </a:cubicBezTo>
                        <a:cubicBezTo>
                          <a:pt x="1229821" y="856338"/>
                          <a:pt x="1408995" y="1031392"/>
                          <a:pt x="1456362" y="1039630"/>
                        </a:cubicBezTo>
                        <a:cubicBezTo>
                          <a:pt x="1503730" y="1047868"/>
                          <a:pt x="1460480" y="916062"/>
                          <a:pt x="1431648" y="891349"/>
                        </a:cubicBezTo>
                        <a:cubicBezTo>
                          <a:pt x="1402816" y="866636"/>
                          <a:pt x="1324556" y="936657"/>
                          <a:pt x="1283367" y="891349"/>
                        </a:cubicBezTo>
                        <a:cubicBezTo>
                          <a:pt x="1242178" y="846041"/>
                          <a:pt x="1221583" y="720414"/>
                          <a:pt x="1184513" y="619500"/>
                        </a:cubicBezTo>
                        <a:cubicBezTo>
                          <a:pt x="1147443" y="518587"/>
                          <a:pt x="1122730" y="378544"/>
                          <a:pt x="1060946" y="285868"/>
                        </a:cubicBezTo>
                        <a:cubicBezTo>
                          <a:pt x="999162" y="193192"/>
                          <a:pt x="931200" y="94338"/>
                          <a:pt x="813811" y="63446"/>
                        </a:cubicBezTo>
                        <a:cubicBezTo>
                          <a:pt x="696422" y="32554"/>
                          <a:pt x="486357" y="104636"/>
                          <a:pt x="356611" y="100517"/>
                        </a:cubicBezTo>
                        <a:cubicBezTo>
                          <a:pt x="226865" y="96398"/>
                          <a:pt x="53869" y="-14813"/>
                          <a:pt x="10621" y="1663"/>
                        </a:cubicBezTo>
                        <a:close/>
                      </a:path>
                    </a:pathLst>
                  </a:custGeom>
                  <a:gradFill flip="none" rotWithShape="1">
                    <a:gsLst>
                      <a:gs pos="0">
                        <a:srgbClr val="00B050"/>
                      </a:gs>
                      <a:gs pos="50000">
                        <a:srgbClr val="CCFF33"/>
                      </a:gs>
                      <a:gs pos="100000">
                        <a:srgbClr val="FFC000"/>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36"/>
                  <p:cNvSpPr/>
                  <p:nvPr/>
                </p:nvSpPr>
                <p:spPr>
                  <a:xfrm>
                    <a:off x="3304596" y="3092541"/>
                    <a:ext cx="1038638" cy="695479"/>
                  </a:xfrm>
                  <a:custGeom>
                    <a:avLst/>
                    <a:gdLst>
                      <a:gd name="connsiteX0" fmla="*/ 0 w 1095594"/>
                      <a:gd name="connsiteY0" fmla="*/ 0 h 695282"/>
                      <a:gd name="connsiteX1" fmla="*/ 261257 w 1095594"/>
                      <a:gd name="connsiteY1" fmla="*/ 117988 h 695282"/>
                      <a:gd name="connsiteX2" fmla="*/ 589935 w 1095594"/>
                      <a:gd name="connsiteY2" fmla="*/ 307610 h 695282"/>
                      <a:gd name="connsiteX3" fmla="*/ 889117 w 1095594"/>
                      <a:gd name="connsiteY3" fmla="*/ 556225 h 695282"/>
                      <a:gd name="connsiteX4" fmla="*/ 1095594 w 1095594"/>
                      <a:gd name="connsiteY4" fmla="*/ 695282 h 6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594" h="695282">
                        <a:moveTo>
                          <a:pt x="0" y="0"/>
                        </a:moveTo>
                        <a:cubicBezTo>
                          <a:pt x="81467" y="33360"/>
                          <a:pt x="162935" y="66720"/>
                          <a:pt x="261257" y="117988"/>
                        </a:cubicBezTo>
                        <a:cubicBezTo>
                          <a:pt x="359580" y="169256"/>
                          <a:pt x="485292" y="234571"/>
                          <a:pt x="589935" y="307610"/>
                        </a:cubicBezTo>
                        <a:cubicBezTo>
                          <a:pt x="694578" y="380649"/>
                          <a:pt x="804841" y="491613"/>
                          <a:pt x="889117" y="556225"/>
                        </a:cubicBezTo>
                        <a:cubicBezTo>
                          <a:pt x="973394" y="620837"/>
                          <a:pt x="1095594" y="695282"/>
                          <a:pt x="1095594" y="69528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37"/>
                  <p:cNvSpPr/>
                  <p:nvPr/>
                </p:nvSpPr>
                <p:spPr>
                  <a:xfrm>
                    <a:off x="3510082" y="3051143"/>
                    <a:ext cx="42343" cy="135232"/>
                  </a:xfrm>
                  <a:custGeom>
                    <a:avLst/>
                    <a:gdLst>
                      <a:gd name="connsiteX0" fmla="*/ 0 w 42367"/>
                      <a:gd name="connsiteY0" fmla="*/ 0 h 134843"/>
                      <a:gd name="connsiteX1" fmla="*/ 42138 w 42367"/>
                      <a:gd name="connsiteY1" fmla="*/ 46352 h 134843"/>
                      <a:gd name="connsiteX2" fmla="*/ 16855 w 42367"/>
                      <a:gd name="connsiteY2" fmla="*/ 134843 h 134843"/>
                    </a:gdLst>
                    <a:ahLst/>
                    <a:cxnLst>
                      <a:cxn ang="0">
                        <a:pos x="connsiteX0" y="connsiteY0"/>
                      </a:cxn>
                      <a:cxn ang="0">
                        <a:pos x="connsiteX1" y="connsiteY1"/>
                      </a:cxn>
                      <a:cxn ang="0">
                        <a:pos x="connsiteX2" y="connsiteY2"/>
                      </a:cxn>
                    </a:cxnLst>
                    <a:rect l="l" t="t" r="r" b="b"/>
                    <a:pathLst>
                      <a:path w="42367" h="134843">
                        <a:moveTo>
                          <a:pt x="0" y="0"/>
                        </a:moveTo>
                        <a:cubicBezTo>
                          <a:pt x="19664" y="11939"/>
                          <a:pt x="39329" y="23878"/>
                          <a:pt x="42138" y="46352"/>
                        </a:cubicBezTo>
                        <a:cubicBezTo>
                          <a:pt x="44947" y="68826"/>
                          <a:pt x="21069" y="120094"/>
                          <a:pt x="16855" y="1348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38"/>
                  <p:cNvSpPr/>
                  <p:nvPr/>
                </p:nvSpPr>
                <p:spPr>
                  <a:xfrm>
                    <a:off x="3350675" y="3252612"/>
                    <a:ext cx="252810" cy="67616"/>
                  </a:xfrm>
                  <a:custGeom>
                    <a:avLst/>
                    <a:gdLst>
                      <a:gd name="connsiteX0" fmla="*/ 0 w 252829"/>
                      <a:gd name="connsiteY0" fmla="*/ 67421 h 67421"/>
                      <a:gd name="connsiteX1" fmla="*/ 139056 w 252829"/>
                      <a:gd name="connsiteY1" fmla="*/ 46352 h 67421"/>
                      <a:gd name="connsiteX2" fmla="*/ 252829 w 252829"/>
                      <a:gd name="connsiteY2" fmla="*/ 0 h 67421"/>
                    </a:gdLst>
                    <a:ahLst/>
                    <a:cxnLst>
                      <a:cxn ang="0">
                        <a:pos x="connsiteX0" y="connsiteY0"/>
                      </a:cxn>
                      <a:cxn ang="0">
                        <a:pos x="connsiteX1" y="connsiteY1"/>
                      </a:cxn>
                      <a:cxn ang="0">
                        <a:pos x="connsiteX2" y="connsiteY2"/>
                      </a:cxn>
                    </a:cxnLst>
                    <a:rect l="l" t="t" r="r" b="b"/>
                    <a:pathLst>
                      <a:path w="252829" h="67421">
                        <a:moveTo>
                          <a:pt x="0" y="67421"/>
                        </a:moveTo>
                        <a:cubicBezTo>
                          <a:pt x="48459" y="62505"/>
                          <a:pt x="96918" y="57589"/>
                          <a:pt x="139056" y="46352"/>
                        </a:cubicBezTo>
                        <a:cubicBezTo>
                          <a:pt x="181194" y="35115"/>
                          <a:pt x="252829" y="0"/>
                          <a:pt x="252829"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39"/>
                  <p:cNvSpPr/>
                  <p:nvPr/>
                </p:nvSpPr>
                <p:spPr>
                  <a:xfrm>
                    <a:off x="3789045" y="3075982"/>
                    <a:ext cx="42343" cy="260805"/>
                  </a:xfrm>
                  <a:custGeom>
                    <a:avLst/>
                    <a:gdLst>
                      <a:gd name="connsiteX0" fmla="*/ 12641 w 42327"/>
                      <a:gd name="connsiteY0" fmla="*/ 0 h 261257"/>
                      <a:gd name="connsiteX1" fmla="*/ 42138 w 42327"/>
                      <a:gd name="connsiteY1" fmla="*/ 84277 h 261257"/>
                      <a:gd name="connsiteX2" fmla="*/ 0 w 42327"/>
                      <a:gd name="connsiteY2" fmla="*/ 261257 h 261257"/>
                    </a:gdLst>
                    <a:ahLst/>
                    <a:cxnLst>
                      <a:cxn ang="0">
                        <a:pos x="connsiteX0" y="connsiteY0"/>
                      </a:cxn>
                      <a:cxn ang="0">
                        <a:pos x="connsiteX1" y="connsiteY1"/>
                      </a:cxn>
                      <a:cxn ang="0">
                        <a:pos x="connsiteX2" y="connsiteY2"/>
                      </a:cxn>
                    </a:cxnLst>
                    <a:rect l="l" t="t" r="r" b="b"/>
                    <a:pathLst>
                      <a:path w="42327" h="261257">
                        <a:moveTo>
                          <a:pt x="12641" y="0"/>
                        </a:moveTo>
                        <a:cubicBezTo>
                          <a:pt x="28443" y="20367"/>
                          <a:pt x="44245" y="40734"/>
                          <a:pt x="42138" y="84277"/>
                        </a:cubicBezTo>
                        <a:cubicBezTo>
                          <a:pt x="40031" y="127820"/>
                          <a:pt x="0" y="261257"/>
                          <a:pt x="0" y="26125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40"/>
                  <p:cNvSpPr/>
                  <p:nvPr/>
                </p:nvSpPr>
                <p:spPr>
                  <a:xfrm>
                    <a:off x="3823915" y="3075982"/>
                    <a:ext cx="103365" cy="89695"/>
                  </a:xfrm>
                  <a:custGeom>
                    <a:avLst/>
                    <a:gdLst>
                      <a:gd name="connsiteX0" fmla="*/ 104097 w 104097"/>
                      <a:gd name="connsiteY0" fmla="*/ 0 h 89282"/>
                      <a:gd name="connsiteX1" fmla="*/ 7179 w 104097"/>
                      <a:gd name="connsiteY1" fmla="*/ 84277 h 89282"/>
                      <a:gd name="connsiteX2" fmla="*/ 7179 w 104097"/>
                      <a:gd name="connsiteY2" fmla="*/ 80063 h 89282"/>
                    </a:gdLst>
                    <a:ahLst/>
                    <a:cxnLst>
                      <a:cxn ang="0">
                        <a:pos x="connsiteX0" y="connsiteY0"/>
                      </a:cxn>
                      <a:cxn ang="0">
                        <a:pos x="connsiteX1" y="connsiteY1"/>
                      </a:cxn>
                      <a:cxn ang="0">
                        <a:pos x="connsiteX2" y="connsiteY2"/>
                      </a:cxn>
                    </a:cxnLst>
                    <a:rect l="l" t="t" r="r" b="b"/>
                    <a:pathLst>
                      <a:path w="104097" h="89282">
                        <a:moveTo>
                          <a:pt x="104097" y="0"/>
                        </a:moveTo>
                        <a:lnTo>
                          <a:pt x="7179" y="84277"/>
                        </a:lnTo>
                        <a:cubicBezTo>
                          <a:pt x="-8974" y="97621"/>
                          <a:pt x="7179" y="80063"/>
                          <a:pt x="7179" y="8006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reeform 41"/>
                  <p:cNvSpPr/>
                  <p:nvPr/>
                </p:nvSpPr>
                <p:spPr>
                  <a:xfrm>
                    <a:off x="3451549" y="3422342"/>
                    <a:ext cx="447088" cy="132472"/>
                  </a:xfrm>
                  <a:custGeom>
                    <a:avLst/>
                    <a:gdLst>
                      <a:gd name="connsiteX0" fmla="*/ 0 w 446665"/>
                      <a:gd name="connsiteY0" fmla="*/ 126415 h 132487"/>
                      <a:gd name="connsiteX1" fmla="*/ 176980 w 446665"/>
                      <a:gd name="connsiteY1" fmla="*/ 117987 h 132487"/>
                      <a:gd name="connsiteX2" fmla="*/ 446665 w 446665"/>
                      <a:gd name="connsiteY2" fmla="*/ 0 h 132487"/>
                    </a:gdLst>
                    <a:ahLst/>
                    <a:cxnLst>
                      <a:cxn ang="0">
                        <a:pos x="connsiteX0" y="connsiteY0"/>
                      </a:cxn>
                      <a:cxn ang="0">
                        <a:pos x="connsiteX1" y="connsiteY1"/>
                      </a:cxn>
                      <a:cxn ang="0">
                        <a:pos x="connsiteX2" y="connsiteY2"/>
                      </a:cxn>
                    </a:cxnLst>
                    <a:rect l="l" t="t" r="r" b="b"/>
                    <a:pathLst>
                      <a:path w="446665" h="132487">
                        <a:moveTo>
                          <a:pt x="0" y="126415"/>
                        </a:moveTo>
                        <a:cubicBezTo>
                          <a:pt x="51268" y="132735"/>
                          <a:pt x="102536" y="139056"/>
                          <a:pt x="176980" y="117987"/>
                        </a:cubicBezTo>
                        <a:cubicBezTo>
                          <a:pt x="251424" y="96918"/>
                          <a:pt x="401718" y="19664"/>
                          <a:pt x="446665"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Freeform 42"/>
                  <p:cNvSpPr/>
                  <p:nvPr/>
                </p:nvSpPr>
                <p:spPr>
                  <a:xfrm>
                    <a:off x="3506345" y="3556194"/>
                    <a:ext cx="67250" cy="131093"/>
                  </a:xfrm>
                  <a:custGeom>
                    <a:avLst/>
                    <a:gdLst>
                      <a:gd name="connsiteX0" fmla="*/ 0 w 67422"/>
                      <a:gd name="connsiteY0" fmla="*/ 130629 h 130629"/>
                      <a:gd name="connsiteX1" fmla="*/ 67422 w 67422"/>
                      <a:gd name="connsiteY1" fmla="*/ 0 h 130629"/>
                    </a:gdLst>
                    <a:ahLst/>
                    <a:cxnLst>
                      <a:cxn ang="0">
                        <a:pos x="connsiteX0" y="connsiteY0"/>
                      </a:cxn>
                      <a:cxn ang="0">
                        <a:pos x="connsiteX1" y="connsiteY1"/>
                      </a:cxn>
                    </a:cxnLst>
                    <a:rect l="l" t="t" r="r" b="b"/>
                    <a:pathLst>
                      <a:path w="67422" h="130629">
                        <a:moveTo>
                          <a:pt x="0" y="130629"/>
                        </a:moveTo>
                        <a:lnTo>
                          <a:pt x="6742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Freeform 43"/>
                  <p:cNvSpPr/>
                  <p:nvPr/>
                </p:nvSpPr>
                <p:spPr>
                  <a:xfrm>
                    <a:off x="3628392" y="3619670"/>
                    <a:ext cx="493166" cy="139372"/>
                  </a:xfrm>
                  <a:custGeom>
                    <a:avLst/>
                    <a:gdLst>
                      <a:gd name="connsiteX0" fmla="*/ 0 w 493018"/>
                      <a:gd name="connsiteY0" fmla="*/ 117987 h 139681"/>
                      <a:gd name="connsiteX1" fmla="*/ 235974 w 493018"/>
                      <a:gd name="connsiteY1" fmla="*/ 130628 h 139681"/>
                      <a:gd name="connsiteX2" fmla="*/ 493018 w 493018"/>
                      <a:gd name="connsiteY2" fmla="*/ 0 h 139681"/>
                    </a:gdLst>
                    <a:ahLst/>
                    <a:cxnLst>
                      <a:cxn ang="0">
                        <a:pos x="connsiteX0" y="connsiteY0"/>
                      </a:cxn>
                      <a:cxn ang="0">
                        <a:pos x="connsiteX1" y="connsiteY1"/>
                      </a:cxn>
                      <a:cxn ang="0">
                        <a:pos x="connsiteX2" y="connsiteY2"/>
                      </a:cxn>
                    </a:cxnLst>
                    <a:rect l="l" t="t" r="r" b="b"/>
                    <a:pathLst>
                      <a:path w="493018" h="139681">
                        <a:moveTo>
                          <a:pt x="0" y="117987"/>
                        </a:moveTo>
                        <a:cubicBezTo>
                          <a:pt x="76902" y="134139"/>
                          <a:pt x="153804" y="150292"/>
                          <a:pt x="235974" y="130628"/>
                        </a:cubicBezTo>
                        <a:cubicBezTo>
                          <a:pt x="318144" y="110964"/>
                          <a:pt x="449475" y="21771"/>
                          <a:pt x="49301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Freeform 44"/>
                  <p:cNvSpPr/>
                  <p:nvPr/>
                </p:nvSpPr>
                <p:spPr>
                  <a:xfrm>
                    <a:off x="4049327" y="3316088"/>
                    <a:ext cx="39852" cy="278744"/>
                  </a:xfrm>
                  <a:custGeom>
                    <a:avLst/>
                    <a:gdLst>
                      <a:gd name="connsiteX0" fmla="*/ 10125 w 39851"/>
                      <a:gd name="connsiteY0" fmla="*/ 0 h 278112"/>
                      <a:gd name="connsiteX1" fmla="*/ 1697 w 39851"/>
                      <a:gd name="connsiteY1" fmla="*/ 126414 h 278112"/>
                      <a:gd name="connsiteX2" fmla="*/ 39622 w 39851"/>
                      <a:gd name="connsiteY2" fmla="*/ 227546 h 278112"/>
                      <a:gd name="connsiteX3" fmla="*/ 18553 w 39851"/>
                      <a:gd name="connsiteY3" fmla="*/ 278112 h 278112"/>
                    </a:gdLst>
                    <a:ahLst/>
                    <a:cxnLst>
                      <a:cxn ang="0">
                        <a:pos x="connsiteX0" y="connsiteY0"/>
                      </a:cxn>
                      <a:cxn ang="0">
                        <a:pos x="connsiteX1" y="connsiteY1"/>
                      </a:cxn>
                      <a:cxn ang="0">
                        <a:pos x="connsiteX2" y="connsiteY2"/>
                      </a:cxn>
                      <a:cxn ang="0">
                        <a:pos x="connsiteX3" y="connsiteY3"/>
                      </a:cxn>
                    </a:cxnLst>
                    <a:rect l="l" t="t" r="r" b="b"/>
                    <a:pathLst>
                      <a:path w="39851" h="278112">
                        <a:moveTo>
                          <a:pt x="10125" y="0"/>
                        </a:moveTo>
                        <a:cubicBezTo>
                          <a:pt x="3453" y="44245"/>
                          <a:pt x="-3219" y="88490"/>
                          <a:pt x="1697" y="126414"/>
                        </a:cubicBezTo>
                        <a:cubicBezTo>
                          <a:pt x="6613" y="164338"/>
                          <a:pt x="36813" y="202263"/>
                          <a:pt x="39622" y="227546"/>
                        </a:cubicBezTo>
                        <a:cubicBezTo>
                          <a:pt x="42431" y="252829"/>
                          <a:pt x="18553" y="278112"/>
                          <a:pt x="18553" y="27811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Freeform 45"/>
                  <p:cNvSpPr/>
                  <p:nvPr/>
                </p:nvSpPr>
                <p:spPr>
                  <a:xfrm>
                    <a:off x="4049327" y="3346446"/>
                    <a:ext cx="92157" cy="28979"/>
                  </a:xfrm>
                  <a:custGeom>
                    <a:avLst/>
                    <a:gdLst>
                      <a:gd name="connsiteX0" fmla="*/ 0 w 92704"/>
                      <a:gd name="connsiteY0" fmla="*/ 29497 h 29497"/>
                      <a:gd name="connsiteX1" fmla="*/ 92704 w 92704"/>
                      <a:gd name="connsiteY1" fmla="*/ 0 h 29497"/>
                    </a:gdLst>
                    <a:ahLst/>
                    <a:cxnLst>
                      <a:cxn ang="0">
                        <a:pos x="connsiteX0" y="connsiteY0"/>
                      </a:cxn>
                      <a:cxn ang="0">
                        <a:pos x="connsiteX1" y="connsiteY1"/>
                      </a:cxn>
                    </a:cxnLst>
                    <a:rect l="l" t="t" r="r" b="b"/>
                    <a:pathLst>
                      <a:path w="92704" h="29497">
                        <a:moveTo>
                          <a:pt x="0" y="29497"/>
                        </a:moveTo>
                        <a:lnTo>
                          <a:pt x="9270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cxnSp>
            <p:nvCxnSpPr>
              <p:cNvPr id="17" name="Straight Arrow Connector 16"/>
              <p:cNvCxnSpPr/>
              <p:nvPr/>
            </p:nvCxnSpPr>
            <p:spPr>
              <a:xfrm>
                <a:off x="2438034" y="3911687"/>
                <a:ext cx="81696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418172" y="3897888"/>
                <a:ext cx="81696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80901" name="TextBox 72"/>
            <p:cNvSpPr txBox="1">
              <a:spLocks noChangeArrowheads="1"/>
            </p:cNvSpPr>
            <p:nvPr/>
          </p:nvSpPr>
          <p:spPr bwMode="auto">
            <a:xfrm>
              <a:off x="3907186" y="4320586"/>
              <a:ext cx="24433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Disassembly of cellular contents and degradation of macromolecules</a:t>
              </a:r>
            </a:p>
          </p:txBody>
        </p:sp>
        <p:sp>
          <p:nvSpPr>
            <p:cNvPr id="80902" name="TextBox 73"/>
            <p:cNvSpPr txBox="1">
              <a:spLocks noChangeArrowheads="1"/>
            </p:cNvSpPr>
            <p:nvPr/>
          </p:nvSpPr>
          <p:spPr bwMode="auto">
            <a:xfrm>
              <a:off x="1463882" y="4326970"/>
              <a:ext cx="24433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Decrease in photosynthesis, activation of senescence program</a:t>
              </a:r>
            </a:p>
          </p:txBody>
        </p:sp>
      </p:grpSp>
    </p:spTree>
    <p:extLst>
      <p:ext uri="{BB962C8B-B14F-4D97-AF65-F5344CB8AC3E}">
        <p14:creationId xmlns:p14="http://schemas.microsoft.com/office/powerpoint/2010/main" val="422771702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85800" y="152400"/>
            <a:ext cx="7772400" cy="1143000"/>
          </a:xfrm>
        </p:spPr>
        <p:txBody>
          <a:bodyPr/>
          <a:lstStyle/>
          <a:p>
            <a:r>
              <a:rPr lang="en-GB" altLang="en-US" smtClean="0">
                <a:latin typeface="Arial" charset="0"/>
                <a:cs typeface="Arial" charset="0"/>
              </a:rPr>
              <a:t>Caspases are Asp-directed cysteine proteases</a:t>
            </a:r>
          </a:p>
        </p:txBody>
      </p:sp>
      <p:sp>
        <p:nvSpPr>
          <p:cNvPr id="11267" name="TextBox 4"/>
          <p:cNvSpPr txBox="1">
            <a:spLocks noChangeArrowheads="1"/>
          </p:cNvSpPr>
          <p:nvPr/>
        </p:nvSpPr>
        <p:spPr bwMode="auto">
          <a:xfrm>
            <a:off x="3605213" y="6096000"/>
            <a:ext cx="553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US" altLang="en-US" sz="800" smtClean="0">
                <a:solidFill>
                  <a:prstClr val="black"/>
                </a:solidFill>
                <a:latin typeface="Times New Roman" pitchFamily="18" charset="0"/>
                <a:cs typeface="Times New Roman" pitchFamily="18" charset="0"/>
              </a:rPr>
              <a:t>Coll, N.S., Epple, P., and Dangl, J.L. (2011). Programmed cell death in the plant immune system. Cell Death Differ 18: </a:t>
            </a:r>
            <a:r>
              <a:rPr lang="en-US" altLang="en-US" sz="800" smtClean="0">
                <a:solidFill>
                  <a:prstClr val="black"/>
                </a:solidFill>
                <a:latin typeface="Times New Roman" pitchFamily="18" charset="0"/>
                <a:cs typeface="Times New Roman" pitchFamily="18" charset="0"/>
                <a:hlinkClick r:id="rId2"/>
              </a:rPr>
              <a:t>1247-1256</a:t>
            </a:r>
            <a:r>
              <a:rPr lang="en-US" altLang="en-US" sz="800" smtClean="0">
                <a:solidFill>
                  <a:prstClr val="black"/>
                </a:solidFill>
                <a:latin typeface="Times New Roman" pitchFamily="18" charset="0"/>
                <a:cs typeface="Times New Roman" pitchFamily="18" charset="0"/>
              </a:rPr>
              <a:t>.</a:t>
            </a:r>
          </a:p>
        </p:txBody>
      </p:sp>
      <p:grpSp>
        <p:nvGrpSpPr>
          <p:cNvPr id="11268" name="Group 84"/>
          <p:cNvGrpSpPr>
            <a:grpSpLocks/>
          </p:cNvGrpSpPr>
          <p:nvPr/>
        </p:nvGrpSpPr>
        <p:grpSpPr bwMode="auto">
          <a:xfrm>
            <a:off x="304800" y="1676400"/>
            <a:ext cx="5424488" cy="3429000"/>
            <a:chOff x="738460" y="1950400"/>
            <a:chExt cx="5424827" cy="3429582"/>
          </a:xfrm>
        </p:grpSpPr>
        <p:grpSp>
          <p:nvGrpSpPr>
            <p:cNvPr id="11287" name="Group 43"/>
            <p:cNvGrpSpPr>
              <a:grpSpLocks/>
            </p:cNvGrpSpPr>
            <p:nvPr/>
          </p:nvGrpSpPr>
          <p:grpSpPr bwMode="auto">
            <a:xfrm>
              <a:off x="738460" y="1950400"/>
              <a:ext cx="3733800" cy="2240599"/>
              <a:chOff x="1600200" y="1885933"/>
              <a:chExt cx="2438400" cy="1466867"/>
            </a:xfrm>
          </p:grpSpPr>
          <p:cxnSp>
            <p:nvCxnSpPr>
              <p:cNvPr id="28" name="Straight Connector 27"/>
              <p:cNvCxnSpPr/>
              <p:nvPr/>
            </p:nvCxnSpPr>
            <p:spPr bwMode="auto">
              <a:xfrm>
                <a:off x="2885831" y="2105263"/>
                <a:ext cx="14515" cy="124737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a:off x="3145031" y="2105263"/>
                <a:ext cx="0" cy="124737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a:off x="2286561" y="2895263"/>
                <a:ext cx="175219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bwMode="auto">
              <a:xfrm>
                <a:off x="3276705" y="2743500"/>
                <a:ext cx="571276" cy="304566"/>
              </a:xfrm>
              <a:prstGeom prst="roundRect">
                <a:avLst>
                  <a:gd name="adj" fmla="val 1875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2" name="Rounded Rectangle 21"/>
              <p:cNvSpPr/>
              <p:nvPr/>
            </p:nvSpPr>
            <p:spPr bwMode="auto">
              <a:xfrm>
                <a:off x="2455560" y="2743500"/>
                <a:ext cx="762047" cy="304566"/>
              </a:xfrm>
              <a:prstGeom prst="roundRect">
                <a:avLst>
                  <a:gd name="adj" fmla="val 1875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cxnSp>
            <p:nvCxnSpPr>
              <p:cNvPr id="23" name="Straight Connector 22"/>
              <p:cNvCxnSpPr/>
              <p:nvPr/>
            </p:nvCxnSpPr>
            <p:spPr bwMode="auto">
              <a:xfrm>
                <a:off x="1600200" y="2514816"/>
                <a:ext cx="243855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bwMode="auto">
              <a:xfrm>
                <a:off x="3276705" y="2362012"/>
                <a:ext cx="571276" cy="304566"/>
              </a:xfrm>
              <a:prstGeom prst="roundRect">
                <a:avLst>
                  <a:gd name="adj" fmla="val 1875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5" name="Rounded Rectangle 24"/>
              <p:cNvSpPr/>
              <p:nvPr/>
            </p:nvSpPr>
            <p:spPr bwMode="auto">
              <a:xfrm>
                <a:off x="2455560" y="2362012"/>
                <a:ext cx="762047" cy="304566"/>
              </a:xfrm>
              <a:prstGeom prst="roundRect">
                <a:avLst>
                  <a:gd name="adj" fmla="val 1875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6" name="Rounded Rectangle 25"/>
              <p:cNvSpPr/>
              <p:nvPr/>
            </p:nvSpPr>
            <p:spPr bwMode="auto">
              <a:xfrm>
                <a:off x="2114452" y="2362012"/>
                <a:ext cx="284083" cy="304566"/>
              </a:xfrm>
              <a:prstGeom prst="roundRect">
                <a:avLst>
                  <a:gd name="adj" fmla="val 1875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7" name="Rounded Rectangle 26"/>
              <p:cNvSpPr/>
              <p:nvPr/>
            </p:nvSpPr>
            <p:spPr bwMode="auto">
              <a:xfrm>
                <a:off x="1752610" y="2352658"/>
                <a:ext cx="284083" cy="304566"/>
              </a:xfrm>
              <a:prstGeom prst="roundRect">
                <a:avLst>
                  <a:gd name="adj" fmla="val 1875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1306" name="TextBox 43"/>
              <p:cNvSpPr txBox="1">
                <a:spLocks noChangeArrowheads="1"/>
              </p:cNvSpPr>
              <p:nvPr/>
            </p:nvSpPr>
            <p:spPr bwMode="auto">
              <a:xfrm>
                <a:off x="2757067" y="1885933"/>
                <a:ext cx="351404" cy="36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prstClr val="black"/>
                    </a:solidFill>
                  </a:rPr>
                  <a:t>H</a:t>
                </a:r>
              </a:p>
            </p:txBody>
          </p:sp>
          <p:sp>
            <p:nvSpPr>
              <p:cNvPr id="11307" name="TextBox 50"/>
              <p:cNvSpPr txBox="1">
                <a:spLocks noChangeArrowheads="1"/>
              </p:cNvSpPr>
              <p:nvPr/>
            </p:nvSpPr>
            <p:spPr bwMode="auto">
              <a:xfrm>
                <a:off x="3055647" y="1885934"/>
                <a:ext cx="351404" cy="36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prstClr val="black"/>
                    </a:solidFill>
                  </a:rPr>
                  <a:t>C</a:t>
                </a:r>
              </a:p>
            </p:txBody>
          </p:sp>
        </p:grpSp>
        <p:sp>
          <p:nvSpPr>
            <p:cNvPr id="11288" name="TextBox 44"/>
            <p:cNvSpPr txBox="1">
              <a:spLocks noChangeArrowheads="1"/>
            </p:cNvSpPr>
            <p:nvPr/>
          </p:nvSpPr>
          <p:spPr bwMode="auto">
            <a:xfrm>
              <a:off x="2422762" y="2711457"/>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p20</a:t>
              </a:r>
            </a:p>
          </p:txBody>
        </p:sp>
        <p:sp>
          <p:nvSpPr>
            <p:cNvPr id="11289" name="TextBox 45"/>
            <p:cNvSpPr txBox="1">
              <a:spLocks noChangeArrowheads="1"/>
            </p:cNvSpPr>
            <p:nvPr/>
          </p:nvSpPr>
          <p:spPr bwMode="auto">
            <a:xfrm>
              <a:off x="2438400" y="3288268"/>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p20</a:t>
              </a:r>
            </a:p>
          </p:txBody>
        </p:sp>
        <p:sp>
          <p:nvSpPr>
            <p:cNvPr id="11290" name="TextBox 46"/>
            <p:cNvSpPr txBox="1">
              <a:spLocks noChangeArrowheads="1"/>
            </p:cNvSpPr>
            <p:nvPr/>
          </p:nvSpPr>
          <p:spPr bwMode="auto">
            <a:xfrm>
              <a:off x="3469213" y="3276600"/>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p10</a:t>
              </a:r>
            </a:p>
          </p:txBody>
        </p:sp>
        <p:sp>
          <p:nvSpPr>
            <p:cNvPr id="11291" name="TextBox 47"/>
            <p:cNvSpPr txBox="1">
              <a:spLocks noChangeArrowheads="1"/>
            </p:cNvSpPr>
            <p:nvPr/>
          </p:nvSpPr>
          <p:spPr bwMode="auto">
            <a:xfrm>
              <a:off x="3469213" y="2711457"/>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p10</a:t>
              </a:r>
            </a:p>
          </p:txBody>
        </p:sp>
        <p:sp>
          <p:nvSpPr>
            <p:cNvPr id="11292" name="TextBox 49"/>
            <p:cNvSpPr txBox="1">
              <a:spLocks noChangeArrowheads="1"/>
            </p:cNvSpPr>
            <p:nvPr/>
          </p:nvSpPr>
          <p:spPr bwMode="auto">
            <a:xfrm>
              <a:off x="4486887" y="2544904"/>
              <a:ext cx="12482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400" smtClean="0">
                  <a:solidFill>
                    <a:prstClr val="black"/>
                  </a:solidFill>
                </a:rPr>
                <a:t>Initiator caspase</a:t>
              </a:r>
            </a:p>
          </p:txBody>
        </p:sp>
        <p:sp>
          <p:nvSpPr>
            <p:cNvPr id="11293" name="TextBox 50"/>
            <p:cNvSpPr txBox="1">
              <a:spLocks noChangeArrowheads="1"/>
            </p:cNvSpPr>
            <p:nvPr/>
          </p:nvSpPr>
          <p:spPr bwMode="auto">
            <a:xfrm>
              <a:off x="4486887" y="3202206"/>
              <a:ext cx="1676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400" smtClean="0">
                  <a:solidFill>
                    <a:prstClr val="black"/>
                  </a:solidFill>
                </a:rPr>
                <a:t>Executioner caspase</a:t>
              </a:r>
            </a:p>
          </p:txBody>
        </p:sp>
        <p:sp>
          <p:nvSpPr>
            <p:cNvPr id="53" name="Pentagon 52"/>
            <p:cNvSpPr/>
            <p:nvPr/>
          </p:nvSpPr>
          <p:spPr>
            <a:xfrm rot="16200000">
              <a:off x="2399032" y="3892344"/>
              <a:ext cx="1071744" cy="1903532"/>
            </a:xfrm>
            <a:prstGeom prst="homePlate">
              <a:avLst>
                <a:gd name="adj" fmla="val 2297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1295" name="TextBox 51"/>
            <p:cNvSpPr txBox="1">
              <a:spLocks noChangeArrowheads="1"/>
            </p:cNvSpPr>
            <p:nvPr/>
          </p:nvSpPr>
          <p:spPr bwMode="auto">
            <a:xfrm>
              <a:off x="1879069" y="4545449"/>
              <a:ext cx="2110274" cy="738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400" smtClean="0">
                  <a:solidFill>
                    <a:prstClr val="black"/>
                  </a:solidFill>
                </a:rPr>
                <a:t>These conserved His and Cys residues are necessary for catalysis</a:t>
              </a:r>
            </a:p>
          </p:txBody>
        </p:sp>
      </p:grpSp>
      <p:grpSp>
        <p:nvGrpSpPr>
          <p:cNvPr id="11269" name="Group 75"/>
          <p:cNvGrpSpPr>
            <a:grpSpLocks/>
          </p:cNvGrpSpPr>
          <p:nvPr/>
        </p:nvGrpSpPr>
        <p:grpSpPr bwMode="auto">
          <a:xfrm>
            <a:off x="5700713" y="1752600"/>
            <a:ext cx="3286125" cy="1905000"/>
            <a:chOff x="5257800" y="4038600"/>
            <a:chExt cx="3286125" cy="1905000"/>
          </a:xfrm>
        </p:grpSpPr>
        <p:grpSp>
          <p:nvGrpSpPr>
            <p:cNvPr id="11278" name="Group 73"/>
            <p:cNvGrpSpPr>
              <a:grpSpLocks/>
            </p:cNvGrpSpPr>
            <p:nvPr/>
          </p:nvGrpSpPr>
          <p:grpSpPr bwMode="auto">
            <a:xfrm>
              <a:off x="5389507" y="4136775"/>
              <a:ext cx="3082979" cy="1730625"/>
              <a:chOff x="4668806" y="4136775"/>
              <a:chExt cx="3082979" cy="1730625"/>
            </a:xfrm>
          </p:grpSpPr>
          <p:cxnSp>
            <p:nvCxnSpPr>
              <p:cNvPr id="70" name="Straight Connector 69"/>
              <p:cNvCxnSpPr/>
              <p:nvPr/>
            </p:nvCxnSpPr>
            <p:spPr bwMode="auto">
              <a:xfrm>
                <a:off x="4849836" y="5072063"/>
                <a:ext cx="268446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128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4668806" y="4824714"/>
                <a:ext cx="706493" cy="104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2" name="TextBox 53"/>
              <p:cNvSpPr txBox="1">
                <a:spLocks noChangeArrowheads="1"/>
              </p:cNvSpPr>
              <p:nvPr/>
            </p:nvSpPr>
            <p:spPr bwMode="auto">
              <a:xfrm>
                <a:off x="4703786" y="4136775"/>
                <a:ext cx="3047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Procaspases are activated by proteolytic cleavage</a:t>
                </a:r>
              </a:p>
            </p:txBody>
          </p:sp>
          <p:sp>
            <p:nvSpPr>
              <p:cNvPr id="60" name="Rounded Rectangle 59"/>
              <p:cNvSpPr/>
              <p:nvPr/>
            </p:nvSpPr>
            <p:spPr bwMode="auto">
              <a:xfrm>
                <a:off x="5110186" y="4840288"/>
                <a:ext cx="1166813" cy="465137"/>
              </a:xfrm>
              <a:prstGeom prst="roundRect">
                <a:avLst>
                  <a:gd name="adj" fmla="val 1875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pic>
            <p:nvPicPr>
              <p:cNvPr id="1128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5946823" y="4876800"/>
                <a:ext cx="647676" cy="95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ounded Rectangle 71"/>
              <p:cNvSpPr/>
              <p:nvPr/>
            </p:nvSpPr>
            <p:spPr bwMode="auto">
              <a:xfrm>
                <a:off x="6367486" y="4840288"/>
                <a:ext cx="874713" cy="465137"/>
              </a:xfrm>
              <a:prstGeom prst="roundRect">
                <a:avLst>
                  <a:gd name="adj" fmla="val 1875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1286" name="TextBox 72"/>
              <p:cNvSpPr txBox="1">
                <a:spLocks noChangeArrowheads="1"/>
              </p:cNvSpPr>
              <p:nvPr/>
            </p:nvSpPr>
            <p:spPr bwMode="auto">
              <a:xfrm>
                <a:off x="5450413" y="4888468"/>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p20</a:t>
                </a:r>
              </a:p>
            </p:txBody>
          </p:sp>
        </p:grpSp>
        <p:sp>
          <p:nvSpPr>
            <p:cNvPr id="75" name="Rectangle 74"/>
            <p:cNvSpPr/>
            <p:nvPr/>
          </p:nvSpPr>
          <p:spPr>
            <a:xfrm>
              <a:off x="5257800" y="4038600"/>
              <a:ext cx="3286125"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grpSp>
        <p:nvGrpSpPr>
          <p:cNvPr id="11270" name="Group 83"/>
          <p:cNvGrpSpPr>
            <a:grpSpLocks/>
          </p:cNvGrpSpPr>
          <p:nvPr/>
        </p:nvGrpSpPr>
        <p:grpSpPr bwMode="auto">
          <a:xfrm>
            <a:off x="6145213" y="3733800"/>
            <a:ext cx="2312987" cy="1323975"/>
            <a:chOff x="5210978" y="4141178"/>
            <a:chExt cx="2313542" cy="1323188"/>
          </a:xfrm>
        </p:grpSpPr>
        <p:sp>
          <p:nvSpPr>
            <p:cNvPr id="82" name="Rounded Rectangle 81"/>
            <p:cNvSpPr/>
            <p:nvPr/>
          </p:nvSpPr>
          <p:spPr bwMode="auto">
            <a:xfrm rot="4079668" flipH="1">
              <a:off x="6602294" y="4399630"/>
              <a:ext cx="796451" cy="377916"/>
            </a:xfrm>
            <a:prstGeom prst="roundRect">
              <a:avLst>
                <a:gd name="adj" fmla="val 1875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81" name="Rounded Rectangle 80"/>
            <p:cNvSpPr/>
            <p:nvPr/>
          </p:nvSpPr>
          <p:spPr bwMode="auto">
            <a:xfrm rot="17520332">
              <a:off x="6930191" y="4351239"/>
              <a:ext cx="798038" cy="377916"/>
            </a:xfrm>
            <a:prstGeom prst="roundRect">
              <a:avLst>
                <a:gd name="adj" fmla="val 1875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77" name="Freeform 76"/>
            <p:cNvSpPr/>
            <p:nvPr/>
          </p:nvSpPr>
          <p:spPr>
            <a:xfrm>
              <a:off x="5210978" y="4850369"/>
              <a:ext cx="2313542" cy="613997"/>
            </a:xfrm>
            <a:custGeom>
              <a:avLst/>
              <a:gdLst>
                <a:gd name="connsiteX0" fmla="*/ 0 w 2313542"/>
                <a:gd name="connsiteY0" fmla="*/ 613683 h 613683"/>
                <a:gd name="connsiteX1" fmla="*/ 429658 w 2313542"/>
                <a:gd name="connsiteY1" fmla="*/ 40806 h 613683"/>
                <a:gd name="connsiteX2" fmla="*/ 936434 w 2313542"/>
                <a:gd name="connsiteY2" fmla="*/ 95890 h 613683"/>
                <a:gd name="connsiteX3" fmla="*/ 1465244 w 2313542"/>
                <a:gd name="connsiteY3" fmla="*/ 492498 h 613683"/>
                <a:gd name="connsiteX4" fmla="*/ 2313542 w 2313542"/>
                <a:gd name="connsiteY4" fmla="*/ 106907 h 613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542" h="613683">
                  <a:moveTo>
                    <a:pt x="0" y="613683"/>
                  </a:moveTo>
                  <a:cubicBezTo>
                    <a:pt x="136793" y="370394"/>
                    <a:pt x="273586" y="127105"/>
                    <a:pt x="429658" y="40806"/>
                  </a:cubicBezTo>
                  <a:cubicBezTo>
                    <a:pt x="585730" y="-45493"/>
                    <a:pt x="763836" y="20608"/>
                    <a:pt x="936434" y="95890"/>
                  </a:cubicBezTo>
                  <a:cubicBezTo>
                    <a:pt x="1109032" y="171172"/>
                    <a:pt x="1235726" y="490662"/>
                    <a:pt x="1465244" y="492498"/>
                  </a:cubicBezTo>
                  <a:cubicBezTo>
                    <a:pt x="1694762" y="494334"/>
                    <a:pt x="2313542" y="106907"/>
                    <a:pt x="2313542" y="106907"/>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pic>
          <p:nvPicPr>
            <p:cNvPr id="112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819924" y="4495800"/>
              <a:ext cx="647676" cy="95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78"/>
            <p:cNvSpPr/>
            <p:nvPr/>
          </p:nvSpPr>
          <p:spPr>
            <a:xfrm>
              <a:off x="6397125" y="5158161"/>
              <a:ext cx="712959" cy="282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1277" name="TextBox 77"/>
            <p:cNvSpPr txBox="1">
              <a:spLocks noChangeArrowheads="1"/>
            </p:cNvSpPr>
            <p:nvPr/>
          </p:nvSpPr>
          <p:spPr bwMode="auto">
            <a:xfrm>
              <a:off x="6336933" y="5029200"/>
              <a:ext cx="825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srgbClr val="1F497D"/>
                  </a:solidFill>
                </a:rPr>
                <a:t>DEVD</a:t>
              </a:r>
            </a:p>
          </p:txBody>
        </p:sp>
      </p:grpSp>
      <p:sp>
        <p:nvSpPr>
          <p:cNvPr id="11271" name="TextBox 82"/>
          <p:cNvSpPr txBox="1">
            <a:spLocks noChangeArrowheads="1"/>
          </p:cNvSpPr>
          <p:nvPr/>
        </p:nvSpPr>
        <p:spPr bwMode="auto">
          <a:xfrm>
            <a:off x="5715000" y="5172075"/>
            <a:ext cx="3200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Caspases cleave their protein targets at conserved  Asp residues (D)</a:t>
            </a:r>
          </a:p>
        </p:txBody>
      </p:sp>
    </p:spTree>
    <p:extLst>
      <p:ext uri="{BB962C8B-B14F-4D97-AF65-F5344CB8AC3E}">
        <p14:creationId xmlns:p14="http://schemas.microsoft.com/office/powerpoint/2010/main" val="404779046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ChangeArrowheads="1"/>
          </p:cNvSpPr>
          <p:nvPr/>
        </p:nvSpPr>
        <p:spPr bwMode="auto">
          <a:xfrm>
            <a:off x="0" y="549275"/>
            <a:ext cx="9144000" cy="393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357188" indent="93663">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s-ES" altLang="es-MX" b="1" smtClean="0">
                <a:solidFill>
                  <a:srgbClr val="000000"/>
                </a:solidFill>
              </a:rPr>
              <a:t>Vías que median PCD</a:t>
            </a:r>
          </a:p>
          <a:p>
            <a:pPr fontAlgn="base">
              <a:spcBef>
                <a:spcPct val="0"/>
              </a:spcBef>
              <a:spcAft>
                <a:spcPct val="0"/>
              </a:spcAft>
            </a:pPr>
            <a:r>
              <a:rPr lang="es-ES" altLang="es-MX" smtClean="0">
                <a:solidFill>
                  <a:srgbClr val="000000"/>
                </a:solidFill>
              </a:rPr>
              <a:t> 	</a:t>
            </a:r>
          </a:p>
          <a:p>
            <a:pPr fontAlgn="base">
              <a:spcBef>
                <a:spcPct val="0"/>
              </a:spcBef>
              <a:spcAft>
                <a:spcPct val="0"/>
              </a:spcAft>
              <a:buClr>
                <a:srgbClr val="FF0000"/>
              </a:buClr>
              <a:buFont typeface="Wingdings" pitchFamily="2" charset="2"/>
              <a:buChar char="Ø"/>
            </a:pPr>
            <a:r>
              <a:rPr lang="es-ES" altLang="es-MX" smtClean="0">
                <a:solidFill>
                  <a:srgbClr val="000000"/>
                </a:solidFill>
              </a:rPr>
              <a:t>Intrínsecos:  a</a:t>
            </a:r>
            <a:r>
              <a:rPr lang="es-AR" altLang="es-MX" smtClean="0">
                <a:solidFill>
                  <a:srgbClr val="000000"/>
                </a:solidFill>
              </a:rPr>
              <a:t>cción de la mitocondria: </a:t>
            </a:r>
          </a:p>
          <a:p>
            <a:pPr lvl="1" fontAlgn="base">
              <a:spcBef>
                <a:spcPct val="0"/>
              </a:spcBef>
              <a:spcAft>
                <a:spcPct val="0"/>
              </a:spcAft>
              <a:buClr>
                <a:srgbClr val="FF0000"/>
              </a:buClr>
              <a:buFontTx/>
              <a:buChar char="•"/>
            </a:pPr>
            <a:r>
              <a:rPr lang="es-AR" altLang="es-MX" smtClean="0">
                <a:solidFill>
                  <a:srgbClr val="000000"/>
                </a:solidFill>
              </a:rPr>
              <a:t>salida de cit C y activación de Apaf1 (apoptotic protease activating factor-1 CED4): oligomerización de proteínas activadoras de caspasas y caspasas via dominios CARDs (caspase recruitment domains)</a:t>
            </a:r>
          </a:p>
          <a:p>
            <a:pPr lvl="1" fontAlgn="base">
              <a:spcBef>
                <a:spcPct val="0"/>
              </a:spcBef>
              <a:spcAft>
                <a:spcPct val="0"/>
              </a:spcAft>
              <a:buClr>
                <a:srgbClr val="FF0000"/>
              </a:buClr>
              <a:buFontTx/>
              <a:buChar char="•"/>
            </a:pPr>
            <a:r>
              <a:rPr lang="es-AR" altLang="es-MX" smtClean="0">
                <a:solidFill>
                  <a:srgbClr val="000000"/>
                </a:solidFill>
              </a:rPr>
              <a:t>generación del apoptosoma dependiente de ATP,</a:t>
            </a:r>
          </a:p>
          <a:p>
            <a:pPr lvl="1" fontAlgn="base">
              <a:spcBef>
                <a:spcPct val="0"/>
              </a:spcBef>
              <a:spcAft>
                <a:spcPct val="0"/>
              </a:spcAft>
              <a:buClr>
                <a:srgbClr val="FF0000"/>
              </a:buClr>
              <a:buFontTx/>
              <a:buChar char="•"/>
            </a:pPr>
            <a:r>
              <a:rPr lang="es-AR" altLang="es-MX" smtClean="0">
                <a:solidFill>
                  <a:srgbClr val="000000"/>
                </a:solidFill>
              </a:rPr>
              <a:t> activación de caspasa 9 </a:t>
            </a:r>
          </a:p>
          <a:p>
            <a:pPr fontAlgn="base">
              <a:lnSpc>
                <a:spcPct val="125000"/>
              </a:lnSpc>
              <a:spcBef>
                <a:spcPct val="0"/>
              </a:spcBef>
              <a:spcAft>
                <a:spcPct val="0"/>
              </a:spcAft>
            </a:pPr>
            <a:r>
              <a:rPr lang="es-AR" altLang="es-MX" smtClean="0">
                <a:solidFill>
                  <a:srgbClr val="000000"/>
                </a:solidFill>
              </a:rPr>
              <a:t>	</a:t>
            </a:r>
            <a:r>
              <a:rPr lang="es-AR" altLang="es-MX" sz="1600" smtClean="0">
                <a:solidFill>
                  <a:srgbClr val="000000"/>
                </a:solidFill>
              </a:rPr>
              <a:t>Regulado por oncogenes, supresores de tumores, heat shock proteIN, pH ácidos, bajas 	concentraciones KCl (isquemia reperfusión) </a:t>
            </a:r>
          </a:p>
          <a:p>
            <a:pPr fontAlgn="base">
              <a:lnSpc>
                <a:spcPct val="125000"/>
              </a:lnSpc>
              <a:spcBef>
                <a:spcPct val="0"/>
              </a:spcBef>
              <a:spcAft>
                <a:spcPct val="0"/>
              </a:spcAft>
            </a:pPr>
            <a:r>
              <a:rPr lang="es-AR" altLang="es-MX" sz="1600" smtClean="0">
                <a:solidFill>
                  <a:srgbClr val="000000"/>
                </a:solidFill>
              </a:rPr>
              <a:t>	Efectores de patógenos bacterianos y fúngicos tienen dominios CARD. Genes R con 	funciones similares a Apaf1</a:t>
            </a:r>
            <a:r>
              <a:rPr lang="es-AR" altLang="es-MX" smtClean="0">
                <a:solidFill>
                  <a:srgbClr val="000000"/>
                </a:solidFill>
              </a:rPr>
              <a:t>.</a:t>
            </a:r>
          </a:p>
          <a:p>
            <a:pPr fontAlgn="base">
              <a:lnSpc>
                <a:spcPct val="125000"/>
              </a:lnSpc>
              <a:spcBef>
                <a:spcPct val="0"/>
              </a:spcBef>
              <a:spcAft>
                <a:spcPct val="0"/>
              </a:spcAft>
            </a:pPr>
            <a:r>
              <a:rPr lang="es-AR" altLang="es-MX" smtClean="0">
                <a:solidFill>
                  <a:srgbClr val="000000"/>
                </a:solidFill>
              </a:rPr>
              <a:t>		 </a:t>
            </a:r>
          </a:p>
        </p:txBody>
      </p:sp>
      <p:sp>
        <p:nvSpPr>
          <p:cNvPr id="15" name="14 CuadroTexto"/>
          <p:cNvSpPr txBox="1"/>
          <p:nvPr/>
        </p:nvSpPr>
        <p:spPr>
          <a:xfrm>
            <a:off x="60325" y="74714"/>
            <a:ext cx="9144000" cy="43303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s-ES" altLang="es-MX" sz="2400" smtClean="0">
                <a:solidFill>
                  <a:srgbClr val="FFFFFF"/>
                </a:solidFill>
                <a:latin typeface="Calibri" pitchFamily="34" charset="0"/>
              </a:rPr>
              <a:t> Apoptósis</a:t>
            </a:r>
          </a:p>
        </p:txBody>
      </p:sp>
      <p:pic>
        <p:nvPicPr>
          <p:cNvPr id="3686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8" y="4149725"/>
            <a:ext cx="76454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881551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latin typeface="Arial" charset="0"/>
                <a:cs typeface="Arial" charset="0"/>
              </a:rPr>
              <a:t>Different proteases mediate caspase-like activities in plants</a:t>
            </a:r>
          </a:p>
        </p:txBody>
      </p:sp>
      <p:sp>
        <p:nvSpPr>
          <p:cNvPr id="12291" name="TextBox 4"/>
          <p:cNvSpPr txBox="1">
            <a:spLocks noChangeArrowheads="1"/>
          </p:cNvSpPr>
          <p:nvPr/>
        </p:nvSpPr>
        <p:spPr bwMode="auto">
          <a:xfrm>
            <a:off x="2600325" y="5943600"/>
            <a:ext cx="6553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US" altLang="en-US" sz="800" smtClean="0">
                <a:solidFill>
                  <a:prstClr val="black"/>
                </a:solidFill>
                <a:latin typeface="Times New Roman" pitchFamily="18" charset="0"/>
                <a:cs typeface="Times New Roman" pitchFamily="18" charset="0"/>
              </a:rPr>
              <a:t>Adapted from: Coll, N.S., Epple, P., and Dangl, J.L. (2011). Programmed cell death in the plant immune system. Cell Death Differ 18: </a:t>
            </a:r>
            <a:r>
              <a:rPr lang="en-US" altLang="en-US" sz="800" smtClean="0">
                <a:solidFill>
                  <a:prstClr val="black"/>
                </a:solidFill>
                <a:latin typeface="Times New Roman" pitchFamily="18" charset="0"/>
                <a:cs typeface="Times New Roman" pitchFamily="18" charset="0"/>
                <a:hlinkClick r:id="rId2"/>
              </a:rPr>
              <a:t>1247-1256</a:t>
            </a:r>
            <a:r>
              <a:rPr lang="en-US" altLang="en-US" sz="800" smtClean="0">
                <a:solidFill>
                  <a:prstClr val="black"/>
                </a:solidFill>
                <a:latin typeface="Times New Roman" pitchFamily="18" charset="0"/>
                <a:cs typeface="Times New Roman" pitchFamily="18" charset="0"/>
              </a:rPr>
              <a:t> and </a:t>
            </a:r>
            <a:r>
              <a:rPr lang="en-GB" altLang="en-US" sz="800" smtClean="0">
                <a:solidFill>
                  <a:prstClr val="black"/>
                </a:solidFill>
                <a:latin typeface="Times New Roman" pitchFamily="18" charset="0"/>
                <a:cs typeface="Times New Roman" pitchFamily="18" charset="0"/>
              </a:rPr>
              <a:t>Sanmartín, M., Jaroszewski, L., Raikhel, N.V. and Rojo, E. (2005). Caspases. Regulating death since the origin of life. Plant Physiol. 137: </a:t>
            </a:r>
            <a:r>
              <a:rPr lang="en-GB" altLang="en-US" sz="800" smtClean="0">
                <a:solidFill>
                  <a:prstClr val="black"/>
                </a:solidFill>
                <a:latin typeface="Times New Roman" pitchFamily="18" charset="0"/>
                <a:cs typeface="Times New Roman" pitchFamily="18" charset="0"/>
                <a:hlinkClick r:id="rId3"/>
              </a:rPr>
              <a:t>841-847</a:t>
            </a:r>
            <a:r>
              <a:rPr lang="en-GB" altLang="en-US" sz="800" smtClean="0">
                <a:solidFill>
                  <a:prstClr val="black"/>
                </a:solidFill>
                <a:latin typeface="Times New Roman" pitchFamily="18" charset="0"/>
                <a:cs typeface="Times New Roman" pitchFamily="18" charset="0"/>
              </a:rPr>
              <a:t>.</a:t>
            </a:r>
            <a:endParaRPr lang="en-US" altLang="en-US" sz="800" smtClean="0">
              <a:solidFill>
                <a:prstClr val="black"/>
              </a:solidFill>
              <a:latin typeface="Times New Roman" pitchFamily="18" charset="0"/>
              <a:cs typeface="Times New Roman" pitchFamily="18" charset="0"/>
            </a:endParaRPr>
          </a:p>
        </p:txBody>
      </p:sp>
      <p:grpSp>
        <p:nvGrpSpPr>
          <p:cNvPr id="12292" name="Group 51"/>
          <p:cNvGrpSpPr>
            <a:grpSpLocks/>
          </p:cNvGrpSpPr>
          <p:nvPr/>
        </p:nvGrpSpPr>
        <p:grpSpPr bwMode="auto">
          <a:xfrm>
            <a:off x="-20638" y="1749425"/>
            <a:ext cx="9012238" cy="3856038"/>
            <a:chOff x="-19969" y="1764268"/>
            <a:chExt cx="9011564" cy="3855661"/>
          </a:xfrm>
        </p:grpSpPr>
        <p:grpSp>
          <p:nvGrpSpPr>
            <p:cNvPr id="12295" name="Group 42"/>
            <p:cNvGrpSpPr>
              <a:grpSpLocks/>
            </p:cNvGrpSpPr>
            <p:nvPr/>
          </p:nvGrpSpPr>
          <p:grpSpPr bwMode="auto">
            <a:xfrm>
              <a:off x="1440458" y="2105025"/>
              <a:ext cx="3152427" cy="3228975"/>
              <a:chOff x="1440458" y="1571625"/>
              <a:chExt cx="3152427" cy="3228975"/>
            </a:xfrm>
          </p:grpSpPr>
          <p:grpSp>
            <p:nvGrpSpPr>
              <p:cNvPr id="12309" name="Group 21"/>
              <p:cNvGrpSpPr>
                <a:grpSpLocks/>
              </p:cNvGrpSpPr>
              <p:nvPr/>
            </p:nvGrpSpPr>
            <p:grpSpPr bwMode="auto">
              <a:xfrm>
                <a:off x="1440458" y="1571625"/>
                <a:ext cx="3152427" cy="3228975"/>
                <a:chOff x="1419573" y="704850"/>
                <a:chExt cx="3152427" cy="3228975"/>
              </a:xfrm>
            </p:grpSpPr>
            <p:cxnSp>
              <p:nvCxnSpPr>
                <p:cNvPr id="21" name="Straight Connector 20"/>
                <p:cNvCxnSpPr/>
                <p:nvPr/>
              </p:nvCxnSpPr>
              <p:spPr>
                <a:xfrm>
                  <a:off x="2865642" y="705373"/>
                  <a:ext cx="0" cy="322865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124385" y="705373"/>
                  <a:ext cx="0" cy="322865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398952" y="2657807"/>
                  <a:ext cx="2173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00499" y="2257796"/>
                  <a:ext cx="243821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276774" y="2105411"/>
                  <a:ext cx="571457" cy="304770"/>
                </a:xfrm>
                <a:prstGeom prst="roundRect">
                  <a:avLst>
                    <a:gd name="adj" fmla="val 1875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7" name="Rounded Rectangle 16"/>
                <p:cNvSpPr/>
                <p:nvPr/>
              </p:nvSpPr>
              <p:spPr>
                <a:xfrm>
                  <a:off x="2456097" y="2105411"/>
                  <a:ext cx="761943" cy="304770"/>
                </a:xfrm>
                <a:prstGeom prst="roundRect">
                  <a:avLst>
                    <a:gd name="adj" fmla="val 1875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8" name="Rounded Rectangle 17"/>
                <p:cNvSpPr/>
                <p:nvPr/>
              </p:nvSpPr>
              <p:spPr>
                <a:xfrm>
                  <a:off x="1789397" y="2105411"/>
                  <a:ext cx="609554" cy="304770"/>
                </a:xfrm>
                <a:prstGeom prst="roundRect">
                  <a:avLst>
                    <a:gd name="adj" fmla="val 1875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9" name="Rounded Rectangle 18"/>
                <p:cNvSpPr/>
                <p:nvPr/>
              </p:nvSpPr>
              <p:spPr>
                <a:xfrm>
                  <a:off x="3895853" y="2505422"/>
                  <a:ext cx="571457" cy="304770"/>
                </a:xfrm>
                <a:prstGeom prst="roundRect">
                  <a:avLst>
                    <a:gd name="adj" fmla="val 1875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0" name="Rounded Rectangle 19"/>
                <p:cNvSpPr/>
                <p:nvPr/>
              </p:nvSpPr>
              <p:spPr>
                <a:xfrm>
                  <a:off x="2456097" y="2505422"/>
                  <a:ext cx="761943" cy="304770"/>
                </a:xfrm>
                <a:prstGeom prst="roundRect">
                  <a:avLst>
                    <a:gd name="adj" fmla="val 1875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6" name="Rounded Rectangle 25"/>
                <p:cNvSpPr/>
                <p:nvPr/>
              </p:nvSpPr>
              <p:spPr>
                <a:xfrm>
                  <a:off x="1881465" y="3391160"/>
                  <a:ext cx="1966766" cy="304770"/>
                </a:xfrm>
                <a:prstGeom prst="roundRect">
                  <a:avLst>
                    <a:gd name="adj" fmla="val 18750"/>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7" name="Rounded Rectangle 26"/>
                <p:cNvSpPr/>
                <p:nvPr/>
              </p:nvSpPr>
              <p:spPr>
                <a:xfrm>
                  <a:off x="1419538" y="3400684"/>
                  <a:ext cx="180961" cy="304770"/>
                </a:xfrm>
                <a:prstGeom prst="roundRect">
                  <a:avLst>
                    <a:gd name="adj" fmla="val 18750"/>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8" name="Rounded Rectangle 27"/>
                <p:cNvSpPr/>
                <p:nvPr/>
              </p:nvSpPr>
              <p:spPr>
                <a:xfrm>
                  <a:off x="1630659" y="3400684"/>
                  <a:ext cx="250806" cy="304770"/>
                </a:xfrm>
                <a:prstGeom prst="roundRect">
                  <a:avLst>
                    <a:gd name="adj" fmla="val 18750"/>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9" name="Rounded Rectangle 28"/>
                <p:cNvSpPr/>
                <p:nvPr/>
              </p:nvSpPr>
              <p:spPr>
                <a:xfrm>
                  <a:off x="3840294" y="3391160"/>
                  <a:ext cx="252394" cy="304770"/>
                </a:xfrm>
                <a:prstGeom prst="roundRect">
                  <a:avLst>
                    <a:gd name="adj" fmla="val 18750"/>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cxnSp>
            <p:nvCxnSpPr>
              <p:cNvPr id="35" name="Straight Connector 34"/>
              <p:cNvCxnSpPr/>
              <p:nvPr/>
            </p:nvCxnSpPr>
            <p:spPr>
              <a:xfrm>
                <a:off x="2286497" y="2362646"/>
                <a:ext cx="175246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3277023" y="2210261"/>
                <a:ext cx="571457" cy="304770"/>
              </a:xfrm>
              <a:prstGeom prst="roundRect">
                <a:avLst>
                  <a:gd name="adj" fmla="val 1875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7" name="Rounded Rectangle 36"/>
              <p:cNvSpPr/>
              <p:nvPr/>
            </p:nvSpPr>
            <p:spPr>
              <a:xfrm>
                <a:off x="2456347" y="2210261"/>
                <a:ext cx="761943" cy="304770"/>
              </a:xfrm>
              <a:prstGeom prst="roundRect">
                <a:avLst>
                  <a:gd name="adj" fmla="val 1875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cxnSp>
            <p:nvCxnSpPr>
              <p:cNvPr id="39" name="Straight Connector 38"/>
              <p:cNvCxnSpPr/>
              <p:nvPr/>
            </p:nvCxnSpPr>
            <p:spPr>
              <a:xfrm>
                <a:off x="1600748" y="1981683"/>
                <a:ext cx="243821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3277023" y="1829298"/>
                <a:ext cx="571457" cy="304770"/>
              </a:xfrm>
              <a:prstGeom prst="roundRect">
                <a:avLst>
                  <a:gd name="adj" fmla="val 1875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41" name="Rounded Rectangle 40"/>
              <p:cNvSpPr/>
              <p:nvPr/>
            </p:nvSpPr>
            <p:spPr>
              <a:xfrm>
                <a:off x="2456347" y="1829298"/>
                <a:ext cx="761943" cy="304770"/>
              </a:xfrm>
              <a:prstGeom prst="roundRect">
                <a:avLst>
                  <a:gd name="adj" fmla="val 1875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42" name="Rounded Rectangle 41"/>
              <p:cNvSpPr/>
              <p:nvPr/>
            </p:nvSpPr>
            <p:spPr>
              <a:xfrm>
                <a:off x="2115059" y="1829298"/>
                <a:ext cx="284142" cy="304770"/>
              </a:xfrm>
              <a:prstGeom prst="roundRect">
                <a:avLst>
                  <a:gd name="adj" fmla="val 1875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48" name="Rounded Rectangle 47"/>
              <p:cNvSpPr/>
              <p:nvPr/>
            </p:nvSpPr>
            <p:spPr>
              <a:xfrm>
                <a:off x="1753137" y="1819774"/>
                <a:ext cx="284142" cy="304770"/>
              </a:xfrm>
              <a:prstGeom prst="roundRect">
                <a:avLst>
                  <a:gd name="adj" fmla="val 1875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sp>
          <p:nvSpPr>
            <p:cNvPr id="12296" name="TextBox 43"/>
            <p:cNvSpPr txBox="1">
              <a:spLocks noChangeArrowheads="1"/>
            </p:cNvSpPr>
            <p:nvPr/>
          </p:nvSpPr>
          <p:spPr bwMode="auto">
            <a:xfrm>
              <a:off x="2724912" y="1764268"/>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prstClr val="black"/>
                  </a:solidFill>
                </a:rPr>
                <a:t>H</a:t>
              </a:r>
            </a:p>
          </p:txBody>
        </p:sp>
        <p:sp>
          <p:nvSpPr>
            <p:cNvPr id="12297" name="TextBox 50"/>
            <p:cNvSpPr txBox="1">
              <a:spLocks noChangeArrowheads="1"/>
            </p:cNvSpPr>
            <p:nvPr/>
          </p:nvSpPr>
          <p:spPr bwMode="auto">
            <a:xfrm>
              <a:off x="3001422" y="1764268"/>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prstClr val="black"/>
                  </a:solidFill>
                </a:rPr>
                <a:t>C</a:t>
              </a:r>
            </a:p>
          </p:txBody>
        </p:sp>
        <p:sp>
          <p:nvSpPr>
            <p:cNvPr id="12298" name="TextBox 44"/>
            <p:cNvSpPr txBox="1">
              <a:spLocks noChangeArrowheads="1"/>
            </p:cNvSpPr>
            <p:nvPr/>
          </p:nvSpPr>
          <p:spPr bwMode="auto">
            <a:xfrm>
              <a:off x="0" y="2259478"/>
              <a:ext cx="1676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Mammalian caspases</a:t>
              </a:r>
            </a:p>
          </p:txBody>
        </p:sp>
        <p:sp>
          <p:nvSpPr>
            <p:cNvPr id="12299" name="TextBox 52"/>
            <p:cNvSpPr txBox="1">
              <a:spLocks noChangeArrowheads="1"/>
            </p:cNvSpPr>
            <p:nvPr/>
          </p:nvSpPr>
          <p:spPr bwMode="auto">
            <a:xfrm>
              <a:off x="6771" y="3468469"/>
              <a:ext cx="1676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Plant metacaspases</a:t>
              </a:r>
            </a:p>
          </p:txBody>
        </p:sp>
        <p:sp>
          <p:nvSpPr>
            <p:cNvPr id="12300" name="TextBox 53"/>
            <p:cNvSpPr txBox="1">
              <a:spLocks noChangeArrowheads="1"/>
            </p:cNvSpPr>
            <p:nvPr/>
          </p:nvSpPr>
          <p:spPr bwMode="auto">
            <a:xfrm>
              <a:off x="-19969" y="4419600"/>
              <a:ext cx="1676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Plant vacuolar processing enzymes (VPEs)</a:t>
              </a:r>
            </a:p>
          </p:txBody>
        </p:sp>
        <p:sp>
          <p:nvSpPr>
            <p:cNvPr id="46" name="Right Arrow 45"/>
            <p:cNvSpPr/>
            <p:nvPr/>
          </p:nvSpPr>
          <p:spPr>
            <a:xfrm>
              <a:off x="4867578" y="2424603"/>
              <a:ext cx="380972" cy="484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56" name="Right Arrow 55"/>
            <p:cNvSpPr/>
            <p:nvPr/>
          </p:nvSpPr>
          <p:spPr>
            <a:xfrm>
              <a:off x="4867578" y="3581778"/>
              <a:ext cx="380972" cy="4841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57" name="Right Arrow 56"/>
            <p:cNvSpPr/>
            <p:nvPr/>
          </p:nvSpPr>
          <p:spPr>
            <a:xfrm>
              <a:off x="4867578" y="4710380"/>
              <a:ext cx="380972" cy="485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2304" name="TextBox 46"/>
            <p:cNvSpPr txBox="1">
              <a:spLocks noChangeArrowheads="1"/>
            </p:cNvSpPr>
            <p:nvPr/>
          </p:nvSpPr>
          <p:spPr bwMode="auto">
            <a:xfrm>
              <a:off x="5448300" y="2453176"/>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Asp</a:t>
              </a:r>
            </a:p>
          </p:txBody>
        </p:sp>
        <p:sp>
          <p:nvSpPr>
            <p:cNvPr id="12305" name="TextBox 58"/>
            <p:cNvSpPr txBox="1">
              <a:spLocks noChangeArrowheads="1"/>
            </p:cNvSpPr>
            <p:nvPr/>
          </p:nvSpPr>
          <p:spPr bwMode="auto">
            <a:xfrm>
              <a:off x="5334268" y="3639050"/>
              <a:ext cx="108649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Arg / Lys</a:t>
              </a:r>
            </a:p>
          </p:txBody>
        </p:sp>
        <p:sp>
          <p:nvSpPr>
            <p:cNvPr id="12306" name="TextBox 60"/>
            <p:cNvSpPr txBox="1">
              <a:spLocks noChangeArrowheads="1"/>
            </p:cNvSpPr>
            <p:nvPr/>
          </p:nvSpPr>
          <p:spPr bwMode="auto">
            <a:xfrm>
              <a:off x="5448300" y="4738952"/>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Asp</a:t>
              </a:r>
            </a:p>
          </p:txBody>
        </p:sp>
        <p:sp>
          <p:nvSpPr>
            <p:cNvPr id="49" name="TextBox 48"/>
            <p:cNvSpPr txBox="1"/>
            <p:nvPr/>
          </p:nvSpPr>
          <p:spPr>
            <a:xfrm>
              <a:off x="6477183" y="2605561"/>
              <a:ext cx="2514412" cy="2861983"/>
            </a:xfrm>
            <a:prstGeom prst="rect">
              <a:avLst/>
            </a:prstGeom>
            <a:solidFill>
              <a:schemeClr val="accent1">
                <a:lumMod val="20000"/>
                <a:lumOff val="80000"/>
              </a:schemeClr>
            </a:solidFill>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defRPr/>
              </a:pPr>
              <a:r>
                <a:rPr lang="en-GB" altLang="en-US" b="1" dirty="0">
                  <a:solidFill>
                    <a:prstClr val="black"/>
                  </a:solidFill>
                </a:rPr>
                <a:t>Metacaspases</a:t>
              </a:r>
              <a:r>
                <a:rPr lang="en-GB" altLang="en-US" dirty="0">
                  <a:solidFill>
                    <a:prstClr val="black"/>
                  </a:solidFill>
                </a:rPr>
                <a:t> have some sequence homology to mammalian caspases but different specificity;</a:t>
              </a:r>
            </a:p>
            <a:p>
              <a:pPr eaLnBrk="1" fontAlgn="base" hangingPunct="1">
                <a:spcBef>
                  <a:spcPct val="0"/>
                </a:spcBef>
                <a:spcAft>
                  <a:spcPct val="0"/>
                </a:spcAft>
                <a:defRPr/>
              </a:pPr>
              <a:endParaRPr lang="en-GB" altLang="en-US" dirty="0">
                <a:solidFill>
                  <a:prstClr val="black"/>
                </a:solidFill>
              </a:endParaRPr>
            </a:p>
            <a:p>
              <a:pPr eaLnBrk="1" fontAlgn="base" hangingPunct="1">
                <a:spcBef>
                  <a:spcPct val="0"/>
                </a:spcBef>
                <a:spcAft>
                  <a:spcPct val="0"/>
                </a:spcAft>
                <a:defRPr/>
              </a:pPr>
              <a:endParaRPr lang="en-GB" altLang="en-US" dirty="0">
                <a:solidFill>
                  <a:prstClr val="black"/>
                </a:solidFill>
              </a:endParaRPr>
            </a:p>
            <a:p>
              <a:pPr eaLnBrk="1" fontAlgn="base" hangingPunct="1">
                <a:spcBef>
                  <a:spcPct val="0"/>
                </a:spcBef>
                <a:spcAft>
                  <a:spcPct val="0"/>
                </a:spcAft>
                <a:defRPr/>
              </a:pPr>
              <a:r>
                <a:rPr lang="en-GB" altLang="en-US" b="1" dirty="0">
                  <a:solidFill>
                    <a:prstClr val="black"/>
                  </a:solidFill>
                </a:rPr>
                <a:t>VPEs</a:t>
              </a:r>
              <a:r>
                <a:rPr lang="en-GB" altLang="en-US" dirty="0">
                  <a:solidFill>
                    <a:prstClr val="black"/>
                  </a:solidFill>
                </a:rPr>
                <a:t> have little sequence homology but similar specificity.</a:t>
              </a:r>
            </a:p>
          </p:txBody>
        </p:sp>
        <p:sp>
          <p:nvSpPr>
            <p:cNvPr id="12308" name="TextBox 49"/>
            <p:cNvSpPr txBox="1">
              <a:spLocks noChangeArrowheads="1"/>
            </p:cNvSpPr>
            <p:nvPr/>
          </p:nvSpPr>
          <p:spPr bwMode="auto">
            <a:xfrm>
              <a:off x="5143500" y="1778353"/>
              <a:ext cx="1257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400" i="1" smtClean="0">
                  <a:solidFill>
                    <a:prstClr val="black"/>
                  </a:solidFill>
                </a:rPr>
                <a:t>Cleavage specificity</a:t>
              </a:r>
            </a:p>
          </p:txBody>
        </p:sp>
      </p:grpSp>
      <p:sp>
        <p:nvSpPr>
          <p:cNvPr id="12293" name="TextBox 1"/>
          <p:cNvSpPr txBox="1">
            <a:spLocks noChangeArrowheads="1"/>
          </p:cNvSpPr>
          <p:nvPr/>
        </p:nvSpPr>
        <p:spPr bwMode="auto">
          <a:xfrm>
            <a:off x="1028700" y="3494088"/>
            <a:ext cx="5921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100" b="1" smtClean="0">
                <a:solidFill>
                  <a:prstClr val="black"/>
                </a:solidFill>
              </a:rPr>
              <a:t>Type I</a:t>
            </a:r>
          </a:p>
        </p:txBody>
      </p:sp>
      <p:sp>
        <p:nvSpPr>
          <p:cNvPr id="12294" name="TextBox 42"/>
          <p:cNvSpPr txBox="1">
            <a:spLocks noChangeArrowheads="1"/>
          </p:cNvSpPr>
          <p:nvPr/>
        </p:nvSpPr>
        <p:spPr bwMode="auto">
          <a:xfrm>
            <a:off x="1752600" y="3902075"/>
            <a:ext cx="6302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100" b="1" smtClean="0">
                <a:solidFill>
                  <a:prstClr val="black"/>
                </a:solidFill>
              </a:rPr>
              <a:t>Type II</a:t>
            </a:r>
          </a:p>
        </p:txBody>
      </p:sp>
    </p:spTree>
    <p:extLst>
      <p:ext uri="{BB962C8B-B14F-4D97-AF65-F5344CB8AC3E}">
        <p14:creationId xmlns:p14="http://schemas.microsoft.com/office/powerpoint/2010/main" val="234959525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304800"/>
            <a:ext cx="9144000" cy="1143000"/>
          </a:xfrm>
        </p:spPr>
        <p:txBody>
          <a:bodyPr/>
          <a:lstStyle/>
          <a:p>
            <a:r>
              <a:rPr lang="en-GB" altLang="en-US" smtClean="0">
                <a:latin typeface="Arial" charset="0"/>
                <a:cs typeface="Arial" charset="0"/>
              </a:rPr>
              <a:t>Metacaspases mediate stress-induced and developmental plant PCD</a:t>
            </a:r>
          </a:p>
        </p:txBody>
      </p:sp>
      <p:sp>
        <p:nvSpPr>
          <p:cNvPr id="13315" name="Rectangle 3"/>
          <p:cNvSpPr>
            <a:spLocks noChangeArrowheads="1"/>
          </p:cNvSpPr>
          <p:nvPr/>
        </p:nvSpPr>
        <p:spPr bwMode="auto">
          <a:xfrm>
            <a:off x="1371600" y="5907088"/>
            <a:ext cx="777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He, R., Drury, G.E., Rotari, V.I., Gordon, A., Willer, M., Farzaneh, T., Woltering, E.J. and Gallois, P. (2008). Metacaspase-8 modulates programmed cell death induced by ultraviolet light and H</a:t>
            </a:r>
            <a:r>
              <a:rPr lang="en-GB" altLang="en-US" sz="800" baseline="-25000" smtClean="0">
                <a:solidFill>
                  <a:prstClr val="black"/>
                </a:solidFill>
                <a:latin typeface="Times New Roman" pitchFamily="18" charset="0"/>
                <a:cs typeface="Times New Roman" pitchFamily="18" charset="0"/>
              </a:rPr>
              <a:t>2</a:t>
            </a:r>
            <a:r>
              <a:rPr lang="en-GB" altLang="en-US" sz="800" smtClean="0">
                <a:solidFill>
                  <a:prstClr val="black"/>
                </a:solidFill>
                <a:latin typeface="Times New Roman" pitchFamily="18" charset="0"/>
                <a:cs typeface="Times New Roman" pitchFamily="18" charset="0"/>
              </a:rPr>
              <a:t>O</a:t>
            </a:r>
            <a:r>
              <a:rPr lang="en-GB" altLang="en-US" sz="800" baseline="-25000" smtClean="0">
                <a:solidFill>
                  <a:prstClr val="black"/>
                </a:solidFill>
                <a:latin typeface="Times New Roman" pitchFamily="18" charset="0"/>
                <a:cs typeface="Times New Roman" pitchFamily="18" charset="0"/>
              </a:rPr>
              <a:t>2</a:t>
            </a:r>
            <a:r>
              <a:rPr lang="en-GB" altLang="en-US" sz="800" smtClean="0">
                <a:solidFill>
                  <a:prstClr val="black"/>
                </a:solidFill>
                <a:latin typeface="Times New Roman" pitchFamily="18" charset="0"/>
                <a:cs typeface="Times New Roman" pitchFamily="18" charset="0"/>
              </a:rPr>
              <a:t> in Arabidopsis. J. Biol. Chem. 283: </a:t>
            </a:r>
            <a:r>
              <a:rPr lang="en-GB" altLang="en-US" sz="800" smtClean="0">
                <a:solidFill>
                  <a:prstClr val="black"/>
                </a:solidFill>
                <a:latin typeface="Times New Roman" pitchFamily="18" charset="0"/>
                <a:cs typeface="Times New Roman" pitchFamily="18" charset="0"/>
                <a:hlinkClick r:id="rId2"/>
              </a:rPr>
              <a:t>774-783</a:t>
            </a:r>
            <a:r>
              <a:rPr lang="en-GB" altLang="en-US" sz="800" smtClean="0">
                <a:solidFill>
                  <a:prstClr val="black"/>
                </a:solidFill>
                <a:latin typeface="Times New Roman" pitchFamily="18" charset="0"/>
                <a:cs typeface="Times New Roman" pitchFamily="18" charset="0"/>
              </a:rPr>
              <a:t>; Reprinted from Suarez, M.F., Filonova, L.H., Smertenko, A., Savenkov, E.I., Clapham, D.H., von Arnold, S., Zhivotovsky, B. and Bozhkov, P.V. (2004). Metacaspase-dependent programmed cell death is essential for plant embryogenesis. Curr. Biol. 14: </a:t>
            </a:r>
            <a:r>
              <a:rPr lang="en-GB" altLang="en-US" sz="800" smtClean="0">
                <a:solidFill>
                  <a:prstClr val="black"/>
                </a:solidFill>
                <a:latin typeface="Times New Roman" pitchFamily="18" charset="0"/>
                <a:cs typeface="Times New Roman" pitchFamily="18" charset="0"/>
                <a:hlinkClick r:id="rId3"/>
              </a:rPr>
              <a:t>R339-R340</a:t>
            </a:r>
            <a:r>
              <a:rPr lang="en-GB" altLang="en-US" sz="800" smtClean="0">
                <a:solidFill>
                  <a:prstClr val="black"/>
                </a:solidFill>
                <a:latin typeface="Times New Roman" pitchFamily="18" charset="0"/>
                <a:cs typeface="Times New Roman" pitchFamily="18" charset="0"/>
              </a:rPr>
              <a:t> with permission from Elsevier.</a:t>
            </a:r>
            <a:r>
              <a:rPr lang="en-US" altLang="en-US" sz="800" smtClean="0">
                <a:solidFill>
                  <a:prstClr val="black"/>
                </a:solidFill>
                <a:latin typeface="Times New Roman" pitchFamily="18" charset="0"/>
                <a:cs typeface="Times New Roman" pitchFamily="18" charset="0"/>
              </a:rPr>
              <a:t>  </a:t>
            </a:r>
            <a:endParaRPr lang="en-GB" altLang="en-US" sz="800" smtClean="0">
              <a:solidFill>
                <a:prstClr val="black"/>
              </a:solidFill>
              <a:latin typeface="Times New Roman" pitchFamily="18" charset="0"/>
              <a:cs typeface="Times New Roman" pitchFamily="18" charset="0"/>
            </a:endParaRPr>
          </a:p>
        </p:txBody>
      </p:sp>
      <p:sp>
        <p:nvSpPr>
          <p:cNvPr id="13316" name="TextBox 15"/>
          <p:cNvSpPr txBox="1">
            <a:spLocks noChangeArrowheads="1"/>
          </p:cNvSpPr>
          <p:nvPr/>
        </p:nvSpPr>
        <p:spPr bwMode="auto">
          <a:xfrm>
            <a:off x="6945313" y="5176838"/>
            <a:ext cx="1654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2400" b="1" smtClean="0">
                <a:solidFill>
                  <a:prstClr val="black"/>
                </a:solidFill>
              </a:rPr>
              <a:t>Cell death</a:t>
            </a:r>
          </a:p>
        </p:txBody>
      </p:sp>
      <p:cxnSp>
        <p:nvCxnSpPr>
          <p:cNvPr id="8" name="Straight Arrow Connector 7"/>
          <p:cNvCxnSpPr/>
          <p:nvPr/>
        </p:nvCxnSpPr>
        <p:spPr bwMode="auto">
          <a:xfrm>
            <a:off x="7772400" y="4500563"/>
            <a:ext cx="0" cy="681037"/>
          </a:xfrm>
          <a:prstGeom prst="straightConnector1">
            <a:avLst/>
          </a:prstGeom>
          <a:ln w="762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318" name="TextBox 51"/>
          <p:cNvSpPr txBox="1">
            <a:spLocks noChangeArrowheads="1"/>
          </p:cNvSpPr>
          <p:nvPr/>
        </p:nvSpPr>
        <p:spPr bwMode="auto">
          <a:xfrm>
            <a:off x="6650038" y="2144713"/>
            <a:ext cx="944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prstClr val="black"/>
                </a:solidFill>
              </a:rPr>
              <a:t>Stress </a:t>
            </a:r>
          </a:p>
        </p:txBody>
      </p:sp>
      <p:sp>
        <p:nvSpPr>
          <p:cNvPr id="11" name="Rounded Rectangle 10"/>
          <p:cNvSpPr/>
          <p:nvPr/>
        </p:nvSpPr>
        <p:spPr bwMode="auto">
          <a:xfrm>
            <a:off x="6934371" y="3757234"/>
            <a:ext cx="1665246" cy="662366"/>
          </a:xfrm>
          <a:prstGeom prst="roundRect">
            <a:avLst>
              <a:gd name="adj" fmla="val 50000"/>
            </a:avLst>
          </a:prstGeom>
          <a:gradFill flip="none" rotWithShape="1">
            <a:gsLst>
              <a:gs pos="2917">
                <a:schemeClr val="bg1"/>
              </a:gs>
              <a:gs pos="100000">
                <a:srgbClr val="FF99CC"/>
              </a:gs>
              <a:gs pos="100000">
                <a:srgbClr val="FF0000"/>
              </a:gs>
            </a:gsLst>
            <a:path path="circle">
              <a:fillToRect l="50000" t="50000" r="50000" b="50000"/>
            </a:path>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dirty="0">
                <a:solidFill>
                  <a:prstClr val="white"/>
                </a:solidFill>
              </a:rPr>
              <a:t>\</a:t>
            </a:r>
          </a:p>
        </p:txBody>
      </p:sp>
      <p:sp>
        <p:nvSpPr>
          <p:cNvPr id="13322" name="TextBox 36"/>
          <p:cNvSpPr txBox="1">
            <a:spLocks noChangeArrowheads="1"/>
          </p:cNvSpPr>
          <p:nvPr/>
        </p:nvSpPr>
        <p:spPr bwMode="auto">
          <a:xfrm>
            <a:off x="6943725" y="3795713"/>
            <a:ext cx="17573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600" b="1" smtClean="0">
                <a:solidFill>
                  <a:prstClr val="black"/>
                </a:solidFill>
              </a:rPr>
              <a:t>Metacaspase activity</a:t>
            </a:r>
          </a:p>
        </p:txBody>
      </p:sp>
      <p:cxnSp>
        <p:nvCxnSpPr>
          <p:cNvPr id="13" name="Straight Arrow Connector 12"/>
          <p:cNvCxnSpPr/>
          <p:nvPr/>
        </p:nvCxnSpPr>
        <p:spPr bwMode="auto">
          <a:xfrm>
            <a:off x="7162800" y="2590800"/>
            <a:ext cx="0" cy="1123950"/>
          </a:xfrm>
          <a:prstGeom prst="straightConnector1">
            <a:avLst/>
          </a:prstGeom>
          <a:ln w="762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324" name="TextBox 51"/>
          <p:cNvSpPr txBox="1">
            <a:spLocks noChangeArrowheads="1"/>
          </p:cNvSpPr>
          <p:nvPr/>
        </p:nvSpPr>
        <p:spPr bwMode="auto">
          <a:xfrm>
            <a:off x="7315200" y="2616200"/>
            <a:ext cx="18240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b="1" smtClean="0">
                <a:solidFill>
                  <a:prstClr val="black"/>
                </a:solidFill>
              </a:rPr>
              <a:t>Developmental signals</a:t>
            </a:r>
          </a:p>
        </p:txBody>
      </p:sp>
      <p:cxnSp>
        <p:nvCxnSpPr>
          <p:cNvPr id="16" name="Straight Arrow Connector 15"/>
          <p:cNvCxnSpPr/>
          <p:nvPr/>
        </p:nvCxnSpPr>
        <p:spPr bwMode="auto">
          <a:xfrm>
            <a:off x="8229600" y="3262313"/>
            <a:ext cx="0" cy="452437"/>
          </a:xfrm>
          <a:prstGeom prst="straightConnector1">
            <a:avLst/>
          </a:prstGeom>
          <a:ln w="762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3326" name="Group 18"/>
          <p:cNvGrpSpPr>
            <a:grpSpLocks/>
          </p:cNvGrpSpPr>
          <p:nvPr/>
        </p:nvGrpSpPr>
        <p:grpSpPr bwMode="auto">
          <a:xfrm>
            <a:off x="152400" y="1736725"/>
            <a:ext cx="2781300" cy="1725613"/>
            <a:chOff x="1011540" y="1719615"/>
            <a:chExt cx="2781596" cy="1725234"/>
          </a:xfrm>
        </p:grpSpPr>
        <p:pic>
          <p:nvPicPr>
            <p:cNvPr id="1333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1540" y="1736750"/>
              <a:ext cx="2781596" cy="170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5" name="TextBox 17"/>
            <p:cNvSpPr txBox="1">
              <a:spLocks noChangeArrowheads="1"/>
            </p:cNvSpPr>
            <p:nvPr/>
          </p:nvSpPr>
          <p:spPr bwMode="auto">
            <a:xfrm>
              <a:off x="1424185" y="1719615"/>
              <a:ext cx="9781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400" b="1" smtClean="0">
                  <a:solidFill>
                    <a:srgbClr val="FFFF99"/>
                  </a:solidFill>
                </a:rPr>
                <a:t>Wild type</a:t>
              </a:r>
            </a:p>
          </p:txBody>
        </p:sp>
        <p:sp>
          <p:nvSpPr>
            <p:cNvPr id="13336" name="TextBox 20"/>
            <p:cNvSpPr txBox="1">
              <a:spLocks noChangeArrowheads="1"/>
            </p:cNvSpPr>
            <p:nvPr/>
          </p:nvSpPr>
          <p:spPr bwMode="auto">
            <a:xfrm>
              <a:off x="1424185" y="2516273"/>
              <a:ext cx="7024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400" b="1" i="1" smtClean="0">
                  <a:solidFill>
                    <a:srgbClr val="FFFF99"/>
                  </a:solidFill>
                </a:rPr>
                <a:t>mc8-2</a:t>
              </a:r>
            </a:p>
          </p:txBody>
        </p:sp>
      </p:grpSp>
      <p:sp>
        <p:nvSpPr>
          <p:cNvPr id="20" name="TextBox 19"/>
          <p:cNvSpPr txBox="1"/>
          <p:nvPr/>
        </p:nvSpPr>
        <p:spPr>
          <a:xfrm>
            <a:off x="2925763" y="1890713"/>
            <a:ext cx="3482975" cy="1077912"/>
          </a:xfrm>
          <a:prstGeom prst="rect">
            <a:avLst/>
          </a:prstGeom>
          <a:solidFill>
            <a:schemeClr val="accent1">
              <a:lumMod val="20000"/>
              <a:lumOff val="80000"/>
            </a:schemeClr>
          </a:solidFill>
        </p:spPr>
        <p:txBody>
          <a:bodyPr>
            <a:spAutoFit/>
          </a:bodyPr>
          <a:lstStyle/>
          <a:p>
            <a:pPr algn="ctr" fontAlgn="base">
              <a:spcBef>
                <a:spcPct val="0"/>
              </a:spcBef>
              <a:spcAft>
                <a:spcPct val="0"/>
              </a:spcAft>
              <a:defRPr/>
            </a:pPr>
            <a:r>
              <a:rPr lang="en-GB" sz="1600" dirty="0">
                <a:solidFill>
                  <a:prstClr val="black"/>
                </a:solidFill>
                <a:latin typeface="Arial" charset="0"/>
                <a:ea typeface="MS PGothic" pitchFamily="34" charset="-128"/>
              </a:rPr>
              <a:t>Wild-type Arabidopsis seedlings die on methyl viologen (a producer of reactive oxygen), but </a:t>
            </a:r>
            <a:r>
              <a:rPr lang="en-GB" sz="1600" i="1" dirty="0">
                <a:solidFill>
                  <a:prstClr val="black"/>
                </a:solidFill>
                <a:latin typeface="Arial" charset="0"/>
                <a:ea typeface="MS PGothic" pitchFamily="34" charset="-128"/>
              </a:rPr>
              <a:t>metacaspase8 </a:t>
            </a:r>
            <a:r>
              <a:rPr lang="en-GB" sz="1600" dirty="0">
                <a:solidFill>
                  <a:prstClr val="black"/>
                </a:solidFill>
                <a:latin typeface="Arial" charset="0"/>
                <a:ea typeface="MS PGothic" pitchFamily="34" charset="-128"/>
              </a:rPr>
              <a:t>mutants survive</a:t>
            </a:r>
          </a:p>
        </p:txBody>
      </p:sp>
      <p:sp>
        <p:nvSpPr>
          <p:cNvPr id="23" name="Pentagon 22"/>
          <p:cNvSpPr/>
          <p:nvPr/>
        </p:nvSpPr>
        <p:spPr>
          <a:xfrm>
            <a:off x="325438" y="4265613"/>
            <a:ext cx="3124200" cy="1143000"/>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3329" name="TextBox 23"/>
          <p:cNvSpPr txBox="1">
            <a:spLocks noChangeArrowheads="1"/>
          </p:cNvSpPr>
          <p:nvPr/>
        </p:nvSpPr>
        <p:spPr bwMode="auto">
          <a:xfrm>
            <a:off x="325438" y="4302125"/>
            <a:ext cx="28463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600" smtClean="0">
                <a:solidFill>
                  <a:prstClr val="black"/>
                </a:solidFill>
              </a:rPr>
              <a:t>Embryogenesis requires cell death. Embryogenesis fails in metacaspase-deficient Norway spruce </a:t>
            </a:r>
          </a:p>
        </p:txBody>
      </p:sp>
      <p:grpSp>
        <p:nvGrpSpPr>
          <p:cNvPr id="13330" name="Group 25"/>
          <p:cNvGrpSpPr>
            <a:grpSpLocks/>
          </p:cNvGrpSpPr>
          <p:nvPr/>
        </p:nvGrpSpPr>
        <p:grpSpPr bwMode="auto">
          <a:xfrm>
            <a:off x="3443288" y="3487738"/>
            <a:ext cx="3160712" cy="2419350"/>
            <a:chOff x="3442857" y="3487579"/>
            <a:chExt cx="3160558" cy="2418950"/>
          </a:xfrm>
        </p:grpSpPr>
        <p:pic>
          <p:nvPicPr>
            <p:cNvPr id="1333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2857" y="3535044"/>
              <a:ext cx="3018576" cy="237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3" name="TextBox 24"/>
            <p:cNvSpPr txBox="1">
              <a:spLocks noChangeArrowheads="1"/>
            </p:cNvSpPr>
            <p:nvPr/>
          </p:nvSpPr>
          <p:spPr bwMode="auto">
            <a:xfrm>
              <a:off x="4928878" y="3487579"/>
              <a:ext cx="1674537"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000" b="1" smtClean="0">
                  <a:solidFill>
                    <a:prstClr val="black"/>
                  </a:solidFill>
                </a:rPr>
                <a:t>Metacaspase-deficient</a:t>
              </a:r>
            </a:p>
          </p:txBody>
        </p:sp>
      </p:grpSp>
      <p:sp>
        <p:nvSpPr>
          <p:cNvPr id="22" name="Rectangle 21"/>
          <p:cNvSpPr/>
          <p:nvPr/>
        </p:nvSpPr>
        <p:spPr>
          <a:xfrm>
            <a:off x="152400" y="1676400"/>
            <a:ext cx="6302375" cy="18129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sz="16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09088348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GB" altLang="en-US" smtClean="0">
                <a:latin typeface="Arial" charset="0"/>
                <a:cs typeface="Arial" charset="0"/>
              </a:rPr>
              <a:t>PCD in plants involves ROS production and hormone signals</a:t>
            </a:r>
          </a:p>
        </p:txBody>
      </p:sp>
      <p:sp>
        <p:nvSpPr>
          <p:cNvPr id="21507" name="TextBox 3"/>
          <p:cNvSpPr txBox="1">
            <a:spLocks noChangeArrowheads="1"/>
          </p:cNvSpPr>
          <p:nvPr/>
        </p:nvSpPr>
        <p:spPr bwMode="auto">
          <a:xfrm>
            <a:off x="3657600" y="6096000"/>
            <a:ext cx="5486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US" altLang="en-US" sz="800" smtClean="0">
                <a:solidFill>
                  <a:prstClr val="black"/>
                </a:solidFill>
                <a:latin typeface="Times New Roman" pitchFamily="18" charset="0"/>
                <a:cs typeface="Times New Roman" pitchFamily="18" charset="0"/>
              </a:rPr>
              <a:t>Adapted from Van Breusegem, F., and Dat, J.F. (2006). Reactive oxygen species in plant cell death. Plant Physiol. 141: </a:t>
            </a:r>
            <a:r>
              <a:rPr lang="en-US" altLang="en-US" sz="800" smtClean="0">
                <a:solidFill>
                  <a:prstClr val="black"/>
                </a:solidFill>
                <a:latin typeface="Times New Roman" pitchFamily="18" charset="0"/>
                <a:cs typeface="Times New Roman" pitchFamily="18" charset="0"/>
                <a:hlinkClick r:id="rId2"/>
              </a:rPr>
              <a:t>384-390</a:t>
            </a:r>
            <a:r>
              <a:rPr lang="en-US" altLang="en-US" sz="800" smtClean="0">
                <a:solidFill>
                  <a:prstClr val="black"/>
                </a:solidFill>
                <a:latin typeface="Times New Roman" pitchFamily="18" charset="0"/>
                <a:cs typeface="Times New Roman" pitchFamily="18" charset="0"/>
              </a:rPr>
              <a:t>.</a:t>
            </a:r>
            <a:endParaRPr lang="en-GB" altLang="en-US" sz="800" smtClean="0">
              <a:solidFill>
                <a:prstClr val="black"/>
              </a:solidFill>
              <a:latin typeface="Times New Roman" pitchFamily="18" charset="0"/>
              <a:cs typeface="Times New Roman" pitchFamily="18" charset="0"/>
            </a:endParaRPr>
          </a:p>
        </p:txBody>
      </p:sp>
      <p:grpSp>
        <p:nvGrpSpPr>
          <p:cNvPr id="21508" name="Group 3"/>
          <p:cNvGrpSpPr>
            <a:grpSpLocks/>
          </p:cNvGrpSpPr>
          <p:nvPr/>
        </p:nvGrpSpPr>
        <p:grpSpPr bwMode="auto">
          <a:xfrm>
            <a:off x="-22225" y="1828800"/>
            <a:ext cx="2841625" cy="4267200"/>
            <a:chOff x="-632222" y="1828800"/>
            <a:chExt cx="2842022" cy="4267200"/>
          </a:xfrm>
        </p:grpSpPr>
        <p:sp>
          <p:nvSpPr>
            <p:cNvPr id="2" name="Right Arrow Callout 1"/>
            <p:cNvSpPr/>
            <p:nvPr/>
          </p:nvSpPr>
          <p:spPr>
            <a:xfrm>
              <a:off x="-502029" y="1828800"/>
              <a:ext cx="2711829" cy="4267200"/>
            </a:xfrm>
            <a:prstGeom prst="rightArrowCallou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1526" name="TextBox 2"/>
            <p:cNvSpPr txBox="1">
              <a:spLocks noChangeArrowheads="1"/>
            </p:cNvSpPr>
            <p:nvPr/>
          </p:nvSpPr>
          <p:spPr bwMode="auto">
            <a:xfrm>
              <a:off x="-262766" y="2068286"/>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Pathogens</a:t>
              </a:r>
            </a:p>
          </p:txBody>
        </p:sp>
        <p:sp>
          <p:nvSpPr>
            <p:cNvPr id="21527" name="TextBox 7"/>
            <p:cNvSpPr txBox="1">
              <a:spLocks noChangeArrowheads="1"/>
            </p:cNvSpPr>
            <p:nvPr/>
          </p:nvSpPr>
          <p:spPr bwMode="auto">
            <a:xfrm>
              <a:off x="-632222" y="3077810"/>
              <a:ext cx="20264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Environmental stresses</a:t>
              </a:r>
            </a:p>
          </p:txBody>
        </p:sp>
        <p:sp>
          <p:nvSpPr>
            <p:cNvPr id="21528" name="TextBox 8"/>
            <p:cNvSpPr txBox="1">
              <a:spLocks noChangeArrowheads="1"/>
            </p:cNvSpPr>
            <p:nvPr/>
          </p:nvSpPr>
          <p:spPr bwMode="auto">
            <a:xfrm>
              <a:off x="-632222" y="4535269"/>
              <a:ext cx="20264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Developmental processes</a:t>
              </a:r>
            </a:p>
          </p:txBody>
        </p:sp>
      </p:grpSp>
      <p:grpSp>
        <p:nvGrpSpPr>
          <p:cNvPr id="21509" name="Group 10"/>
          <p:cNvGrpSpPr>
            <a:grpSpLocks/>
          </p:cNvGrpSpPr>
          <p:nvPr/>
        </p:nvGrpSpPr>
        <p:grpSpPr bwMode="auto">
          <a:xfrm>
            <a:off x="2895600" y="2852738"/>
            <a:ext cx="2590800" cy="2065337"/>
            <a:chOff x="2438400" y="2895600"/>
            <a:chExt cx="2590800" cy="2066330"/>
          </a:xfrm>
        </p:grpSpPr>
        <p:sp>
          <p:nvSpPr>
            <p:cNvPr id="5" name="Rectangle 4"/>
            <p:cNvSpPr/>
            <p:nvPr/>
          </p:nvSpPr>
          <p:spPr>
            <a:xfrm>
              <a:off x="2438400" y="2895600"/>
              <a:ext cx="1447800" cy="206633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7" name="Right Arrow 6"/>
            <p:cNvSpPr/>
            <p:nvPr/>
          </p:nvSpPr>
          <p:spPr>
            <a:xfrm>
              <a:off x="3822700" y="2895600"/>
              <a:ext cx="1206500" cy="1963093"/>
            </a:xfrm>
            <a:prstGeom prst="rightArrow">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1520" name="TextBox 5"/>
            <p:cNvSpPr txBox="1">
              <a:spLocks noChangeArrowheads="1"/>
            </p:cNvSpPr>
            <p:nvPr/>
          </p:nvSpPr>
          <p:spPr bwMode="auto">
            <a:xfrm>
              <a:off x="3581400" y="3700849"/>
              <a:ext cx="1435100" cy="3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b="1" smtClean="0">
                  <a:solidFill>
                    <a:prstClr val="black"/>
                  </a:solidFill>
                </a:rPr>
                <a:t>ROS</a:t>
              </a:r>
            </a:p>
          </p:txBody>
        </p:sp>
        <p:sp>
          <p:nvSpPr>
            <p:cNvPr id="21521" name="TextBox 9"/>
            <p:cNvSpPr txBox="1">
              <a:spLocks noChangeArrowheads="1"/>
            </p:cNvSpPr>
            <p:nvPr/>
          </p:nvSpPr>
          <p:spPr bwMode="auto">
            <a:xfrm>
              <a:off x="2438400" y="2956760"/>
              <a:ext cx="13227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600" smtClean="0">
                  <a:solidFill>
                    <a:prstClr val="black"/>
                  </a:solidFill>
                </a:rPr>
                <a:t>Chloroplasts</a:t>
              </a:r>
            </a:p>
          </p:txBody>
        </p:sp>
        <p:sp>
          <p:nvSpPr>
            <p:cNvPr id="21522" name="TextBox 14"/>
            <p:cNvSpPr txBox="1">
              <a:spLocks noChangeArrowheads="1"/>
            </p:cNvSpPr>
            <p:nvPr/>
          </p:nvSpPr>
          <p:spPr bwMode="auto">
            <a:xfrm>
              <a:off x="2438400" y="3434507"/>
              <a:ext cx="1358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600" smtClean="0">
                  <a:solidFill>
                    <a:prstClr val="black"/>
                  </a:solidFill>
                </a:rPr>
                <a:t>Mitochondria</a:t>
              </a:r>
            </a:p>
          </p:txBody>
        </p:sp>
        <p:sp>
          <p:nvSpPr>
            <p:cNvPr id="21523" name="TextBox 15"/>
            <p:cNvSpPr txBox="1">
              <a:spLocks noChangeArrowheads="1"/>
            </p:cNvSpPr>
            <p:nvPr/>
          </p:nvSpPr>
          <p:spPr bwMode="auto">
            <a:xfrm>
              <a:off x="2438400" y="3857030"/>
              <a:ext cx="13692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600" smtClean="0">
                  <a:solidFill>
                    <a:prstClr val="black"/>
                  </a:solidFill>
                </a:rPr>
                <a:t>Peroxisomes</a:t>
              </a:r>
            </a:p>
          </p:txBody>
        </p:sp>
        <p:sp>
          <p:nvSpPr>
            <p:cNvPr id="21524" name="TextBox 16"/>
            <p:cNvSpPr txBox="1">
              <a:spLocks noChangeArrowheads="1"/>
            </p:cNvSpPr>
            <p:nvPr/>
          </p:nvSpPr>
          <p:spPr bwMode="auto">
            <a:xfrm>
              <a:off x="2438400" y="4285914"/>
              <a:ext cx="1362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600" smtClean="0">
                  <a:solidFill>
                    <a:prstClr val="black"/>
                  </a:solidFill>
                </a:rPr>
                <a:t>Oxidases - peroxidases</a:t>
              </a:r>
            </a:p>
          </p:txBody>
        </p:sp>
      </p:grpSp>
      <p:sp>
        <p:nvSpPr>
          <p:cNvPr id="21510" name="TextBox 11"/>
          <p:cNvSpPr txBox="1">
            <a:spLocks noChangeArrowheads="1"/>
          </p:cNvSpPr>
          <p:nvPr/>
        </p:nvSpPr>
        <p:spPr bwMode="auto">
          <a:xfrm>
            <a:off x="5983288" y="2074863"/>
            <a:ext cx="144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prstClr val="black"/>
                </a:solidFill>
              </a:rPr>
              <a:t>Necrosis</a:t>
            </a:r>
          </a:p>
        </p:txBody>
      </p:sp>
      <p:sp>
        <p:nvSpPr>
          <p:cNvPr id="21511" name="TextBox 19"/>
          <p:cNvSpPr txBox="1">
            <a:spLocks noChangeArrowheads="1"/>
          </p:cNvSpPr>
          <p:nvPr/>
        </p:nvSpPr>
        <p:spPr bwMode="auto">
          <a:xfrm>
            <a:off x="7315200" y="5334000"/>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prstClr val="black"/>
                </a:solidFill>
              </a:rPr>
              <a:t>Programmed Cell Death</a:t>
            </a:r>
          </a:p>
        </p:txBody>
      </p:sp>
      <p:sp>
        <p:nvSpPr>
          <p:cNvPr id="18" name="Right Arrow 17"/>
          <p:cNvSpPr/>
          <p:nvPr/>
        </p:nvSpPr>
        <p:spPr>
          <a:xfrm rot="18977826">
            <a:off x="5238750" y="2609850"/>
            <a:ext cx="977900" cy="484188"/>
          </a:xfrm>
          <a:prstGeom prst="rightArrow">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4" name="Right Arrow 23"/>
          <p:cNvSpPr/>
          <p:nvPr/>
        </p:nvSpPr>
        <p:spPr>
          <a:xfrm rot="1583713">
            <a:off x="5229225" y="4592638"/>
            <a:ext cx="2328863" cy="484187"/>
          </a:xfrm>
          <a:prstGeom prst="rightArrow">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nvGrpSpPr>
          <p:cNvPr id="21514" name="Group 18"/>
          <p:cNvGrpSpPr>
            <a:grpSpLocks/>
          </p:cNvGrpSpPr>
          <p:nvPr/>
        </p:nvGrpSpPr>
        <p:grpSpPr bwMode="auto">
          <a:xfrm>
            <a:off x="5545138" y="3910013"/>
            <a:ext cx="1697037" cy="1612900"/>
            <a:chOff x="5145314" y="3720593"/>
            <a:chExt cx="1696811" cy="1613407"/>
          </a:xfrm>
        </p:grpSpPr>
        <p:sp>
          <p:nvSpPr>
            <p:cNvPr id="13" name="Oval 12"/>
            <p:cNvSpPr/>
            <p:nvPr/>
          </p:nvSpPr>
          <p:spPr>
            <a:xfrm>
              <a:off x="5145314" y="3720593"/>
              <a:ext cx="1676177" cy="161340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1517" name="TextBox 13"/>
            <p:cNvSpPr txBox="1">
              <a:spLocks noChangeArrowheads="1"/>
            </p:cNvSpPr>
            <p:nvPr/>
          </p:nvSpPr>
          <p:spPr bwMode="auto">
            <a:xfrm>
              <a:off x="5197475" y="4196574"/>
              <a:ext cx="1644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b="1" i="1" smtClean="0">
                  <a:solidFill>
                    <a:prstClr val="black"/>
                  </a:solidFill>
                </a:rPr>
                <a:t>HORMONE SIGNALING</a:t>
              </a:r>
            </a:p>
          </p:txBody>
        </p:sp>
      </p:grpSp>
      <p:sp>
        <p:nvSpPr>
          <p:cNvPr id="21515" name="TextBox 2"/>
          <p:cNvSpPr txBox="1">
            <a:spLocks noChangeArrowheads="1"/>
          </p:cNvSpPr>
          <p:nvPr/>
        </p:nvSpPr>
        <p:spPr bwMode="auto">
          <a:xfrm>
            <a:off x="6553200" y="2840038"/>
            <a:ext cx="2317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600" b="1" smtClean="0">
                <a:solidFill>
                  <a:prstClr val="black"/>
                </a:solidFill>
              </a:rPr>
              <a:t>Reactive oxygen species (ROS) can be directly toxic and can also initiate PCD</a:t>
            </a:r>
          </a:p>
        </p:txBody>
      </p:sp>
    </p:spTree>
    <p:extLst>
      <p:ext uri="{BB962C8B-B14F-4D97-AF65-F5344CB8AC3E}">
        <p14:creationId xmlns:p14="http://schemas.microsoft.com/office/powerpoint/2010/main" val="246123797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GB" altLang="en-US" smtClean="0">
                <a:latin typeface="Arial" charset="0"/>
                <a:cs typeface="Arial" charset="0"/>
              </a:rPr>
              <a:t>In animals, the BCL-2 family has anti- and pro- apoptotic members</a:t>
            </a:r>
          </a:p>
        </p:txBody>
      </p:sp>
      <p:pic>
        <p:nvPicPr>
          <p:cNvPr id="1638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0" y="1524000"/>
            <a:ext cx="552132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8" name="Group 5"/>
          <p:cNvGrpSpPr>
            <a:grpSpLocks/>
          </p:cNvGrpSpPr>
          <p:nvPr/>
        </p:nvGrpSpPr>
        <p:grpSpPr bwMode="auto">
          <a:xfrm>
            <a:off x="6977063" y="2209800"/>
            <a:ext cx="1333500" cy="733425"/>
            <a:chOff x="7620000" y="2362200"/>
            <a:chExt cx="2438400" cy="1066800"/>
          </a:xfrm>
        </p:grpSpPr>
        <p:sp>
          <p:nvSpPr>
            <p:cNvPr id="42" name="Oval 41"/>
            <p:cNvSpPr/>
            <p:nvPr/>
          </p:nvSpPr>
          <p:spPr>
            <a:xfrm>
              <a:off x="7620000" y="2362200"/>
              <a:ext cx="2438400" cy="10668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43" name="Oval 42"/>
            <p:cNvSpPr/>
            <p:nvPr/>
          </p:nvSpPr>
          <p:spPr>
            <a:xfrm>
              <a:off x="7773851" y="2590801"/>
              <a:ext cx="2055223" cy="66270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44" name="Rounded Rectangle 43"/>
            <p:cNvSpPr/>
            <p:nvPr/>
          </p:nvSpPr>
          <p:spPr>
            <a:xfrm>
              <a:off x="8000273" y="2796309"/>
              <a:ext cx="116114" cy="457200"/>
            </a:xfrm>
            <a:prstGeom prst="roundRect">
              <a:avLst>
                <a:gd name="adj" fmla="val 4575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45" name="Rounded Rectangle 44"/>
            <p:cNvSpPr/>
            <p:nvPr/>
          </p:nvSpPr>
          <p:spPr>
            <a:xfrm>
              <a:off x="8267336" y="2468418"/>
              <a:ext cx="113212" cy="457200"/>
            </a:xfrm>
            <a:prstGeom prst="roundRect">
              <a:avLst>
                <a:gd name="adj" fmla="val 4575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46" name="Rounded Rectangle 45"/>
            <p:cNvSpPr/>
            <p:nvPr/>
          </p:nvSpPr>
          <p:spPr>
            <a:xfrm>
              <a:off x="8839200" y="2500745"/>
              <a:ext cx="113211" cy="457200"/>
            </a:xfrm>
            <a:prstGeom prst="roundRect">
              <a:avLst>
                <a:gd name="adj" fmla="val 4575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47" name="Rounded Rectangle 46"/>
            <p:cNvSpPr/>
            <p:nvPr/>
          </p:nvSpPr>
          <p:spPr>
            <a:xfrm>
              <a:off x="8572137" y="2881746"/>
              <a:ext cx="116114" cy="457200"/>
            </a:xfrm>
            <a:prstGeom prst="roundRect">
              <a:avLst>
                <a:gd name="adj" fmla="val 4575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48" name="Rounded Rectangle 47"/>
            <p:cNvSpPr/>
            <p:nvPr/>
          </p:nvSpPr>
          <p:spPr>
            <a:xfrm>
              <a:off x="9562011" y="2491509"/>
              <a:ext cx="116114" cy="457200"/>
            </a:xfrm>
            <a:prstGeom prst="roundRect">
              <a:avLst>
                <a:gd name="adj" fmla="val 4575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49" name="Rounded Rectangle 48"/>
            <p:cNvSpPr/>
            <p:nvPr/>
          </p:nvSpPr>
          <p:spPr>
            <a:xfrm>
              <a:off x="9143999" y="2791691"/>
              <a:ext cx="113212" cy="457200"/>
            </a:xfrm>
            <a:prstGeom prst="roundRect">
              <a:avLst>
                <a:gd name="adj" fmla="val 4575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sp>
        <p:nvSpPr>
          <p:cNvPr id="7" name="Oval 6"/>
          <p:cNvSpPr/>
          <p:nvPr/>
        </p:nvSpPr>
        <p:spPr>
          <a:xfrm>
            <a:off x="7810500" y="3544888"/>
            <a:ext cx="666750" cy="460375"/>
          </a:xfrm>
          <a:prstGeom prst="ellipse">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6390" name="TextBox 49"/>
          <p:cNvSpPr txBox="1">
            <a:spLocks noChangeArrowheads="1"/>
          </p:cNvSpPr>
          <p:nvPr/>
        </p:nvSpPr>
        <p:spPr bwMode="auto">
          <a:xfrm>
            <a:off x="6770688" y="1905000"/>
            <a:ext cx="18399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600" b="1" smtClean="0">
                <a:solidFill>
                  <a:prstClr val="black"/>
                </a:solidFill>
              </a:rPr>
              <a:t>Mitochondrion</a:t>
            </a:r>
          </a:p>
        </p:txBody>
      </p:sp>
      <p:sp>
        <p:nvSpPr>
          <p:cNvPr id="16391" name="TextBox 50"/>
          <p:cNvSpPr txBox="1">
            <a:spLocks noChangeArrowheads="1"/>
          </p:cNvSpPr>
          <p:nvPr/>
        </p:nvSpPr>
        <p:spPr bwMode="auto">
          <a:xfrm>
            <a:off x="7783513" y="3548063"/>
            <a:ext cx="765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600" smtClean="0">
                <a:solidFill>
                  <a:prstClr val="black"/>
                </a:solidFill>
              </a:rPr>
              <a:t>Cyt</a:t>
            </a:r>
            <a:r>
              <a:rPr lang="en-GB" altLang="en-US" sz="1600" i="1" smtClean="0">
                <a:solidFill>
                  <a:prstClr val="black"/>
                </a:solidFill>
              </a:rPr>
              <a:t>.c</a:t>
            </a:r>
          </a:p>
        </p:txBody>
      </p:sp>
      <p:cxnSp>
        <p:nvCxnSpPr>
          <p:cNvPr id="52" name="Straight Arrow Connector 51"/>
          <p:cNvCxnSpPr/>
          <p:nvPr/>
        </p:nvCxnSpPr>
        <p:spPr>
          <a:xfrm>
            <a:off x="7705725" y="2822575"/>
            <a:ext cx="166688" cy="652463"/>
          </a:xfrm>
          <a:prstGeom prst="straightConnector1">
            <a:avLst/>
          </a:prstGeom>
          <a:ln w="762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059613" y="3540125"/>
            <a:ext cx="619125" cy="247650"/>
          </a:xfrm>
          <a:prstGeom prst="straightConnector1">
            <a:avLst/>
          </a:prstGeom>
          <a:ln w="762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394" name="TextBox 3"/>
          <p:cNvSpPr txBox="1">
            <a:spLocks noChangeArrowheads="1"/>
          </p:cNvSpPr>
          <p:nvPr/>
        </p:nvSpPr>
        <p:spPr bwMode="auto">
          <a:xfrm>
            <a:off x="6305550" y="3700463"/>
            <a:ext cx="671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prstClr val="black"/>
                </a:solidFill>
              </a:rPr>
              <a:t>BAX</a:t>
            </a:r>
          </a:p>
        </p:txBody>
      </p:sp>
      <p:sp>
        <p:nvSpPr>
          <p:cNvPr id="16395" name="TextBox 56"/>
          <p:cNvSpPr txBox="1">
            <a:spLocks noChangeArrowheads="1"/>
          </p:cNvSpPr>
          <p:nvPr/>
        </p:nvSpPr>
        <p:spPr bwMode="auto">
          <a:xfrm>
            <a:off x="6108700" y="3290888"/>
            <a:ext cx="865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prstClr val="black"/>
                </a:solidFill>
              </a:rPr>
              <a:t>BCL-2</a:t>
            </a:r>
          </a:p>
        </p:txBody>
      </p:sp>
      <p:grpSp>
        <p:nvGrpSpPr>
          <p:cNvPr id="16396" name="Group 55"/>
          <p:cNvGrpSpPr>
            <a:grpSpLocks/>
          </p:cNvGrpSpPr>
          <p:nvPr/>
        </p:nvGrpSpPr>
        <p:grpSpPr bwMode="auto">
          <a:xfrm rot="-1261434">
            <a:off x="6948488" y="3089275"/>
            <a:ext cx="444500" cy="458788"/>
            <a:chOff x="6977063" y="4799378"/>
            <a:chExt cx="716126" cy="458422"/>
          </a:xfrm>
        </p:grpSpPr>
        <p:cxnSp>
          <p:nvCxnSpPr>
            <p:cNvPr id="58" name="Straight Arrow Connector 57"/>
            <p:cNvCxnSpPr/>
            <p:nvPr/>
          </p:nvCxnSpPr>
          <p:spPr>
            <a:xfrm>
              <a:off x="6955349" y="5027227"/>
              <a:ext cx="698222" cy="0"/>
            </a:xfrm>
            <a:prstGeom prst="straightConnector1">
              <a:avLst/>
            </a:prstGeom>
            <a:ln w="76200">
              <a:solidFill>
                <a:schemeClr val="tx1">
                  <a:lumMod val="95000"/>
                  <a:lumOff val="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7685843" y="4786116"/>
              <a:ext cx="0" cy="458421"/>
            </a:xfrm>
            <a:prstGeom prst="straightConnector1">
              <a:avLst/>
            </a:prstGeom>
            <a:ln w="76200">
              <a:solidFill>
                <a:schemeClr val="tx1">
                  <a:lumMod val="95000"/>
                  <a:lumOff val="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2" name="Rectangle 61"/>
          <p:cNvSpPr/>
          <p:nvPr/>
        </p:nvSpPr>
        <p:spPr>
          <a:xfrm>
            <a:off x="6108700" y="1600200"/>
            <a:ext cx="2806700" cy="42005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nvGrpSpPr>
          <p:cNvPr id="16398" name="Group 14"/>
          <p:cNvGrpSpPr>
            <a:grpSpLocks/>
          </p:cNvGrpSpPr>
          <p:nvPr/>
        </p:nvGrpSpPr>
        <p:grpSpPr bwMode="auto">
          <a:xfrm>
            <a:off x="7710488" y="4678363"/>
            <a:ext cx="1147762" cy="968375"/>
            <a:chOff x="4490753" y="4747054"/>
            <a:chExt cx="828391" cy="815546"/>
          </a:xfrm>
        </p:grpSpPr>
        <p:sp>
          <p:nvSpPr>
            <p:cNvPr id="26" name="Oval 25"/>
            <p:cNvSpPr/>
            <p:nvPr/>
          </p:nvSpPr>
          <p:spPr>
            <a:xfrm>
              <a:off x="4573814" y="4823254"/>
              <a:ext cx="666750" cy="685800"/>
            </a:xfrm>
            <a:prstGeom prst="ellipse">
              <a:avLst/>
            </a:prstGeom>
            <a:gradFill>
              <a:gsLst>
                <a:gs pos="0">
                  <a:schemeClr val="bg1"/>
                </a:gs>
                <a:gs pos="100000">
                  <a:schemeClr val="accent5">
                    <a:lumMod val="60000"/>
                    <a:lumOff val="40000"/>
                  </a:schemeClr>
                </a:gs>
              </a:gsLst>
              <a:path path="circle">
                <a:fillToRect l="50000" t="50000" r="50000" b="50000"/>
              </a:path>
            </a:gra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7" name="Oval 26"/>
            <p:cNvSpPr/>
            <p:nvPr/>
          </p:nvSpPr>
          <p:spPr>
            <a:xfrm>
              <a:off x="4833370" y="5459627"/>
              <a:ext cx="90487" cy="98854"/>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8" name="Oval 27"/>
            <p:cNvSpPr/>
            <p:nvPr/>
          </p:nvSpPr>
          <p:spPr>
            <a:xfrm>
              <a:off x="4878614" y="5410200"/>
              <a:ext cx="180975" cy="152400"/>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9" name="Oval 28"/>
            <p:cNvSpPr/>
            <p:nvPr/>
          </p:nvSpPr>
          <p:spPr>
            <a:xfrm>
              <a:off x="5031014" y="5410200"/>
              <a:ext cx="135731" cy="152400"/>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0" name="Oval 29"/>
            <p:cNvSpPr/>
            <p:nvPr/>
          </p:nvSpPr>
          <p:spPr>
            <a:xfrm>
              <a:off x="4603862" y="4914900"/>
              <a:ext cx="90487" cy="98854"/>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1" name="Oval 30"/>
            <p:cNvSpPr/>
            <p:nvPr/>
          </p:nvSpPr>
          <p:spPr>
            <a:xfrm>
              <a:off x="4573814" y="5257800"/>
              <a:ext cx="135731" cy="152400"/>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2" name="Oval 31"/>
            <p:cNvSpPr/>
            <p:nvPr/>
          </p:nvSpPr>
          <p:spPr>
            <a:xfrm>
              <a:off x="5115548" y="5192598"/>
              <a:ext cx="135731" cy="152400"/>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3" name="Oval 32"/>
            <p:cNvSpPr/>
            <p:nvPr/>
          </p:nvSpPr>
          <p:spPr>
            <a:xfrm>
              <a:off x="5183413" y="5013754"/>
              <a:ext cx="135731" cy="152400"/>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4" name="Oval 33"/>
            <p:cNvSpPr/>
            <p:nvPr/>
          </p:nvSpPr>
          <p:spPr>
            <a:xfrm>
              <a:off x="4709545" y="4756545"/>
              <a:ext cx="150585" cy="152400"/>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5" name="Oval 34"/>
            <p:cNvSpPr/>
            <p:nvPr/>
          </p:nvSpPr>
          <p:spPr>
            <a:xfrm>
              <a:off x="4649106" y="4858212"/>
              <a:ext cx="135731" cy="152400"/>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6" name="Oval 35"/>
            <p:cNvSpPr/>
            <p:nvPr/>
          </p:nvSpPr>
          <p:spPr>
            <a:xfrm>
              <a:off x="4895283" y="4747054"/>
              <a:ext cx="203596" cy="187358"/>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7" name="Oval 36"/>
            <p:cNvSpPr/>
            <p:nvPr/>
          </p:nvSpPr>
          <p:spPr>
            <a:xfrm>
              <a:off x="4810748" y="4760409"/>
              <a:ext cx="135731" cy="152400"/>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8" name="Oval 37"/>
            <p:cNvSpPr/>
            <p:nvPr/>
          </p:nvSpPr>
          <p:spPr>
            <a:xfrm>
              <a:off x="4490753" y="5140623"/>
              <a:ext cx="203596" cy="187358"/>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9" name="Oval 38"/>
            <p:cNvSpPr/>
            <p:nvPr/>
          </p:nvSpPr>
          <p:spPr>
            <a:xfrm>
              <a:off x="5090791" y="4914900"/>
              <a:ext cx="203596" cy="187358"/>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40" name="Oval 39"/>
            <p:cNvSpPr/>
            <p:nvPr/>
          </p:nvSpPr>
          <p:spPr>
            <a:xfrm>
              <a:off x="4573814" y="4984359"/>
              <a:ext cx="90487" cy="98854"/>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41" name="Oval 40"/>
            <p:cNvSpPr/>
            <p:nvPr/>
          </p:nvSpPr>
          <p:spPr>
            <a:xfrm>
              <a:off x="5195513" y="5158946"/>
              <a:ext cx="90487" cy="98854"/>
            </a:xfrm>
            <a:prstGeom prst="ellipse">
              <a:avLst/>
            </a:prstGeom>
            <a:gradFill>
              <a:gsLst>
                <a:gs pos="0">
                  <a:schemeClr val="bg1"/>
                </a:gs>
                <a:gs pos="100000">
                  <a:schemeClr val="accent5">
                    <a:lumMod val="60000"/>
                    <a:lumOff val="40000"/>
                  </a:schemeClr>
                </a:gs>
              </a:gsLst>
              <a:path path="circle">
                <a:fillToRect l="50000" t="50000" r="50000" b="50000"/>
              </a:path>
            </a:gra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sp>
        <p:nvSpPr>
          <p:cNvPr id="16399" name="TextBox 15"/>
          <p:cNvSpPr txBox="1">
            <a:spLocks noChangeArrowheads="1"/>
          </p:cNvSpPr>
          <p:nvPr/>
        </p:nvSpPr>
        <p:spPr bwMode="auto">
          <a:xfrm>
            <a:off x="6111875" y="4949825"/>
            <a:ext cx="165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2400" b="1" smtClean="0">
                <a:solidFill>
                  <a:prstClr val="black"/>
                </a:solidFill>
              </a:rPr>
              <a:t>Cell death</a:t>
            </a:r>
          </a:p>
        </p:txBody>
      </p:sp>
      <p:cxnSp>
        <p:nvCxnSpPr>
          <p:cNvPr id="51" name="Straight Arrow Connector 50"/>
          <p:cNvCxnSpPr/>
          <p:nvPr/>
        </p:nvCxnSpPr>
        <p:spPr bwMode="auto">
          <a:xfrm>
            <a:off x="8266113" y="4078288"/>
            <a:ext cx="98425" cy="457200"/>
          </a:xfrm>
          <a:prstGeom prst="straightConnector1">
            <a:avLst/>
          </a:prstGeom>
          <a:ln w="762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endCxn id="16394" idx="1"/>
          </p:cNvCxnSpPr>
          <p:nvPr/>
        </p:nvCxnSpPr>
        <p:spPr>
          <a:xfrm flipV="1">
            <a:off x="5802313" y="3884613"/>
            <a:ext cx="503237" cy="681037"/>
          </a:xfrm>
          <a:prstGeom prst="straightConnector1">
            <a:avLst/>
          </a:prstGeom>
          <a:ln w="762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5810250" y="1903413"/>
            <a:ext cx="495300" cy="1244600"/>
          </a:xfrm>
          <a:prstGeom prst="straightConnector1">
            <a:avLst/>
          </a:prstGeom>
          <a:ln w="7620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403" name="TextBox 3"/>
          <p:cNvSpPr txBox="1">
            <a:spLocks noChangeArrowheads="1"/>
          </p:cNvSpPr>
          <p:nvPr/>
        </p:nvSpPr>
        <p:spPr bwMode="auto">
          <a:xfrm>
            <a:off x="241300" y="6108700"/>
            <a:ext cx="8902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Reprinted by permission from Macmillan Publishers Ltd. Taylor, R.C., Cullen, S.P. and Martin, S.J. (2008). Apoptosis: controlled demolition at the cellular level. Nat Rev Mol Cell Biol</a:t>
            </a:r>
            <a:r>
              <a:rPr lang="en-GB" altLang="en-US" sz="800" b="1" smtClean="0">
                <a:solidFill>
                  <a:prstClr val="black"/>
                </a:solidFill>
                <a:latin typeface="Times New Roman" pitchFamily="18" charset="0"/>
                <a:cs typeface="Times New Roman" pitchFamily="18" charset="0"/>
              </a:rPr>
              <a:t>. </a:t>
            </a:r>
            <a:r>
              <a:rPr lang="en-GB" altLang="en-US" sz="800" smtClean="0">
                <a:solidFill>
                  <a:prstClr val="black"/>
                </a:solidFill>
                <a:latin typeface="Times New Roman" pitchFamily="18" charset="0"/>
                <a:cs typeface="Times New Roman" pitchFamily="18" charset="0"/>
              </a:rPr>
              <a:t>9: </a:t>
            </a:r>
            <a:r>
              <a:rPr lang="en-GB" altLang="en-US" sz="800" smtClean="0">
                <a:solidFill>
                  <a:prstClr val="black"/>
                </a:solidFill>
                <a:latin typeface="Times New Roman" pitchFamily="18" charset="0"/>
                <a:cs typeface="Times New Roman" pitchFamily="18" charset="0"/>
                <a:hlinkClick r:id="rId3"/>
              </a:rPr>
              <a:t>231-241</a:t>
            </a:r>
            <a:r>
              <a:rPr lang="en-GB" altLang="en-US" sz="800" smtClean="0">
                <a:solidFill>
                  <a:prstClr val="black"/>
                </a:solidFill>
                <a:latin typeface="Times New Roman" pitchFamily="18" charset="0"/>
                <a:cs typeface="Times New Roman" pitchFamily="18" charset="0"/>
              </a:rPr>
              <a:t> copyright 2008.</a:t>
            </a:r>
          </a:p>
        </p:txBody>
      </p:sp>
    </p:spTree>
    <p:extLst>
      <p:ext uri="{BB962C8B-B14F-4D97-AF65-F5344CB8AC3E}">
        <p14:creationId xmlns:p14="http://schemas.microsoft.com/office/powerpoint/2010/main" val="254368099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5570" name="8 Grupo"/>
          <p:cNvGrpSpPr>
            <a:grpSpLocks/>
          </p:cNvGrpSpPr>
          <p:nvPr/>
        </p:nvGrpSpPr>
        <p:grpSpPr bwMode="auto">
          <a:xfrm>
            <a:off x="1476375" y="620713"/>
            <a:ext cx="6985000" cy="4103687"/>
            <a:chOff x="1071538" y="983333"/>
            <a:chExt cx="7019945" cy="4803121"/>
          </a:xfrm>
        </p:grpSpPr>
        <p:pic>
          <p:nvPicPr>
            <p:cNvPr id="36557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1538" y="983333"/>
              <a:ext cx="7019945" cy="480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2" name="7 CuadroTexto"/>
            <p:cNvSpPr txBox="1">
              <a:spLocks noChangeArrowheads="1"/>
            </p:cNvSpPr>
            <p:nvPr/>
          </p:nvSpPr>
          <p:spPr bwMode="auto">
            <a:xfrm>
              <a:off x="1499116" y="4573132"/>
              <a:ext cx="714759" cy="3939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s-ES" altLang="es-MX" sz="1600" smtClean="0">
                  <a:solidFill>
                    <a:srgbClr val="000000"/>
                  </a:solidFill>
                  <a:latin typeface="Calibri" pitchFamily="34" charset="0"/>
                </a:rPr>
                <a:t>Cyt c</a:t>
              </a:r>
            </a:p>
          </p:txBody>
        </p:sp>
      </p:grpSp>
      <p:sp>
        <p:nvSpPr>
          <p:cNvPr id="13" name="12 CuadroTexto"/>
          <p:cNvSpPr txBox="1"/>
          <p:nvPr/>
        </p:nvSpPr>
        <p:spPr>
          <a:xfrm>
            <a:off x="60325" y="79654"/>
            <a:ext cx="9144000" cy="46166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s-ES" sz="2400" dirty="0">
                <a:solidFill>
                  <a:srgbClr val="FFFFFF"/>
                </a:solidFill>
              </a:rPr>
              <a:t>Familia Bcl2 en animales: Proteínas Pro- y Anti-</a:t>
            </a:r>
            <a:r>
              <a:rPr lang="es-ES" sz="2400" dirty="0" err="1">
                <a:solidFill>
                  <a:srgbClr val="FFFFFF"/>
                </a:solidFill>
              </a:rPr>
              <a:t>apoptóticas</a:t>
            </a:r>
            <a:endParaRPr lang="es-ES" sz="2400" dirty="0">
              <a:solidFill>
                <a:srgbClr val="FFFFFF"/>
              </a:solidFill>
            </a:endParaRPr>
          </a:p>
        </p:txBody>
      </p:sp>
      <p:sp>
        <p:nvSpPr>
          <p:cNvPr id="365580" name="Rectangle 12"/>
          <p:cNvSpPr>
            <a:spLocks noChangeArrowheads="1"/>
          </p:cNvSpPr>
          <p:nvPr/>
        </p:nvSpPr>
        <p:spPr bwMode="auto">
          <a:xfrm>
            <a:off x="179388" y="4775200"/>
            <a:ext cx="8785225"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449263">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s-ES" altLang="es-MX" sz="1600" smtClean="0">
                <a:solidFill>
                  <a:srgbClr val="000000"/>
                </a:solidFill>
              </a:rPr>
              <a:t>Presencia de dominios BH</a:t>
            </a:r>
          </a:p>
          <a:p>
            <a:pPr algn="ctr" fontAlgn="base">
              <a:spcBef>
                <a:spcPct val="0"/>
              </a:spcBef>
              <a:spcAft>
                <a:spcPct val="0"/>
              </a:spcAft>
            </a:pPr>
            <a:r>
              <a:rPr lang="es-ES" altLang="es-MX" sz="1600" smtClean="0">
                <a:solidFill>
                  <a:srgbClr val="000000"/>
                </a:solidFill>
              </a:rPr>
              <a:t>Sus estructuras 3D se asemejan a poros generados por toxinas  bacterianas (difteria, colicinas). Mecanismo bacteriano de competencia conservado y usado para matar cÉlulas eucariotas. </a:t>
            </a:r>
          </a:p>
          <a:p>
            <a:pPr algn="ctr" fontAlgn="base">
              <a:spcBef>
                <a:spcPct val="0"/>
              </a:spcBef>
              <a:spcAft>
                <a:spcPct val="0"/>
              </a:spcAft>
            </a:pPr>
            <a:r>
              <a:rPr lang="es-ES" altLang="es-MX" sz="1600" smtClean="0">
                <a:solidFill>
                  <a:srgbClr val="000000"/>
                </a:solidFill>
              </a:rPr>
              <a:t>Hetero o hodimerización: activación o inhibición.</a:t>
            </a:r>
          </a:p>
          <a:p>
            <a:pPr algn="ctr" fontAlgn="base">
              <a:spcBef>
                <a:spcPct val="0"/>
              </a:spcBef>
              <a:spcAft>
                <a:spcPct val="0"/>
              </a:spcAft>
            </a:pPr>
            <a:r>
              <a:rPr lang="es-ES" altLang="es-MX" sz="1600" smtClean="0">
                <a:solidFill>
                  <a:srgbClr val="000000"/>
                </a:solidFill>
              </a:rPr>
              <a:t>Reguladores de los eventos dependientes de  mitocondria: salida de cit C y otras prot. E iones </a:t>
            </a:r>
          </a:p>
          <a:p>
            <a:pPr algn="ctr" fontAlgn="base">
              <a:spcBef>
                <a:spcPct val="0"/>
              </a:spcBef>
              <a:spcAft>
                <a:spcPct val="0"/>
              </a:spcAft>
            </a:pPr>
            <a:r>
              <a:rPr lang="pt-BR" altLang="es-MX" sz="1600" smtClean="0">
                <a:solidFill>
                  <a:srgbClr val="000000"/>
                </a:solidFill>
              </a:rPr>
              <a:t>Bcl-2: antiapoptotico prototípico. B-cell linfomas</a:t>
            </a:r>
          </a:p>
        </p:txBody>
      </p:sp>
    </p:spTree>
    <p:extLst>
      <p:ext uri="{BB962C8B-B14F-4D97-AF65-F5344CB8AC3E}">
        <p14:creationId xmlns:p14="http://schemas.microsoft.com/office/powerpoint/2010/main" val="222577290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55563" y="79654"/>
            <a:ext cx="9144000" cy="46166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s-ES" sz="2400" dirty="0">
                <a:solidFill>
                  <a:srgbClr val="FFFFFF"/>
                </a:solidFill>
              </a:rPr>
              <a:t>Regulación Molecular de </a:t>
            </a:r>
            <a:r>
              <a:rPr lang="es-ES" sz="2400" dirty="0" err="1">
                <a:solidFill>
                  <a:srgbClr val="FFFFFF"/>
                </a:solidFill>
              </a:rPr>
              <a:t>Apoptósis</a:t>
            </a:r>
            <a:endParaRPr lang="es-ES" sz="2400" dirty="0">
              <a:solidFill>
                <a:srgbClr val="FFFFFF"/>
              </a:solidFill>
            </a:endParaRPr>
          </a:p>
        </p:txBody>
      </p:sp>
      <p:grpSp>
        <p:nvGrpSpPr>
          <p:cNvPr id="366597" name="30 Grupo"/>
          <p:cNvGrpSpPr>
            <a:grpSpLocks/>
          </p:cNvGrpSpPr>
          <p:nvPr/>
        </p:nvGrpSpPr>
        <p:grpSpPr bwMode="auto">
          <a:xfrm>
            <a:off x="539750" y="1412875"/>
            <a:ext cx="8286750" cy="1084263"/>
            <a:chOff x="714348" y="4631304"/>
            <a:chExt cx="8286808" cy="1083712"/>
          </a:xfrm>
        </p:grpSpPr>
        <p:grpSp>
          <p:nvGrpSpPr>
            <p:cNvPr id="366598" name="29 Grupo"/>
            <p:cNvGrpSpPr>
              <a:grpSpLocks/>
            </p:cNvGrpSpPr>
            <p:nvPr/>
          </p:nvGrpSpPr>
          <p:grpSpPr bwMode="auto">
            <a:xfrm>
              <a:off x="714348" y="4631304"/>
              <a:ext cx="8286808" cy="1083712"/>
              <a:chOff x="714348" y="4631304"/>
              <a:chExt cx="8286808" cy="1083712"/>
            </a:xfrm>
          </p:grpSpPr>
          <p:sp>
            <p:nvSpPr>
              <p:cNvPr id="29" name="28 Rectángulo"/>
              <p:cNvSpPr/>
              <p:nvPr/>
            </p:nvSpPr>
            <p:spPr>
              <a:xfrm>
                <a:off x="714348" y="4643998"/>
                <a:ext cx="8001056" cy="1071018"/>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es-ES">
                  <a:solidFill>
                    <a:srgbClr val="000000"/>
                  </a:solidFill>
                </a:endParaRPr>
              </a:p>
            </p:txBody>
          </p:sp>
          <p:sp>
            <p:nvSpPr>
              <p:cNvPr id="366600" name="7 CuadroTexto"/>
              <p:cNvSpPr txBox="1">
                <a:spLocks noChangeArrowheads="1"/>
              </p:cNvSpPr>
              <p:nvPr/>
            </p:nvSpPr>
            <p:spPr bwMode="auto">
              <a:xfrm>
                <a:off x="785786" y="5001004"/>
                <a:ext cx="8215370" cy="64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s-ES" altLang="es-MX" i="1" smtClean="0">
                    <a:solidFill>
                      <a:srgbClr val="000000"/>
                    </a:solidFill>
                    <a:latin typeface="Calibri" pitchFamily="34" charset="0"/>
                  </a:rPr>
                  <a:t>C. Elegans</a:t>
                </a:r>
                <a:r>
                  <a:rPr lang="es-ES" altLang="es-MX" smtClean="0">
                    <a:solidFill>
                      <a:srgbClr val="000000"/>
                    </a:solidFill>
                    <a:latin typeface="Calibri" pitchFamily="34" charset="0"/>
                  </a:rPr>
                  <a:t>	</a:t>
                </a:r>
                <a:r>
                  <a:rPr lang="es-ES" altLang="es-MX" smtClean="0">
                    <a:solidFill>
                      <a:srgbClr val="000000"/>
                    </a:solidFill>
                    <a:latin typeface="Calibri" pitchFamily="34" charset="0"/>
                    <a:sym typeface="Wingdings" pitchFamily="2" charset="2"/>
                  </a:rPr>
                  <a:t>CED-9	       CED-4	CED-3	      Muerte</a:t>
                </a:r>
              </a:p>
              <a:p>
                <a:pPr fontAlgn="base">
                  <a:spcBef>
                    <a:spcPct val="0"/>
                  </a:spcBef>
                  <a:spcAft>
                    <a:spcPct val="0"/>
                  </a:spcAft>
                </a:pPr>
                <a:r>
                  <a:rPr lang="es-ES" altLang="es-MX" smtClean="0">
                    <a:solidFill>
                      <a:srgbClr val="000000"/>
                    </a:solidFill>
                    <a:latin typeface="Calibri" pitchFamily="34" charset="0"/>
                    <a:sym typeface="Wingdings" pitchFamily="2" charset="2"/>
                  </a:rPr>
                  <a:t>Vertebrados	Bcl-2	       Apaf-1	Casp9	      Casp3	            Muerte</a:t>
                </a:r>
                <a:endParaRPr lang="es-ES" altLang="es-MX" smtClean="0">
                  <a:solidFill>
                    <a:srgbClr val="000000"/>
                  </a:solidFill>
                  <a:latin typeface="Calibri" pitchFamily="34" charset="0"/>
                </a:endParaRPr>
              </a:p>
            </p:txBody>
          </p:sp>
          <p:sp>
            <p:nvSpPr>
              <p:cNvPr id="366601" name="8 CuadroTexto"/>
              <p:cNvSpPr txBox="1">
                <a:spLocks noChangeArrowheads="1"/>
              </p:cNvSpPr>
              <p:nvPr/>
            </p:nvSpPr>
            <p:spPr bwMode="auto">
              <a:xfrm>
                <a:off x="2357422" y="4631304"/>
                <a:ext cx="1285884" cy="36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s-ES" altLang="es-MX" b="1" smtClean="0">
                    <a:solidFill>
                      <a:srgbClr val="000000"/>
                    </a:solidFill>
                    <a:latin typeface="Calibri" pitchFamily="34" charset="0"/>
                  </a:rPr>
                  <a:t>Regulador</a:t>
                </a:r>
              </a:p>
            </p:txBody>
          </p:sp>
          <p:sp>
            <p:nvSpPr>
              <p:cNvPr id="366602" name="9 CuadroTexto"/>
              <p:cNvSpPr txBox="1">
                <a:spLocks noChangeArrowheads="1"/>
              </p:cNvSpPr>
              <p:nvPr/>
            </p:nvSpPr>
            <p:spPr bwMode="auto">
              <a:xfrm>
                <a:off x="3857620" y="4631304"/>
                <a:ext cx="1285884" cy="36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s-ES" altLang="es-MX" b="1" smtClean="0">
                    <a:solidFill>
                      <a:srgbClr val="000000"/>
                    </a:solidFill>
                    <a:latin typeface="Calibri" pitchFamily="34" charset="0"/>
                  </a:rPr>
                  <a:t>Adaptador</a:t>
                </a:r>
              </a:p>
            </p:txBody>
          </p:sp>
          <p:sp>
            <p:nvSpPr>
              <p:cNvPr id="366603" name="10 CuadroTexto"/>
              <p:cNvSpPr txBox="1">
                <a:spLocks noChangeArrowheads="1"/>
              </p:cNvSpPr>
              <p:nvPr/>
            </p:nvSpPr>
            <p:spPr bwMode="auto">
              <a:xfrm>
                <a:off x="5572132" y="4631304"/>
                <a:ext cx="1285884" cy="36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s-ES" altLang="es-MX" b="1" smtClean="0">
                    <a:solidFill>
                      <a:srgbClr val="000000"/>
                    </a:solidFill>
                    <a:latin typeface="Calibri" pitchFamily="34" charset="0"/>
                  </a:rPr>
                  <a:t>Efector</a:t>
                </a:r>
              </a:p>
            </p:txBody>
          </p:sp>
        </p:grpSp>
        <p:grpSp>
          <p:nvGrpSpPr>
            <p:cNvPr id="366604" name="15 Grupo"/>
            <p:cNvGrpSpPr>
              <a:grpSpLocks/>
            </p:cNvGrpSpPr>
            <p:nvPr/>
          </p:nvGrpSpPr>
          <p:grpSpPr bwMode="auto">
            <a:xfrm>
              <a:off x="3428198" y="5357826"/>
              <a:ext cx="429422" cy="214314"/>
              <a:chOff x="2928926" y="5786454"/>
              <a:chExt cx="429422" cy="214314"/>
            </a:xfrm>
          </p:grpSpPr>
          <p:cxnSp>
            <p:nvCxnSpPr>
              <p:cNvPr id="13" name="12 Conector recto"/>
              <p:cNvCxnSpPr/>
              <p:nvPr/>
            </p:nvCxnSpPr>
            <p:spPr>
              <a:xfrm>
                <a:off x="2928133" y="5889773"/>
                <a:ext cx="428628" cy="1586"/>
              </a:xfrm>
              <a:prstGeom prst="line">
                <a:avLst/>
              </a:prstGeom>
              <a:ln w="25400"/>
            </p:spPr>
            <p:style>
              <a:lnRef idx="1">
                <a:schemeClr val="dk1"/>
              </a:lnRef>
              <a:fillRef idx="0">
                <a:schemeClr val="dk1"/>
              </a:fillRef>
              <a:effectRef idx="0">
                <a:schemeClr val="dk1"/>
              </a:effectRef>
              <a:fontRef idx="minor">
                <a:schemeClr val="tx1"/>
              </a:fontRef>
            </p:style>
          </p:cxnSp>
          <p:cxnSp>
            <p:nvCxnSpPr>
              <p:cNvPr id="15" name="14 Conector recto"/>
              <p:cNvCxnSpPr/>
              <p:nvPr/>
            </p:nvCxnSpPr>
            <p:spPr>
              <a:xfrm rot="5400000">
                <a:off x="3250452" y="5892946"/>
                <a:ext cx="214204" cy="1587"/>
              </a:xfrm>
              <a:prstGeom prst="line">
                <a:avLst/>
              </a:prstGeom>
              <a:ln w="25400"/>
            </p:spPr>
            <p:style>
              <a:lnRef idx="1">
                <a:schemeClr val="dk1"/>
              </a:lnRef>
              <a:fillRef idx="0">
                <a:schemeClr val="dk1"/>
              </a:fillRef>
              <a:effectRef idx="0">
                <a:schemeClr val="dk1"/>
              </a:effectRef>
              <a:fontRef idx="minor">
                <a:schemeClr val="tx1"/>
              </a:fontRef>
            </p:style>
          </p:cxnSp>
        </p:grpSp>
        <p:grpSp>
          <p:nvGrpSpPr>
            <p:cNvPr id="366607" name="16 Grupo"/>
            <p:cNvGrpSpPr>
              <a:grpSpLocks/>
            </p:cNvGrpSpPr>
            <p:nvPr/>
          </p:nvGrpSpPr>
          <p:grpSpPr bwMode="auto">
            <a:xfrm>
              <a:off x="3428198" y="5072074"/>
              <a:ext cx="429422" cy="214314"/>
              <a:chOff x="2928926" y="5786454"/>
              <a:chExt cx="429422" cy="214314"/>
            </a:xfrm>
          </p:grpSpPr>
          <p:cxnSp>
            <p:nvCxnSpPr>
              <p:cNvPr id="18" name="17 Conector recto"/>
              <p:cNvCxnSpPr/>
              <p:nvPr/>
            </p:nvCxnSpPr>
            <p:spPr>
              <a:xfrm>
                <a:off x="2928133" y="5889920"/>
                <a:ext cx="428628" cy="1586"/>
              </a:xfrm>
              <a:prstGeom prst="line">
                <a:avLst/>
              </a:prstGeom>
              <a:ln w="25400"/>
            </p:spPr>
            <p:style>
              <a:lnRef idx="1">
                <a:schemeClr val="dk1"/>
              </a:lnRef>
              <a:fillRef idx="0">
                <a:schemeClr val="dk1"/>
              </a:fillRef>
              <a:effectRef idx="0">
                <a:schemeClr val="dk1"/>
              </a:effectRef>
              <a:fontRef idx="minor">
                <a:schemeClr val="tx1"/>
              </a:fontRef>
            </p:style>
          </p:cxnSp>
          <p:cxnSp>
            <p:nvCxnSpPr>
              <p:cNvPr id="19" name="18 Conector recto"/>
              <p:cNvCxnSpPr/>
              <p:nvPr/>
            </p:nvCxnSpPr>
            <p:spPr>
              <a:xfrm rot="5400000">
                <a:off x="3250452" y="5893093"/>
                <a:ext cx="214204" cy="1587"/>
              </a:xfrm>
              <a:prstGeom prst="line">
                <a:avLst/>
              </a:prstGeom>
              <a:ln w="25400"/>
            </p:spPr>
            <p:style>
              <a:lnRef idx="1">
                <a:schemeClr val="dk1"/>
              </a:lnRef>
              <a:fillRef idx="0">
                <a:schemeClr val="dk1"/>
              </a:fillRef>
              <a:effectRef idx="0">
                <a:schemeClr val="dk1"/>
              </a:effectRef>
              <a:fontRef idx="minor">
                <a:schemeClr val="tx1"/>
              </a:fontRef>
            </p:style>
          </p:cxnSp>
        </p:grpSp>
        <p:cxnSp>
          <p:nvCxnSpPr>
            <p:cNvPr id="21" name="20 Conector recto de flecha"/>
            <p:cNvCxnSpPr/>
            <p:nvPr/>
          </p:nvCxnSpPr>
          <p:spPr>
            <a:xfrm>
              <a:off x="4786315" y="5215207"/>
              <a:ext cx="428628" cy="15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24 Conector recto de flecha"/>
            <p:cNvCxnSpPr/>
            <p:nvPr/>
          </p:nvCxnSpPr>
          <p:spPr>
            <a:xfrm>
              <a:off x="4786315" y="5499226"/>
              <a:ext cx="428628" cy="158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6" name="25 Conector recto de flecha"/>
            <p:cNvCxnSpPr/>
            <p:nvPr/>
          </p:nvCxnSpPr>
          <p:spPr>
            <a:xfrm>
              <a:off x="6143636" y="5215207"/>
              <a:ext cx="428628" cy="15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7" name="26 Conector recto de flecha"/>
            <p:cNvCxnSpPr/>
            <p:nvPr/>
          </p:nvCxnSpPr>
          <p:spPr>
            <a:xfrm>
              <a:off x="6143636" y="5499226"/>
              <a:ext cx="428628" cy="158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8" name="27 Conector recto de flecha"/>
            <p:cNvCxnSpPr/>
            <p:nvPr/>
          </p:nvCxnSpPr>
          <p:spPr>
            <a:xfrm>
              <a:off x="7358083" y="5500812"/>
              <a:ext cx="428628" cy="15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366615" name="Text Box 23"/>
          <p:cNvSpPr txBox="1">
            <a:spLocks noChangeArrowheads="1"/>
          </p:cNvSpPr>
          <p:nvPr/>
        </p:nvSpPr>
        <p:spPr bwMode="auto">
          <a:xfrm>
            <a:off x="0" y="3500438"/>
            <a:ext cx="860425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s-ES" altLang="es-MX" sz="2400" smtClean="0">
                <a:solidFill>
                  <a:srgbClr val="000000"/>
                </a:solidFill>
                <a:latin typeface="Arial" pitchFamily="34" charset="0"/>
              </a:rPr>
              <a:t>En plantas no se encotraron los genes caspasas, Bcl-2 </a:t>
            </a:r>
          </a:p>
          <a:p>
            <a:pPr algn="ctr" fontAlgn="base">
              <a:spcBef>
                <a:spcPct val="0"/>
              </a:spcBef>
              <a:spcAft>
                <a:spcPct val="0"/>
              </a:spcAft>
            </a:pPr>
            <a:endParaRPr lang="es-ES" altLang="es-MX" sz="2400" smtClean="0">
              <a:solidFill>
                <a:srgbClr val="000000"/>
              </a:solidFill>
              <a:latin typeface="Arial" pitchFamily="34" charset="0"/>
            </a:endParaRPr>
          </a:p>
          <a:p>
            <a:pPr algn="ctr" fontAlgn="base">
              <a:spcBef>
                <a:spcPct val="0"/>
              </a:spcBef>
              <a:spcAft>
                <a:spcPct val="0"/>
              </a:spcAft>
            </a:pPr>
            <a:r>
              <a:rPr lang="es-ES" altLang="es-MX" sz="2400" smtClean="0">
                <a:solidFill>
                  <a:srgbClr val="000000"/>
                </a:solidFill>
                <a:latin typeface="Arial" pitchFamily="34" charset="0"/>
              </a:rPr>
              <a:t>Necesidad de búsqueda de homología estructural y funcional.</a:t>
            </a:r>
          </a:p>
          <a:p>
            <a:pPr algn="ctr" fontAlgn="base">
              <a:spcBef>
                <a:spcPct val="0"/>
              </a:spcBef>
              <a:spcAft>
                <a:spcPct val="0"/>
              </a:spcAft>
            </a:pPr>
            <a:endParaRPr lang="es-ES" altLang="es-MX" sz="2400" smtClean="0">
              <a:solidFill>
                <a:srgbClr val="000000"/>
              </a:solidFill>
              <a:latin typeface="Arial" pitchFamily="34" charset="0"/>
            </a:endParaRPr>
          </a:p>
          <a:p>
            <a:pPr algn="ctr" fontAlgn="base">
              <a:spcBef>
                <a:spcPct val="0"/>
              </a:spcBef>
              <a:spcAft>
                <a:spcPct val="0"/>
              </a:spcAft>
            </a:pPr>
            <a:r>
              <a:rPr lang="es-ES" altLang="es-MX" sz="2400" smtClean="0">
                <a:solidFill>
                  <a:srgbClr val="000000"/>
                </a:solidFill>
                <a:latin typeface="Arial" pitchFamily="34" charset="0"/>
              </a:rPr>
              <a:t>CED-9 y Bcl-2 tiene menos de 25% de homología pero complementan mutantes recíprocamente.</a:t>
            </a:r>
            <a:endParaRPr lang="es-AR" altLang="es-MX" sz="2400" smtClean="0">
              <a:solidFill>
                <a:srgbClr val="000000"/>
              </a:solidFill>
              <a:latin typeface="Arial" pitchFamily="34" charset="0"/>
            </a:endParaRPr>
          </a:p>
        </p:txBody>
      </p:sp>
    </p:spTree>
    <p:extLst>
      <p:ext uri="{BB962C8B-B14F-4D97-AF65-F5344CB8AC3E}">
        <p14:creationId xmlns:p14="http://schemas.microsoft.com/office/powerpoint/2010/main" val="1493260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6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61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GB" altLang="en-US" smtClean="0">
                <a:latin typeface="Arial" charset="0"/>
                <a:cs typeface="Arial" charset="0"/>
              </a:rPr>
              <a:t>Plants don’t make BCL-2 proteins, but they do respond to them…</a:t>
            </a:r>
          </a:p>
        </p:txBody>
      </p:sp>
      <p:sp>
        <p:nvSpPr>
          <p:cNvPr id="17411" name="TextBox 4"/>
          <p:cNvSpPr txBox="1">
            <a:spLocks noChangeArrowheads="1"/>
          </p:cNvSpPr>
          <p:nvPr/>
        </p:nvSpPr>
        <p:spPr bwMode="auto">
          <a:xfrm>
            <a:off x="4040188" y="5791200"/>
            <a:ext cx="5113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Kawai-Yamada, M., Jin, L., Yoshinaga, K., Hirata, A. and Uchimiya, H. (2001). Mammalian Bax-induced plant cell death can be down-regulated by overexpression of Arabidopsis Bax Inhibitor-1 (AtBI-1). Proc. Natl. Acad. Sci. USA. 98: </a:t>
            </a:r>
            <a:r>
              <a:rPr lang="en-GB" altLang="en-US" sz="800" smtClean="0">
                <a:solidFill>
                  <a:prstClr val="black"/>
                </a:solidFill>
                <a:latin typeface="Times New Roman" pitchFamily="18" charset="0"/>
                <a:cs typeface="Times New Roman" pitchFamily="18" charset="0"/>
                <a:hlinkClick r:id="rId2"/>
              </a:rPr>
              <a:t>12295-12300</a:t>
            </a:r>
            <a:r>
              <a:rPr lang="en-GB" altLang="en-US" sz="800" smtClean="0">
                <a:solidFill>
                  <a:prstClr val="black"/>
                </a:solidFill>
                <a:latin typeface="Times New Roman" pitchFamily="18" charset="0"/>
                <a:cs typeface="Times New Roman" pitchFamily="18" charset="0"/>
              </a:rPr>
              <a:t>.</a:t>
            </a:r>
            <a:r>
              <a:rPr lang="en-GB" altLang="en-US" sz="800" b="1" smtClean="0">
                <a:solidFill>
                  <a:prstClr val="black"/>
                </a:solidFill>
                <a:latin typeface="Times New Roman" pitchFamily="18" charset="0"/>
                <a:cs typeface="Times New Roman" pitchFamily="18" charset="0"/>
              </a:rPr>
              <a:t> </a:t>
            </a:r>
            <a:r>
              <a:rPr lang="en-GB" altLang="en-US" sz="800" smtClean="0">
                <a:solidFill>
                  <a:prstClr val="black"/>
                </a:solidFill>
                <a:latin typeface="Times New Roman" pitchFamily="18" charset="0"/>
                <a:cs typeface="Times New Roman" pitchFamily="18" charset="0"/>
              </a:rPr>
              <a:t>Watanabe, N. and Lam, E. (2009). Bax Inhibitor-1, a conserved cell death suppressor, is a key molecular switch downstream from a variety of biotic and abiotic stress signals in plants. Int. J. Mol. Sci. 10: </a:t>
            </a:r>
            <a:r>
              <a:rPr lang="en-GB" altLang="en-US" sz="800" smtClean="0">
                <a:solidFill>
                  <a:prstClr val="black"/>
                </a:solidFill>
                <a:latin typeface="Times New Roman" pitchFamily="18" charset="0"/>
                <a:cs typeface="Times New Roman" pitchFamily="18" charset="0"/>
                <a:hlinkClick r:id="rId3"/>
              </a:rPr>
              <a:t>3149-3167</a:t>
            </a:r>
            <a:r>
              <a:rPr lang="en-GB" altLang="en-US" sz="800" smtClean="0">
                <a:solidFill>
                  <a:prstClr val="black"/>
                </a:solidFill>
                <a:latin typeface="Times New Roman" pitchFamily="18" charset="0"/>
                <a:cs typeface="Times New Roman" pitchFamily="18" charset="0"/>
              </a:rPr>
              <a:t>.</a:t>
            </a:r>
          </a:p>
        </p:txBody>
      </p:sp>
      <p:grpSp>
        <p:nvGrpSpPr>
          <p:cNvPr id="17412" name="Group 9"/>
          <p:cNvGrpSpPr>
            <a:grpSpLocks/>
          </p:cNvGrpSpPr>
          <p:nvPr/>
        </p:nvGrpSpPr>
        <p:grpSpPr bwMode="auto">
          <a:xfrm>
            <a:off x="152400" y="1708150"/>
            <a:ext cx="3783013" cy="2160588"/>
            <a:chOff x="152400" y="2362200"/>
            <a:chExt cx="3782236" cy="2161699"/>
          </a:xfrm>
        </p:grpSpPr>
        <p:pic>
          <p:nvPicPr>
            <p:cNvPr id="1742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086963"/>
              <a:ext cx="3782236" cy="143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7" name="TextBox 5"/>
            <p:cNvSpPr txBox="1">
              <a:spLocks noChangeArrowheads="1"/>
            </p:cNvSpPr>
            <p:nvPr/>
          </p:nvSpPr>
          <p:spPr bwMode="auto">
            <a:xfrm>
              <a:off x="609600" y="2362200"/>
              <a:ext cx="312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Mouse Bax2 promotes cell death in </a:t>
              </a:r>
              <a:r>
                <a:rPr lang="en-GB" altLang="en-US" sz="1800" i="1" smtClean="0">
                  <a:solidFill>
                    <a:prstClr val="black"/>
                  </a:solidFill>
                </a:rPr>
                <a:t>Arabidopsis</a:t>
              </a:r>
            </a:p>
          </p:txBody>
        </p:sp>
        <p:sp>
          <p:nvSpPr>
            <p:cNvPr id="7" name="Right Arrow 6"/>
            <p:cNvSpPr/>
            <p:nvPr/>
          </p:nvSpPr>
          <p:spPr>
            <a:xfrm>
              <a:off x="1904640" y="3869513"/>
              <a:ext cx="914212" cy="61944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7429" name="TextBox 7"/>
            <p:cNvSpPr txBox="1">
              <a:spLocks noChangeArrowheads="1"/>
            </p:cNvSpPr>
            <p:nvPr/>
          </p:nvSpPr>
          <p:spPr bwMode="auto">
            <a:xfrm>
              <a:off x="1905000" y="3994142"/>
              <a:ext cx="909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 Bax2</a:t>
              </a:r>
            </a:p>
          </p:txBody>
        </p:sp>
        <p:sp>
          <p:nvSpPr>
            <p:cNvPr id="9" name="Rectangle 8"/>
            <p:cNvSpPr/>
            <p:nvPr/>
          </p:nvSpPr>
          <p:spPr>
            <a:xfrm>
              <a:off x="152400" y="2362200"/>
              <a:ext cx="3782236" cy="21616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sp>
        <p:nvSpPr>
          <p:cNvPr id="17413" name="TextBox 13"/>
          <p:cNvSpPr txBox="1">
            <a:spLocks noChangeArrowheads="1"/>
          </p:cNvSpPr>
          <p:nvPr/>
        </p:nvSpPr>
        <p:spPr bwMode="auto">
          <a:xfrm>
            <a:off x="4114800" y="1708150"/>
            <a:ext cx="1752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i="1" smtClean="0">
                <a:solidFill>
                  <a:prstClr val="black"/>
                </a:solidFill>
              </a:rPr>
              <a:t>Arabidopsis</a:t>
            </a:r>
            <a:r>
              <a:rPr lang="en-GB" altLang="en-US" sz="1800" smtClean="0">
                <a:solidFill>
                  <a:prstClr val="black"/>
                </a:solidFill>
              </a:rPr>
              <a:t> Bax-inhibitor 1 (BI-1) protects Arabidopsis from Bax2-induced death</a:t>
            </a:r>
          </a:p>
        </p:txBody>
      </p:sp>
      <p:grpSp>
        <p:nvGrpSpPr>
          <p:cNvPr id="17414" name="Group 12"/>
          <p:cNvGrpSpPr>
            <a:grpSpLocks/>
          </p:cNvGrpSpPr>
          <p:nvPr/>
        </p:nvGrpSpPr>
        <p:grpSpPr bwMode="auto">
          <a:xfrm>
            <a:off x="5753100" y="1976438"/>
            <a:ext cx="3221038" cy="1624012"/>
            <a:chOff x="143256" y="4407471"/>
            <a:chExt cx="3221653" cy="1624522"/>
          </a:xfrm>
        </p:grpSpPr>
        <p:pic>
          <p:nvPicPr>
            <p:cNvPr id="174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127" y="4407471"/>
              <a:ext cx="2642782" cy="162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0" name="Group 11"/>
            <p:cNvGrpSpPr>
              <a:grpSpLocks/>
            </p:cNvGrpSpPr>
            <p:nvPr/>
          </p:nvGrpSpPr>
          <p:grpSpPr bwMode="auto">
            <a:xfrm>
              <a:off x="143256" y="5029200"/>
              <a:ext cx="914400" cy="619384"/>
              <a:chOff x="211231" y="4348252"/>
              <a:chExt cx="914400" cy="619384"/>
            </a:xfrm>
          </p:grpSpPr>
          <p:sp>
            <p:nvSpPr>
              <p:cNvPr id="15" name="Right Arrow 14"/>
              <p:cNvSpPr/>
              <p:nvPr/>
            </p:nvSpPr>
            <p:spPr>
              <a:xfrm>
                <a:off x="211231" y="4349018"/>
                <a:ext cx="914575" cy="619319"/>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7425" name="TextBox 15"/>
              <p:cNvSpPr txBox="1">
                <a:spLocks noChangeArrowheads="1"/>
              </p:cNvSpPr>
              <p:nvPr/>
            </p:nvSpPr>
            <p:spPr bwMode="auto">
              <a:xfrm>
                <a:off x="211231" y="4473278"/>
                <a:ext cx="909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 Bax2</a:t>
                </a:r>
              </a:p>
            </p:txBody>
          </p:sp>
        </p:grpSp>
        <p:grpSp>
          <p:nvGrpSpPr>
            <p:cNvPr id="17421" name="Group 10"/>
            <p:cNvGrpSpPr>
              <a:grpSpLocks/>
            </p:cNvGrpSpPr>
            <p:nvPr/>
          </p:nvGrpSpPr>
          <p:grpSpPr bwMode="auto">
            <a:xfrm>
              <a:off x="1586318" y="5037198"/>
              <a:ext cx="914400" cy="619384"/>
              <a:chOff x="1586318" y="4180612"/>
              <a:chExt cx="914400" cy="619384"/>
            </a:xfrm>
          </p:grpSpPr>
          <p:sp>
            <p:nvSpPr>
              <p:cNvPr id="17" name="Right Arrow 16"/>
              <p:cNvSpPr/>
              <p:nvPr/>
            </p:nvSpPr>
            <p:spPr>
              <a:xfrm>
                <a:off x="1586569" y="4181320"/>
                <a:ext cx="914575" cy="619319"/>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7423" name="TextBox 17"/>
              <p:cNvSpPr txBox="1">
                <a:spLocks noChangeArrowheads="1"/>
              </p:cNvSpPr>
              <p:nvPr/>
            </p:nvSpPr>
            <p:spPr bwMode="auto">
              <a:xfrm>
                <a:off x="1586318" y="4305638"/>
                <a:ext cx="8066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 BI-1</a:t>
                </a:r>
              </a:p>
            </p:txBody>
          </p:sp>
        </p:grpSp>
      </p:grpSp>
      <p:sp>
        <p:nvSpPr>
          <p:cNvPr id="22" name="Rectangle 21"/>
          <p:cNvSpPr/>
          <p:nvPr/>
        </p:nvSpPr>
        <p:spPr>
          <a:xfrm>
            <a:off x="4114800" y="1676400"/>
            <a:ext cx="4953000" cy="2192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pic>
        <p:nvPicPr>
          <p:cNvPr id="1741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 y="4038600"/>
            <a:ext cx="3973513"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entagon 18"/>
          <p:cNvSpPr/>
          <p:nvPr/>
        </p:nvSpPr>
        <p:spPr>
          <a:xfrm flipH="1">
            <a:off x="4191000" y="4419600"/>
            <a:ext cx="3386138" cy="1212850"/>
          </a:xfrm>
          <a:prstGeom prst="homePlate">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7418" name="TextBox 19"/>
          <p:cNvSpPr txBox="1">
            <a:spLocks noChangeArrowheads="1"/>
          </p:cNvSpPr>
          <p:nvPr/>
        </p:nvSpPr>
        <p:spPr bwMode="auto">
          <a:xfrm>
            <a:off x="4724400" y="4565650"/>
            <a:ext cx="28527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BI-1 is a conserved, ER-localized protein with death-suppressing activity</a:t>
            </a:r>
          </a:p>
        </p:txBody>
      </p:sp>
    </p:spTree>
    <p:extLst>
      <p:ext uri="{BB962C8B-B14F-4D97-AF65-F5344CB8AC3E}">
        <p14:creationId xmlns:p14="http://schemas.microsoft.com/office/powerpoint/2010/main" val="252182922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altLang="en-US" smtClean="0">
                <a:latin typeface="Arial" charset="0"/>
                <a:cs typeface="Arial" charset="0"/>
              </a:rPr>
              <a:t>In plants, BI-1 regulates cell death in response to diverse stresses</a:t>
            </a:r>
          </a:p>
        </p:txBody>
      </p:sp>
      <p:sp>
        <p:nvSpPr>
          <p:cNvPr id="18435" name="TextBox 4"/>
          <p:cNvSpPr txBox="1">
            <a:spLocks noChangeArrowheads="1"/>
          </p:cNvSpPr>
          <p:nvPr/>
        </p:nvSpPr>
        <p:spPr bwMode="auto">
          <a:xfrm>
            <a:off x="1179513" y="6019800"/>
            <a:ext cx="7964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Kawai-Yamada, M., Ohori, Y., and Uchimiya, H. (2004) Dissection of </a:t>
            </a:r>
            <a:r>
              <a:rPr lang="en-GB" altLang="en-US" sz="800" i="1" smtClean="0">
                <a:solidFill>
                  <a:prstClr val="black"/>
                </a:solidFill>
                <a:latin typeface="Times New Roman" pitchFamily="18" charset="0"/>
                <a:cs typeface="Times New Roman" pitchFamily="18" charset="0"/>
              </a:rPr>
              <a:t>Arabidopsis </a:t>
            </a:r>
            <a:r>
              <a:rPr lang="en-GB" altLang="en-US" sz="800" smtClean="0">
                <a:solidFill>
                  <a:prstClr val="black"/>
                </a:solidFill>
                <a:latin typeface="Times New Roman" pitchFamily="18" charset="0"/>
                <a:cs typeface="Times New Roman" pitchFamily="18" charset="0"/>
              </a:rPr>
              <a:t>Bax inhibitor-1 suppressing Bax-, hydrogen peroxide-, and salicylic acid-induced cell death. Plant Cell</a:t>
            </a:r>
            <a:r>
              <a:rPr lang="en-GB" altLang="en-US" sz="800" i="1" smtClean="0">
                <a:solidFill>
                  <a:prstClr val="black"/>
                </a:solidFill>
                <a:latin typeface="Times New Roman" pitchFamily="18" charset="0"/>
                <a:cs typeface="Times New Roman" pitchFamily="18" charset="0"/>
              </a:rPr>
              <a:t> </a:t>
            </a:r>
            <a:r>
              <a:rPr lang="en-GB" altLang="en-US" sz="800" smtClean="0">
                <a:solidFill>
                  <a:prstClr val="black"/>
                </a:solidFill>
                <a:latin typeface="Times New Roman" pitchFamily="18" charset="0"/>
                <a:cs typeface="Times New Roman" pitchFamily="18" charset="0"/>
              </a:rPr>
              <a:t>16: </a:t>
            </a:r>
            <a:r>
              <a:rPr lang="en-GB" altLang="en-US" sz="800" smtClean="0">
                <a:solidFill>
                  <a:prstClr val="black"/>
                </a:solidFill>
                <a:latin typeface="Times New Roman" pitchFamily="18" charset="0"/>
                <a:cs typeface="Times New Roman" pitchFamily="18" charset="0"/>
                <a:hlinkClick r:id="rId2"/>
              </a:rPr>
              <a:t>21-32</a:t>
            </a:r>
            <a:r>
              <a:rPr lang="en-GB" altLang="en-US" sz="800" smtClean="0">
                <a:solidFill>
                  <a:prstClr val="black"/>
                </a:solidFill>
                <a:latin typeface="Times New Roman" pitchFamily="18" charset="0"/>
                <a:cs typeface="Times New Roman" pitchFamily="18" charset="0"/>
              </a:rPr>
              <a:t>; Watanabe, N. and Lam, E. (2008). BAX Inhibitor-1 modulates endoplasmic reticulum stress-mediated programmed cell death in Arabidopsis. J. Biol. Chem</a:t>
            </a:r>
            <a:r>
              <a:rPr lang="en-GB" altLang="en-US" sz="800" b="1" smtClean="0">
                <a:solidFill>
                  <a:prstClr val="black"/>
                </a:solidFill>
                <a:latin typeface="Times New Roman" pitchFamily="18" charset="0"/>
                <a:cs typeface="Times New Roman" pitchFamily="18" charset="0"/>
              </a:rPr>
              <a:t>. </a:t>
            </a:r>
            <a:r>
              <a:rPr lang="en-GB" altLang="en-US" sz="800" smtClean="0">
                <a:solidFill>
                  <a:prstClr val="black"/>
                </a:solidFill>
                <a:latin typeface="Times New Roman" pitchFamily="18" charset="0"/>
                <a:cs typeface="Times New Roman" pitchFamily="18" charset="0"/>
              </a:rPr>
              <a:t>283:</a:t>
            </a:r>
            <a:r>
              <a:rPr lang="en-GB" altLang="en-US" sz="800" b="1" smtClean="0">
                <a:solidFill>
                  <a:prstClr val="black"/>
                </a:solidFill>
                <a:latin typeface="Times New Roman" pitchFamily="18" charset="0"/>
                <a:cs typeface="Times New Roman" pitchFamily="18" charset="0"/>
              </a:rPr>
              <a:t> </a:t>
            </a:r>
            <a:r>
              <a:rPr lang="en-GB" altLang="en-US" sz="800" smtClean="0">
                <a:solidFill>
                  <a:prstClr val="black"/>
                </a:solidFill>
                <a:latin typeface="Times New Roman" pitchFamily="18" charset="0"/>
                <a:cs typeface="Times New Roman" pitchFamily="18" charset="0"/>
                <a:hlinkClick r:id="rId3"/>
              </a:rPr>
              <a:t>3200-3210</a:t>
            </a:r>
            <a:r>
              <a:rPr lang="en-GB" altLang="en-US" sz="800" smtClean="0">
                <a:solidFill>
                  <a:prstClr val="black"/>
                </a:solidFill>
                <a:latin typeface="Times New Roman" pitchFamily="18" charset="0"/>
                <a:cs typeface="Times New Roman" pitchFamily="18" charset="0"/>
              </a:rPr>
              <a:t>.</a:t>
            </a:r>
            <a:r>
              <a:rPr lang="en-GB" altLang="en-US" sz="800" b="1" smtClean="0">
                <a:solidFill>
                  <a:prstClr val="black"/>
                </a:solidFill>
                <a:latin typeface="Times New Roman" pitchFamily="18" charset="0"/>
                <a:cs typeface="Times New Roman" pitchFamily="18" charset="0"/>
              </a:rPr>
              <a:t> </a:t>
            </a:r>
            <a:endParaRPr lang="en-GB" altLang="en-US" sz="800" smtClean="0">
              <a:solidFill>
                <a:prstClr val="black"/>
              </a:solidFill>
              <a:latin typeface="Times New Roman" pitchFamily="18" charset="0"/>
              <a:cs typeface="Times New Roman" pitchFamily="18" charset="0"/>
            </a:endParaRPr>
          </a:p>
        </p:txBody>
      </p:sp>
      <p:pic>
        <p:nvPicPr>
          <p:cNvPr id="1843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25" y="2617788"/>
            <a:ext cx="345757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7" name="Group 24"/>
          <p:cNvGrpSpPr>
            <a:grpSpLocks/>
          </p:cNvGrpSpPr>
          <p:nvPr/>
        </p:nvGrpSpPr>
        <p:grpSpPr bwMode="auto">
          <a:xfrm>
            <a:off x="4481513" y="4022725"/>
            <a:ext cx="4357687" cy="1938338"/>
            <a:chOff x="6614742" y="2057400"/>
            <a:chExt cx="4358058" cy="1938048"/>
          </a:xfrm>
        </p:grpSpPr>
        <p:sp>
          <p:nvSpPr>
            <p:cNvPr id="18" name="Rectangle 17"/>
            <p:cNvSpPr/>
            <p:nvPr/>
          </p:nvSpPr>
          <p:spPr>
            <a:xfrm>
              <a:off x="6629030" y="2057400"/>
              <a:ext cx="4343770" cy="193804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nvGrpSpPr>
            <p:cNvPr id="18451" name="Group 16"/>
            <p:cNvGrpSpPr>
              <a:grpSpLocks/>
            </p:cNvGrpSpPr>
            <p:nvPr/>
          </p:nvGrpSpPr>
          <p:grpSpPr bwMode="auto">
            <a:xfrm>
              <a:off x="6614742" y="2151866"/>
              <a:ext cx="2171700" cy="1738564"/>
              <a:chOff x="6781800" y="1828800"/>
              <a:chExt cx="2171700" cy="1738564"/>
            </a:xfrm>
          </p:grpSpPr>
          <p:cxnSp>
            <p:nvCxnSpPr>
              <p:cNvPr id="7" name="Straight Arrow Connector 6"/>
              <p:cNvCxnSpPr/>
              <p:nvPr/>
            </p:nvCxnSpPr>
            <p:spPr>
              <a:xfrm>
                <a:off x="8153517" y="2556536"/>
                <a:ext cx="0" cy="71268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453" name="TextBox 7"/>
              <p:cNvSpPr txBox="1">
                <a:spLocks noChangeArrowheads="1"/>
              </p:cNvSpPr>
              <p:nvPr/>
            </p:nvSpPr>
            <p:spPr bwMode="auto">
              <a:xfrm>
                <a:off x="7353300" y="1828800"/>
                <a:ext cx="160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Abiotic or biotic stress</a:t>
                </a:r>
              </a:p>
            </p:txBody>
          </p:sp>
          <p:sp>
            <p:nvSpPr>
              <p:cNvPr id="18454" name="TextBox 11"/>
              <p:cNvSpPr txBox="1">
                <a:spLocks noChangeArrowheads="1"/>
              </p:cNvSpPr>
              <p:nvPr/>
            </p:nvSpPr>
            <p:spPr bwMode="auto">
              <a:xfrm>
                <a:off x="7541694" y="3198032"/>
                <a:ext cx="1223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Cell death</a:t>
                </a:r>
              </a:p>
            </p:txBody>
          </p:sp>
          <p:sp>
            <p:nvSpPr>
              <p:cNvPr id="18455" name="TextBox 12"/>
              <p:cNvSpPr txBox="1">
                <a:spLocks noChangeArrowheads="1"/>
              </p:cNvSpPr>
              <p:nvPr/>
            </p:nvSpPr>
            <p:spPr bwMode="auto">
              <a:xfrm>
                <a:off x="6781800" y="2727457"/>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BI-1</a:t>
                </a:r>
              </a:p>
            </p:txBody>
          </p:sp>
          <p:cxnSp>
            <p:nvCxnSpPr>
              <p:cNvPr id="14" name="Straight Arrow Connector 13"/>
              <p:cNvCxnSpPr/>
              <p:nvPr/>
            </p:nvCxnSpPr>
            <p:spPr>
              <a:xfrm>
                <a:off x="7839165" y="2708913"/>
                <a:ext cx="0" cy="355547"/>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7389864" y="2912083"/>
                <a:ext cx="446126"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18438" name="Group 23"/>
          <p:cNvGrpSpPr>
            <a:grpSpLocks/>
          </p:cNvGrpSpPr>
          <p:nvPr/>
        </p:nvGrpSpPr>
        <p:grpSpPr bwMode="auto">
          <a:xfrm>
            <a:off x="4516438" y="1600200"/>
            <a:ext cx="4322762" cy="2339975"/>
            <a:chOff x="0" y="1655256"/>
            <a:chExt cx="4323356" cy="2340192"/>
          </a:xfrm>
        </p:grpSpPr>
        <p:pic>
          <p:nvPicPr>
            <p:cNvPr id="1844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8918" y="2303026"/>
              <a:ext cx="2075903" cy="15831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4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920" y="2303027"/>
              <a:ext cx="1921755" cy="15831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46" name="TextBox 18"/>
            <p:cNvSpPr txBox="1">
              <a:spLocks noChangeArrowheads="1"/>
            </p:cNvSpPr>
            <p:nvPr/>
          </p:nvSpPr>
          <p:spPr bwMode="auto">
            <a:xfrm>
              <a:off x="124920" y="3125617"/>
              <a:ext cx="6912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 SA</a:t>
              </a:r>
            </a:p>
          </p:txBody>
        </p:sp>
        <p:sp>
          <p:nvSpPr>
            <p:cNvPr id="18447" name="TextBox 21"/>
            <p:cNvSpPr txBox="1">
              <a:spLocks noChangeArrowheads="1"/>
            </p:cNvSpPr>
            <p:nvPr/>
          </p:nvSpPr>
          <p:spPr bwMode="auto">
            <a:xfrm>
              <a:off x="2118918" y="3108591"/>
              <a:ext cx="8066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 SA</a:t>
              </a:r>
            </a:p>
            <a:p>
              <a:pPr eaLnBrk="1" fontAlgn="base" hangingPunct="1">
                <a:spcBef>
                  <a:spcPct val="0"/>
                </a:spcBef>
                <a:spcAft>
                  <a:spcPct val="0"/>
                </a:spcAft>
                <a:buFontTx/>
                <a:buNone/>
              </a:pPr>
              <a:r>
                <a:rPr lang="en-GB" altLang="en-US" sz="1800" smtClean="0">
                  <a:solidFill>
                    <a:prstClr val="black"/>
                  </a:solidFill>
                </a:rPr>
                <a:t>+ BI-1</a:t>
              </a:r>
            </a:p>
          </p:txBody>
        </p:sp>
        <p:sp>
          <p:nvSpPr>
            <p:cNvPr id="18448" name="TextBox 20"/>
            <p:cNvSpPr txBox="1">
              <a:spLocks noChangeArrowheads="1"/>
            </p:cNvSpPr>
            <p:nvPr/>
          </p:nvSpPr>
          <p:spPr bwMode="auto">
            <a:xfrm>
              <a:off x="124920" y="1655256"/>
              <a:ext cx="41984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BI-1 protects cells from salicylic-acid mediated death (blue cells are dead)</a:t>
              </a:r>
            </a:p>
          </p:txBody>
        </p:sp>
        <p:sp>
          <p:nvSpPr>
            <p:cNvPr id="23" name="Rectangle 22"/>
            <p:cNvSpPr/>
            <p:nvPr/>
          </p:nvSpPr>
          <p:spPr>
            <a:xfrm>
              <a:off x="0" y="1655256"/>
              <a:ext cx="4323356" cy="23401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sp>
        <p:nvSpPr>
          <p:cNvPr id="26" name="TextBox 25"/>
          <p:cNvSpPr txBox="1"/>
          <p:nvPr/>
        </p:nvSpPr>
        <p:spPr>
          <a:xfrm>
            <a:off x="6740525" y="4243388"/>
            <a:ext cx="1970088" cy="1630362"/>
          </a:xfrm>
          <a:prstGeom prst="rect">
            <a:avLst/>
          </a:prstGeom>
          <a:solidFill>
            <a:schemeClr val="accent1">
              <a:lumMod val="20000"/>
              <a:lumOff val="80000"/>
            </a:schemeClr>
          </a:solidFill>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fontAlgn="base" hangingPunct="1">
              <a:spcBef>
                <a:spcPct val="0"/>
              </a:spcBef>
              <a:spcAft>
                <a:spcPct val="0"/>
              </a:spcAft>
              <a:buFontTx/>
              <a:buNone/>
              <a:defRPr/>
            </a:pPr>
            <a:r>
              <a:rPr lang="en-GB" altLang="en-US" sz="1600" dirty="0">
                <a:solidFill>
                  <a:prstClr val="black"/>
                </a:solidFill>
              </a:rPr>
              <a:t>BI-1 is a conserved protein that mediates death in all eukaryotes – an </a:t>
            </a:r>
            <a:r>
              <a:rPr lang="en-GB" altLang="en-US" sz="1800" b="1" i="1" dirty="0">
                <a:solidFill>
                  <a:srgbClr val="FF0000"/>
                </a:solidFill>
              </a:rPr>
              <a:t>ancient death regulator</a:t>
            </a:r>
            <a:endParaRPr lang="en-GB" altLang="en-US" sz="1600" b="1" i="1" dirty="0">
              <a:solidFill>
                <a:srgbClr val="FF0000"/>
              </a:solidFill>
            </a:endParaRPr>
          </a:p>
        </p:txBody>
      </p:sp>
      <p:sp>
        <p:nvSpPr>
          <p:cNvPr id="18440" name="TextBox 26"/>
          <p:cNvSpPr txBox="1">
            <a:spLocks noChangeArrowheads="1"/>
          </p:cNvSpPr>
          <p:nvPr/>
        </p:nvSpPr>
        <p:spPr bwMode="auto">
          <a:xfrm>
            <a:off x="36513" y="2032000"/>
            <a:ext cx="2705100" cy="5857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r" eaLnBrk="1" fontAlgn="base" hangingPunct="1">
              <a:spcBef>
                <a:spcPct val="0"/>
              </a:spcBef>
              <a:spcAft>
                <a:spcPct val="0"/>
              </a:spcAft>
              <a:buFontTx/>
              <a:buNone/>
            </a:pPr>
            <a:r>
              <a:rPr lang="en-GB" altLang="en-US" sz="1600" smtClean="0">
                <a:solidFill>
                  <a:prstClr val="black"/>
                </a:solidFill>
              </a:rPr>
              <a:t>Increased cell death in </a:t>
            </a:r>
            <a:r>
              <a:rPr lang="en-GB" altLang="en-US" sz="1600" i="1" smtClean="0">
                <a:solidFill>
                  <a:prstClr val="black"/>
                </a:solidFill>
              </a:rPr>
              <a:t>bi-1</a:t>
            </a:r>
            <a:r>
              <a:rPr lang="en-GB" altLang="en-US" sz="1600" smtClean="0">
                <a:solidFill>
                  <a:prstClr val="black"/>
                </a:solidFill>
              </a:rPr>
              <a:t> loss-of-function mutants</a:t>
            </a:r>
          </a:p>
        </p:txBody>
      </p:sp>
      <p:sp>
        <p:nvSpPr>
          <p:cNvPr id="18441" name="TextBox 28"/>
          <p:cNvSpPr txBox="1">
            <a:spLocks noChangeArrowheads="1"/>
          </p:cNvSpPr>
          <p:nvPr/>
        </p:nvSpPr>
        <p:spPr bwMode="auto">
          <a:xfrm>
            <a:off x="2819400" y="1830388"/>
            <a:ext cx="1600200" cy="8318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600" smtClean="0">
                <a:solidFill>
                  <a:prstClr val="black"/>
                </a:solidFill>
              </a:rPr>
              <a:t>Decreased cell death in BI-1 overexpressors</a:t>
            </a:r>
          </a:p>
        </p:txBody>
      </p:sp>
      <p:sp>
        <p:nvSpPr>
          <p:cNvPr id="28" name="Down Arrow 27"/>
          <p:cNvSpPr/>
          <p:nvPr/>
        </p:nvSpPr>
        <p:spPr>
          <a:xfrm>
            <a:off x="2057400" y="2617788"/>
            <a:ext cx="511175" cy="16256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1" name="Down Arrow 30"/>
          <p:cNvSpPr/>
          <p:nvPr/>
        </p:nvSpPr>
        <p:spPr>
          <a:xfrm>
            <a:off x="2967038" y="2662238"/>
            <a:ext cx="512762" cy="39052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4339402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0" y="304800"/>
            <a:ext cx="9144000" cy="1143000"/>
          </a:xfrm>
        </p:spPr>
        <p:txBody>
          <a:bodyPr/>
          <a:lstStyle/>
          <a:p>
            <a:r>
              <a:rPr lang="en-GB" altLang="en-US" smtClean="0">
                <a:latin typeface="Arial" charset="0"/>
                <a:cs typeface="Arial" charset="0"/>
              </a:rPr>
              <a:t>Senescence is a slow process of nutrient reassimilation followed by death</a:t>
            </a:r>
            <a:endParaRPr lang="en-US" altLang="en-US" smtClean="0">
              <a:latin typeface="Arial" charset="0"/>
              <a:cs typeface="Arial" charset="0"/>
            </a:endParaRPr>
          </a:p>
        </p:txBody>
      </p:sp>
      <p:pic>
        <p:nvPicPr>
          <p:cNvPr id="4505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1676400"/>
            <a:ext cx="3276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6"/>
          <p:cNvSpPr txBox="1">
            <a:spLocks noChangeArrowheads="1"/>
          </p:cNvSpPr>
          <p:nvPr/>
        </p:nvSpPr>
        <p:spPr bwMode="auto">
          <a:xfrm>
            <a:off x="5715000" y="4333875"/>
            <a:ext cx="3276600" cy="1754188"/>
          </a:xfrm>
          <a:prstGeom prst="rect">
            <a:avLst/>
          </a:prstGeom>
          <a:solidFill>
            <a:schemeClr val="accent1">
              <a:lumMod val="20000"/>
              <a:lumOff val="80000"/>
            </a:schemeClr>
          </a:solidFill>
          <a:ln>
            <a:noFill/>
          </a:ln>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fontAlgn="base" hangingPunct="1">
              <a:spcBef>
                <a:spcPct val="0"/>
              </a:spcBef>
              <a:spcAft>
                <a:spcPct val="0"/>
              </a:spcAft>
              <a:buFontTx/>
              <a:buNone/>
              <a:defRPr/>
            </a:pPr>
            <a:r>
              <a:rPr lang="en-GB" altLang="en-US" sz="1800" b="1" dirty="0">
                <a:solidFill>
                  <a:prstClr val="black"/>
                </a:solidFill>
              </a:rPr>
              <a:t>Senescence:</a:t>
            </a:r>
          </a:p>
          <a:p>
            <a:pPr eaLnBrk="1" fontAlgn="base" hangingPunct="1">
              <a:spcBef>
                <a:spcPct val="0"/>
              </a:spcBef>
              <a:spcAft>
                <a:spcPct val="0"/>
              </a:spcAft>
              <a:defRPr/>
            </a:pPr>
            <a:r>
              <a:rPr lang="en-GB" altLang="en-US" sz="1800" dirty="0">
                <a:solidFill>
                  <a:prstClr val="black"/>
                </a:solidFill>
              </a:rPr>
              <a:t>is an </a:t>
            </a:r>
            <a:r>
              <a:rPr lang="en-GB" altLang="en-US" sz="1800" b="1" i="1" dirty="0">
                <a:solidFill>
                  <a:prstClr val="black"/>
                </a:solidFill>
              </a:rPr>
              <a:t>active</a:t>
            </a:r>
            <a:r>
              <a:rPr lang="en-GB" altLang="en-US" sz="1800" dirty="0">
                <a:solidFill>
                  <a:prstClr val="black"/>
                </a:solidFill>
              </a:rPr>
              <a:t> developmental program that requires upregulation of many genes</a:t>
            </a:r>
          </a:p>
          <a:p>
            <a:pPr eaLnBrk="1" fontAlgn="base" hangingPunct="1">
              <a:spcBef>
                <a:spcPct val="0"/>
              </a:spcBef>
              <a:spcAft>
                <a:spcPct val="0"/>
              </a:spcAft>
              <a:defRPr/>
            </a:pPr>
            <a:r>
              <a:rPr lang="en-GB" altLang="en-US" sz="1800" dirty="0">
                <a:solidFill>
                  <a:prstClr val="black"/>
                </a:solidFill>
              </a:rPr>
              <a:t> is </a:t>
            </a:r>
            <a:r>
              <a:rPr lang="en-GB" altLang="en-US" sz="1800" b="1" i="1" dirty="0">
                <a:solidFill>
                  <a:prstClr val="black"/>
                </a:solidFill>
              </a:rPr>
              <a:t>not</a:t>
            </a:r>
            <a:r>
              <a:rPr lang="en-GB" altLang="en-US" sz="1800" dirty="0">
                <a:solidFill>
                  <a:prstClr val="black"/>
                </a:solidFill>
              </a:rPr>
              <a:t> simply necrosis or death by neglect</a:t>
            </a:r>
            <a:endParaRPr lang="en-US" altLang="en-US" sz="1800" dirty="0">
              <a:solidFill>
                <a:prstClr val="black"/>
              </a:solidFill>
            </a:endParaRPr>
          </a:p>
        </p:txBody>
      </p:sp>
      <p:sp>
        <p:nvSpPr>
          <p:cNvPr id="45061" name="TextBox 8"/>
          <p:cNvSpPr txBox="1">
            <a:spLocks noChangeArrowheads="1"/>
          </p:cNvSpPr>
          <p:nvPr/>
        </p:nvSpPr>
        <p:spPr bwMode="auto">
          <a:xfrm>
            <a:off x="190500" y="1647825"/>
            <a:ext cx="4914900" cy="10810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lnSpc>
                <a:spcPct val="120000"/>
              </a:lnSpc>
              <a:spcBef>
                <a:spcPct val="0"/>
              </a:spcBef>
              <a:spcAft>
                <a:spcPct val="0"/>
              </a:spcAft>
              <a:buFontTx/>
              <a:buNone/>
            </a:pPr>
            <a:r>
              <a:rPr lang="en-GB" altLang="en-US" sz="1800" smtClean="0">
                <a:solidFill>
                  <a:prstClr val="black"/>
                </a:solidFill>
              </a:rPr>
              <a:t>Senescence is a process by which nutrients are remobilized into seeds (annual plants) or bark and other tissues of long-lived plants</a:t>
            </a:r>
            <a:endParaRPr lang="en-US" altLang="en-US" sz="1800" smtClean="0">
              <a:solidFill>
                <a:prstClr val="black"/>
              </a:solidFill>
            </a:endParaRPr>
          </a:p>
        </p:txBody>
      </p:sp>
      <p:grpSp>
        <p:nvGrpSpPr>
          <p:cNvPr id="45062" name="Group 1"/>
          <p:cNvGrpSpPr>
            <a:grpSpLocks/>
          </p:cNvGrpSpPr>
          <p:nvPr/>
        </p:nvGrpSpPr>
        <p:grpSpPr bwMode="auto">
          <a:xfrm>
            <a:off x="3238500" y="3048000"/>
            <a:ext cx="2171700" cy="2824163"/>
            <a:chOff x="165100" y="1954522"/>
            <a:chExt cx="2739305" cy="3738770"/>
          </a:xfrm>
        </p:grpSpPr>
        <p:pic>
          <p:nvPicPr>
            <p:cNvPr id="4506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100" y="1954522"/>
              <a:ext cx="1294463" cy="373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1954522"/>
              <a:ext cx="1532805" cy="373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06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3048000"/>
            <a:ext cx="3116263"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extBox 1"/>
          <p:cNvSpPr txBox="1">
            <a:spLocks noChangeArrowheads="1"/>
          </p:cNvSpPr>
          <p:nvPr/>
        </p:nvSpPr>
        <p:spPr bwMode="auto">
          <a:xfrm>
            <a:off x="2389188" y="6129338"/>
            <a:ext cx="67548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fontAlgn="base">
              <a:spcBef>
                <a:spcPct val="30000"/>
              </a:spcBef>
              <a:spcAft>
                <a:spcPct val="0"/>
              </a:spcAft>
              <a:buFontTx/>
              <a:buNone/>
            </a:pPr>
            <a:r>
              <a:rPr lang="en-GB" altLang="en-US" sz="800" smtClean="0">
                <a:solidFill>
                  <a:prstClr val="black"/>
                </a:solidFill>
                <a:latin typeface="Times New Roman" pitchFamily="18" charset="0"/>
                <a:cs typeface="Times New Roman" pitchFamily="18" charset="0"/>
              </a:rPr>
              <a:t>Photos courtesy </a:t>
            </a:r>
            <a:r>
              <a:rPr lang="en-GB" altLang="en-US" sz="800" smtClean="0">
                <a:solidFill>
                  <a:prstClr val="black"/>
                </a:solidFill>
                <a:latin typeface="Times New Roman" pitchFamily="18" charset="0"/>
                <a:cs typeface="Times New Roman" pitchFamily="18" charset="0"/>
                <a:hlinkClick r:id="rId7"/>
              </a:rPr>
              <a:t>Tom Donald</a:t>
            </a:r>
            <a:r>
              <a:rPr lang="en-GB" altLang="en-US" sz="800" smtClean="0">
                <a:solidFill>
                  <a:prstClr val="black"/>
                </a:solidFill>
                <a:latin typeface="Times New Roman" pitchFamily="18" charset="0"/>
                <a:cs typeface="Times New Roman" pitchFamily="18" charset="0"/>
              </a:rPr>
              <a:t>; Park, S.-Y., er al. (2007). The senescence-induced Staygreen protein regulates chlorophyll degradation. Plant Cell. 19: </a:t>
            </a:r>
            <a:r>
              <a:rPr lang="en-GB" altLang="en-US" sz="800" smtClean="0">
                <a:solidFill>
                  <a:prstClr val="black"/>
                </a:solidFill>
                <a:latin typeface="Times New Roman" pitchFamily="18" charset="0"/>
                <a:cs typeface="Times New Roman" pitchFamily="18" charset="0"/>
                <a:hlinkClick r:id="rId8"/>
              </a:rPr>
              <a:t>1649-1664</a:t>
            </a:r>
            <a:endParaRPr lang="en-GB" altLang="en-US" sz="800" smtClean="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67763967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426" name="4 Grupo"/>
          <p:cNvGrpSpPr>
            <a:grpSpLocks/>
          </p:cNvGrpSpPr>
          <p:nvPr/>
        </p:nvGrpSpPr>
        <p:grpSpPr bwMode="auto">
          <a:xfrm>
            <a:off x="928688" y="908050"/>
            <a:ext cx="4786312" cy="4000500"/>
            <a:chOff x="1440821" y="1500174"/>
            <a:chExt cx="5906777" cy="4351350"/>
          </a:xfrm>
        </p:grpSpPr>
        <p:grpSp>
          <p:nvGrpSpPr>
            <p:cNvPr id="103437" name="8 Grupo"/>
            <p:cNvGrpSpPr>
              <a:grpSpLocks/>
            </p:cNvGrpSpPr>
            <p:nvPr/>
          </p:nvGrpSpPr>
          <p:grpSpPr bwMode="auto">
            <a:xfrm>
              <a:off x="1440821" y="1500174"/>
              <a:ext cx="5906777" cy="4351350"/>
              <a:chOff x="1440821" y="1500174"/>
              <a:chExt cx="5906777" cy="4351350"/>
            </a:xfrm>
          </p:grpSpPr>
          <p:grpSp>
            <p:nvGrpSpPr>
              <p:cNvPr id="103439" name="6 Grupo"/>
              <p:cNvGrpSpPr>
                <a:grpSpLocks/>
              </p:cNvGrpSpPr>
              <p:nvPr/>
            </p:nvGrpSpPr>
            <p:grpSpPr bwMode="auto">
              <a:xfrm>
                <a:off x="1440821" y="1500174"/>
                <a:ext cx="5906777" cy="4351350"/>
                <a:chOff x="1440821" y="1500174"/>
                <a:chExt cx="5906777" cy="4351350"/>
              </a:xfrm>
            </p:grpSpPr>
            <p:pic>
              <p:nvPicPr>
                <p:cNvPr id="10344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0821" y="1643049"/>
                  <a:ext cx="5906777" cy="42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Rectángulo"/>
                <p:cNvSpPr/>
                <p:nvPr/>
              </p:nvSpPr>
              <p:spPr>
                <a:xfrm>
                  <a:off x="2142190" y="1500174"/>
                  <a:ext cx="4216048" cy="928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endParaRPr>
                </a:p>
              </p:txBody>
            </p:sp>
          </p:grpSp>
          <p:sp>
            <p:nvSpPr>
              <p:cNvPr id="103440" name="8 CuadroTexto"/>
              <p:cNvSpPr txBox="1">
                <a:spLocks noChangeArrowheads="1"/>
              </p:cNvSpPr>
              <p:nvPr/>
            </p:nvSpPr>
            <p:spPr bwMode="auto">
              <a:xfrm>
                <a:off x="3027716" y="3214813"/>
                <a:ext cx="2499850" cy="7942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ES" altLang="es-MX" sz="1400" smtClean="0">
                    <a:solidFill>
                      <a:srgbClr val="000000"/>
                    </a:solidFill>
                    <a:latin typeface="Calibri" pitchFamily="34" charset="0"/>
                  </a:rPr>
                  <a:t>Compactación celular</a:t>
                </a:r>
              </a:p>
              <a:p>
                <a:pPr eaLnBrk="1" fontAlgn="base" hangingPunct="1">
                  <a:spcBef>
                    <a:spcPct val="0"/>
                  </a:spcBef>
                  <a:spcAft>
                    <a:spcPct val="0"/>
                  </a:spcAft>
                </a:pPr>
                <a:r>
                  <a:rPr lang="es-ES" altLang="es-MX" sz="1400" smtClean="0">
                    <a:solidFill>
                      <a:srgbClr val="000000"/>
                    </a:solidFill>
                    <a:latin typeface="Calibri" pitchFamily="34" charset="0"/>
                  </a:rPr>
                  <a:t>Condensación de cromatina</a:t>
                </a:r>
              </a:p>
            </p:txBody>
          </p:sp>
        </p:grpSp>
        <p:sp>
          <p:nvSpPr>
            <p:cNvPr id="103438" name="6 CuadroTexto"/>
            <p:cNvSpPr txBox="1">
              <a:spLocks noChangeArrowheads="1"/>
            </p:cNvSpPr>
            <p:nvPr/>
          </p:nvSpPr>
          <p:spPr bwMode="auto">
            <a:xfrm>
              <a:off x="3394074" y="4416615"/>
              <a:ext cx="2278468" cy="573273"/>
            </a:xfrm>
            <a:prstGeom prst="rect">
              <a:avLst/>
            </a:prstGeom>
            <a:solidFill>
              <a:schemeClr val="bg1"/>
            </a:solidFill>
            <a:ln w="9525">
              <a:solidFill>
                <a:schemeClr val="bg1"/>
              </a:solidFill>
              <a:miter lim="800000"/>
              <a:headEnd/>
              <a:tailEnd/>
            </a:ln>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ES" altLang="es-MX" sz="1400" smtClean="0">
                  <a:solidFill>
                    <a:srgbClr val="000000"/>
                  </a:solidFill>
                  <a:latin typeface="Calibri" pitchFamily="34" charset="0"/>
                </a:rPr>
                <a:t>Formación de cuerpos apoptóticos</a:t>
              </a:r>
            </a:p>
          </p:txBody>
        </p:sp>
      </p:grpSp>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9788" y="642938"/>
            <a:ext cx="2208212"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4500" y="431800"/>
            <a:ext cx="242887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6075" y="2428875"/>
            <a:ext cx="2003425"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2350" y="1285875"/>
            <a:ext cx="105727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6788" y="4667250"/>
            <a:ext cx="2176462"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00563" y="4062413"/>
            <a:ext cx="385762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Señal de prohibido"/>
          <p:cNvSpPr/>
          <p:nvPr/>
        </p:nvSpPr>
        <p:spPr>
          <a:xfrm>
            <a:off x="1285875" y="4714875"/>
            <a:ext cx="1643063" cy="1571625"/>
          </a:xfrm>
          <a:prstGeom prst="noSmoking">
            <a:avLst>
              <a:gd name="adj" fmla="val 83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000000"/>
              </a:solidFill>
            </a:endParaRPr>
          </a:p>
        </p:txBody>
      </p:sp>
      <p:sp>
        <p:nvSpPr>
          <p:cNvPr id="2" name="14 CuadroTexto"/>
          <p:cNvSpPr txBox="1"/>
          <p:nvPr/>
        </p:nvSpPr>
        <p:spPr>
          <a:xfrm>
            <a:off x="60325" y="-25299"/>
            <a:ext cx="9144000" cy="43303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fontAlgn="base">
              <a:spcBef>
                <a:spcPct val="0"/>
              </a:spcBef>
              <a:spcAft>
                <a:spcPct val="0"/>
              </a:spcAft>
              <a:defRPr/>
            </a:pPr>
            <a:r>
              <a:rPr lang="es-ES" sz="2400">
                <a:solidFill>
                  <a:srgbClr val="FFFFFF"/>
                </a:solidFill>
                <a:latin typeface="Calibri" pitchFamily="34" charset="0"/>
              </a:rPr>
              <a:t> Apoptósis o Muerte Celular programada Tipo I</a:t>
            </a:r>
          </a:p>
        </p:txBody>
      </p:sp>
    </p:spTree>
    <p:extLst>
      <p:ext uri="{BB962C8B-B14F-4D97-AF65-F5344CB8AC3E}">
        <p14:creationId xmlns:p14="http://schemas.microsoft.com/office/powerpoint/2010/main" val="3451912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dissolve">
                                      <p:cBhvr>
                                        <p:cTn id="7" dur="500"/>
                                        <p:tgtEl>
                                          <p:spTgt spid="51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dissolve">
                                      <p:cBhvr>
                                        <p:cTn id="17" dur="500"/>
                                        <p:tgtEl>
                                          <p:spTgt spid="5124"/>
                                        </p:tgtEl>
                                      </p:cBhvr>
                                    </p:animEffect>
                                  </p:childTnLst>
                                </p:cTn>
                              </p:par>
                              <p:par>
                                <p:cTn id="18" presetID="9" presetClass="entr" presetSubtype="0" fill="hold" nodeType="withEffect">
                                  <p:stCondLst>
                                    <p:cond delay="0"/>
                                  </p:stCondLst>
                                  <p:childTnLst>
                                    <p:set>
                                      <p:cBhvr>
                                        <p:cTn id="19" dur="1" fill="hold">
                                          <p:stCondLst>
                                            <p:cond delay="0"/>
                                          </p:stCondLst>
                                        </p:cTn>
                                        <p:tgtEl>
                                          <p:spTgt spid="5125"/>
                                        </p:tgtEl>
                                        <p:attrNameLst>
                                          <p:attrName>style.visibility</p:attrName>
                                        </p:attrNameLst>
                                      </p:cBhvr>
                                      <p:to>
                                        <p:strVal val="visible"/>
                                      </p:to>
                                    </p:set>
                                    <p:animEffect transition="in" filter="dissolve">
                                      <p:cBhvr>
                                        <p:cTn id="20" dur="500"/>
                                        <p:tgtEl>
                                          <p:spTgt spid="512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5128"/>
                                        </p:tgtEl>
                                        <p:attrNameLst>
                                          <p:attrName>style.visibility</p:attrName>
                                        </p:attrNameLst>
                                      </p:cBhvr>
                                      <p:to>
                                        <p:strVal val="visible"/>
                                      </p:to>
                                    </p:set>
                                    <p:animEffect transition="in" filter="dissolve">
                                      <p:cBhvr>
                                        <p:cTn id="25" dur="500"/>
                                        <p:tgtEl>
                                          <p:spTgt spid="512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5127"/>
                                        </p:tgtEl>
                                        <p:attrNameLst>
                                          <p:attrName>style.visibility</p:attrName>
                                        </p:attrNameLst>
                                      </p:cBhvr>
                                      <p:to>
                                        <p:strVal val="visible"/>
                                      </p:to>
                                    </p:set>
                                    <p:animEffect transition="in" filter="dissolve">
                                      <p:cBhvr>
                                        <p:cTn id="30" dur="500"/>
                                        <p:tgtEl>
                                          <p:spTgt spid="512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body" idx="1"/>
          </p:nvPr>
        </p:nvSpPr>
        <p:spPr>
          <a:xfrm>
            <a:off x="468313" y="1484313"/>
            <a:ext cx="8229600" cy="4525962"/>
          </a:xfrm>
        </p:spPr>
        <p:txBody>
          <a:bodyPr/>
          <a:lstStyle/>
          <a:p>
            <a:pPr algn="just" eaLnBrk="1" hangingPunct="1">
              <a:buFontTx/>
              <a:buNone/>
            </a:pPr>
            <a:r>
              <a:rPr lang="es-MX" altLang="es-MX" sz="2000" dirty="0" smtClean="0">
                <a:latin typeface="Arial Rounded MT Bold" pitchFamily="34" charset="0"/>
              </a:rPr>
              <a:t>	En plantas  se encuentran algunas de las características fenotípicas de la apoptosis, pero carece de las </a:t>
            </a:r>
            <a:r>
              <a:rPr lang="es-MX" altLang="es-MX" sz="2000" dirty="0" err="1" smtClean="0">
                <a:latin typeface="Arial Rounded MT Bold" pitchFamily="34" charset="0"/>
              </a:rPr>
              <a:t>las</a:t>
            </a:r>
            <a:r>
              <a:rPr lang="es-MX" altLang="es-MX" sz="2000" dirty="0" smtClean="0">
                <a:latin typeface="Arial Rounded MT Bold" pitchFamily="34" charset="0"/>
              </a:rPr>
              <a:t> siguientes:</a:t>
            </a:r>
          </a:p>
          <a:p>
            <a:pPr eaLnBrk="1" hangingPunct="1">
              <a:buFontTx/>
              <a:buNone/>
            </a:pPr>
            <a:r>
              <a:rPr lang="es-MX" altLang="es-MX" sz="2000" dirty="0" smtClean="0">
                <a:latin typeface="Arial Rounded MT Bold" pitchFamily="34" charset="0"/>
              </a:rPr>
              <a:t>		</a:t>
            </a:r>
          </a:p>
          <a:p>
            <a:pPr eaLnBrk="1" hangingPunct="1">
              <a:buFontTx/>
              <a:buNone/>
            </a:pPr>
            <a:r>
              <a:rPr lang="es-MX" altLang="es-MX" sz="2000" dirty="0" smtClean="0">
                <a:latin typeface="Arial Rounded MT Bold" pitchFamily="34" charset="0"/>
              </a:rPr>
              <a:t>		- formación de cuerpos </a:t>
            </a:r>
            <a:r>
              <a:rPr lang="es-MX" altLang="es-MX" sz="2000" dirty="0" err="1" smtClean="0">
                <a:latin typeface="Arial Rounded MT Bold" pitchFamily="34" charset="0"/>
              </a:rPr>
              <a:t>apoptóticos</a:t>
            </a:r>
            <a:r>
              <a:rPr lang="es-MX" altLang="es-MX" sz="2000" dirty="0" smtClean="0">
                <a:latin typeface="Arial Rounded MT Bold" pitchFamily="34" charset="0"/>
              </a:rPr>
              <a:t> </a:t>
            </a:r>
          </a:p>
          <a:p>
            <a:pPr eaLnBrk="1" hangingPunct="1">
              <a:buFontTx/>
              <a:buNone/>
            </a:pPr>
            <a:endParaRPr lang="es-MX" altLang="es-MX" sz="2000" dirty="0" smtClean="0">
              <a:latin typeface="Arial Rounded MT Bold" pitchFamily="34" charset="0"/>
            </a:endParaRPr>
          </a:p>
          <a:p>
            <a:pPr eaLnBrk="1" hangingPunct="1">
              <a:buFontTx/>
              <a:buNone/>
            </a:pPr>
            <a:r>
              <a:rPr lang="es-MX" altLang="es-MX" sz="2000" dirty="0" smtClean="0">
                <a:latin typeface="Arial Rounded MT Bold" pitchFamily="34" charset="0"/>
              </a:rPr>
              <a:t>		- fagocitosis </a:t>
            </a:r>
          </a:p>
          <a:p>
            <a:pPr eaLnBrk="1" hangingPunct="1">
              <a:buFontTx/>
              <a:buNone/>
            </a:pPr>
            <a:r>
              <a:rPr lang="es-MX" altLang="es-MX" sz="2000" dirty="0" smtClean="0">
                <a:latin typeface="Arial Rounded MT Bold" pitchFamily="34" charset="0"/>
              </a:rPr>
              <a:t>		- </a:t>
            </a:r>
            <a:r>
              <a:rPr lang="es-MX" altLang="es-MX" sz="2000" dirty="0" err="1" smtClean="0">
                <a:latin typeface="Arial Rounded MT Bold" pitchFamily="34" charset="0"/>
              </a:rPr>
              <a:t>caspasas</a:t>
            </a:r>
            <a:r>
              <a:rPr lang="es-MX" altLang="es-MX" sz="3500" dirty="0" smtClean="0">
                <a:latin typeface="Arial Rounded MT Bold" pitchFamily="34" charset="0"/>
              </a:rPr>
              <a:t> </a:t>
            </a:r>
            <a:endParaRPr lang="es-ES" altLang="es-MX" sz="3500" dirty="0" smtClean="0">
              <a:latin typeface="Arial Rounded MT Bold" pitchFamily="34" charset="0"/>
            </a:endParaRPr>
          </a:p>
        </p:txBody>
      </p:sp>
      <p:sp>
        <p:nvSpPr>
          <p:cNvPr id="104451" name="Rectangle 3"/>
          <p:cNvSpPr>
            <a:spLocks noGrp="1" noChangeArrowheads="1"/>
          </p:cNvSpPr>
          <p:nvPr>
            <p:ph type="title"/>
          </p:nvPr>
        </p:nvSpPr>
        <p:spPr>
          <a:xfrm>
            <a:off x="0" y="260350"/>
            <a:ext cx="9144000" cy="882650"/>
          </a:xfrm>
          <a:solidFill>
            <a:srgbClr val="FF0000"/>
          </a:solidFill>
        </p:spPr>
        <p:txBody>
          <a:bodyPr/>
          <a:lstStyle/>
          <a:p>
            <a:pPr eaLnBrk="1" hangingPunct="1"/>
            <a:r>
              <a:rPr lang="es-MX" altLang="es-MX" sz="2800" b="1" smtClean="0">
                <a:solidFill>
                  <a:schemeClr val="bg1"/>
                </a:solidFill>
                <a:latin typeface="Arial Rounded MT Bold" pitchFamily="34" charset="0"/>
              </a:rPr>
              <a:t>En plantas no hay apoptosis</a:t>
            </a:r>
            <a:endParaRPr lang="es-ES" altLang="es-MX" sz="2800" b="1" smtClean="0">
              <a:solidFill>
                <a:schemeClr val="bg1"/>
              </a:solidFill>
              <a:latin typeface="Arial Rounded MT Bold" pitchFamily="34" charset="0"/>
            </a:endParaRPr>
          </a:p>
        </p:txBody>
      </p:sp>
    </p:spTree>
    <p:extLst>
      <p:ext uri="{BB962C8B-B14F-4D97-AF65-F5344CB8AC3E}">
        <p14:creationId xmlns:p14="http://schemas.microsoft.com/office/powerpoint/2010/main" val="185773588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GB" altLang="en-US" smtClean="0">
                <a:latin typeface="Arial" charset="0"/>
                <a:cs typeface="Arial" charset="0"/>
              </a:rPr>
              <a:t>The vacuole is very important in plant PCD</a:t>
            </a:r>
          </a:p>
        </p:txBody>
      </p:sp>
      <p:grpSp>
        <p:nvGrpSpPr>
          <p:cNvPr id="20483" name="Group 132"/>
          <p:cNvGrpSpPr>
            <a:grpSpLocks/>
          </p:cNvGrpSpPr>
          <p:nvPr/>
        </p:nvGrpSpPr>
        <p:grpSpPr bwMode="auto">
          <a:xfrm>
            <a:off x="457200" y="1600200"/>
            <a:ext cx="2590800" cy="2906713"/>
            <a:chOff x="228600" y="2239543"/>
            <a:chExt cx="2590800" cy="2906712"/>
          </a:xfrm>
        </p:grpSpPr>
        <p:grpSp>
          <p:nvGrpSpPr>
            <p:cNvPr id="20540" name="Group 7"/>
            <p:cNvGrpSpPr>
              <a:grpSpLocks/>
            </p:cNvGrpSpPr>
            <p:nvPr/>
          </p:nvGrpSpPr>
          <p:grpSpPr bwMode="auto">
            <a:xfrm>
              <a:off x="228600" y="2239543"/>
              <a:ext cx="2590800" cy="2906712"/>
              <a:chOff x="381000" y="2427288"/>
              <a:chExt cx="1905000" cy="1611312"/>
            </a:xfrm>
          </p:grpSpPr>
          <p:sp>
            <p:nvSpPr>
              <p:cNvPr id="42" name="Rounded Rectangle 41"/>
              <p:cNvSpPr/>
              <p:nvPr/>
            </p:nvSpPr>
            <p:spPr>
              <a:xfrm>
                <a:off x="381000" y="2427288"/>
                <a:ext cx="1905000" cy="1611312"/>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43" name="Rounded Rectangle 42"/>
              <p:cNvSpPr/>
              <p:nvPr/>
            </p:nvSpPr>
            <p:spPr>
              <a:xfrm>
                <a:off x="456874" y="2503850"/>
                <a:ext cx="1753254" cy="145818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sp>
          <p:nvSpPr>
            <p:cNvPr id="7" name="Freeform 6"/>
            <p:cNvSpPr/>
            <p:nvPr/>
          </p:nvSpPr>
          <p:spPr bwMode="auto">
            <a:xfrm>
              <a:off x="698500" y="3038056"/>
              <a:ext cx="1892300" cy="1857374"/>
            </a:xfrm>
            <a:custGeom>
              <a:avLst/>
              <a:gdLst>
                <a:gd name="connsiteX0" fmla="*/ 418965 w 941258"/>
                <a:gd name="connsiteY0" fmla="*/ 143661 h 658089"/>
                <a:gd name="connsiteX1" fmla="*/ 685665 w 941258"/>
                <a:gd name="connsiteY1" fmla="*/ 786 h 658089"/>
                <a:gd name="connsiteX2" fmla="*/ 933315 w 941258"/>
                <a:gd name="connsiteY2" fmla="*/ 210336 h 658089"/>
                <a:gd name="connsiteX3" fmla="*/ 838065 w 941258"/>
                <a:gd name="connsiteY3" fmla="*/ 562761 h 658089"/>
                <a:gd name="connsiteX4" fmla="*/ 428490 w 941258"/>
                <a:gd name="connsiteY4" fmla="*/ 658011 h 658089"/>
                <a:gd name="connsiteX5" fmla="*/ 9390 w 941258"/>
                <a:gd name="connsiteY5" fmla="*/ 572286 h 658089"/>
                <a:gd name="connsiteX6" fmla="*/ 161790 w 941258"/>
                <a:gd name="connsiteY6" fmla="*/ 267486 h 658089"/>
                <a:gd name="connsiteX7" fmla="*/ 418965 w 941258"/>
                <a:gd name="connsiteY7" fmla="*/ 143661 h 65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1258" h="658089">
                  <a:moveTo>
                    <a:pt x="418965" y="143661"/>
                  </a:moveTo>
                  <a:cubicBezTo>
                    <a:pt x="506277" y="99211"/>
                    <a:pt x="599940" y="-10326"/>
                    <a:pt x="685665" y="786"/>
                  </a:cubicBezTo>
                  <a:cubicBezTo>
                    <a:pt x="771390" y="11898"/>
                    <a:pt x="907915" y="116674"/>
                    <a:pt x="933315" y="210336"/>
                  </a:cubicBezTo>
                  <a:cubicBezTo>
                    <a:pt x="958715" y="303998"/>
                    <a:pt x="922203" y="488149"/>
                    <a:pt x="838065" y="562761"/>
                  </a:cubicBezTo>
                  <a:cubicBezTo>
                    <a:pt x="753928" y="637374"/>
                    <a:pt x="566602" y="656424"/>
                    <a:pt x="428490" y="658011"/>
                  </a:cubicBezTo>
                  <a:cubicBezTo>
                    <a:pt x="290378" y="659598"/>
                    <a:pt x="53840" y="637373"/>
                    <a:pt x="9390" y="572286"/>
                  </a:cubicBezTo>
                  <a:cubicBezTo>
                    <a:pt x="-35060" y="507199"/>
                    <a:pt x="88765" y="340511"/>
                    <a:pt x="161790" y="267486"/>
                  </a:cubicBezTo>
                  <a:cubicBezTo>
                    <a:pt x="234815" y="194461"/>
                    <a:pt x="331653" y="188111"/>
                    <a:pt x="418965" y="143661"/>
                  </a:cubicBezTo>
                  <a:close/>
                </a:path>
              </a:pathLst>
            </a:cu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20542" name="TextBox 80"/>
            <p:cNvSpPr txBox="1">
              <a:spLocks noChangeArrowheads="1"/>
            </p:cNvSpPr>
            <p:nvPr/>
          </p:nvSpPr>
          <p:spPr bwMode="auto">
            <a:xfrm>
              <a:off x="1446276" y="4382685"/>
              <a:ext cx="803132" cy="26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100" smtClean="0">
                  <a:solidFill>
                    <a:prstClr val="black"/>
                  </a:solidFill>
                </a:rPr>
                <a:t>Vacuole</a:t>
              </a:r>
            </a:p>
          </p:txBody>
        </p:sp>
        <p:grpSp>
          <p:nvGrpSpPr>
            <p:cNvPr id="20543" name="Group 45"/>
            <p:cNvGrpSpPr>
              <a:grpSpLocks/>
            </p:cNvGrpSpPr>
            <p:nvPr/>
          </p:nvGrpSpPr>
          <p:grpSpPr bwMode="auto">
            <a:xfrm>
              <a:off x="1821335" y="3979416"/>
              <a:ext cx="304800" cy="275565"/>
              <a:chOff x="4038600" y="3568326"/>
              <a:chExt cx="914400" cy="914400"/>
            </a:xfrm>
          </p:grpSpPr>
          <p:sp>
            <p:nvSpPr>
              <p:cNvPr id="44" name="Pie 43"/>
              <p:cNvSpPr/>
              <p:nvPr/>
            </p:nvSpPr>
            <p:spPr>
              <a:xfrm rot="2135827">
                <a:off x="4037184" y="3568412"/>
                <a:ext cx="914400" cy="916590"/>
              </a:xfrm>
              <a:prstGeom prst="pie">
                <a:avLst>
                  <a:gd name="adj1" fmla="val 20203323"/>
                  <a:gd name="adj2" fmla="val 162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black"/>
                  </a:solidFill>
                </a:endParaRPr>
              </a:p>
            </p:txBody>
          </p:sp>
          <p:sp>
            <p:nvSpPr>
              <p:cNvPr id="45" name="Oval 44"/>
              <p:cNvSpPr/>
              <p:nvPr/>
            </p:nvSpPr>
            <p:spPr>
              <a:xfrm>
                <a:off x="4341984" y="3731714"/>
                <a:ext cx="152400" cy="1527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grpSp>
          <p:nvGrpSpPr>
            <p:cNvPr id="20544" name="Group 130"/>
            <p:cNvGrpSpPr>
              <a:grpSpLocks/>
            </p:cNvGrpSpPr>
            <p:nvPr/>
          </p:nvGrpSpPr>
          <p:grpSpPr bwMode="auto">
            <a:xfrm>
              <a:off x="1141476" y="3916454"/>
              <a:ext cx="304800" cy="275565"/>
              <a:chOff x="5929209" y="4033769"/>
              <a:chExt cx="304800" cy="275565"/>
            </a:xfrm>
          </p:grpSpPr>
          <p:sp>
            <p:nvSpPr>
              <p:cNvPr id="92" name="Pie 91"/>
              <p:cNvSpPr/>
              <p:nvPr/>
            </p:nvSpPr>
            <p:spPr>
              <a:xfrm rot="2135827">
                <a:off x="5929146" y="4033257"/>
                <a:ext cx="304800" cy="276225"/>
              </a:xfrm>
              <a:prstGeom prst="pie">
                <a:avLst>
                  <a:gd name="adj1" fmla="val 20203323"/>
                  <a:gd name="adj2" fmla="val 162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black"/>
                  </a:solidFill>
                </a:endParaRPr>
              </a:p>
            </p:txBody>
          </p:sp>
          <p:sp>
            <p:nvSpPr>
              <p:cNvPr id="93" name="Oval 92"/>
              <p:cNvSpPr/>
              <p:nvPr/>
            </p:nvSpPr>
            <p:spPr>
              <a:xfrm>
                <a:off x="6030746" y="4082470"/>
                <a:ext cx="50800" cy="460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grpSp>
          <p:nvGrpSpPr>
            <p:cNvPr id="20545" name="Group 129"/>
            <p:cNvGrpSpPr>
              <a:grpSpLocks/>
            </p:cNvGrpSpPr>
            <p:nvPr/>
          </p:nvGrpSpPr>
          <p:grpSpPr bwMode="auto">
            <a:xfrm>
              <a:off x="1543042" y="3446166"/>
              <a:ext cx="304800" cy="275565"/>
              <a:chOff x="7130738" y="2909058"/>
              <a:chExt cx="304800" cy="275565"/>
            </a:xfrm>
          </p:grpSpPr>
          <p:sp>
            <p:nvSpPr>
              <p:cNvPr id="94" name="Pie 93"/>
              <p:cNvSpPr/>
              <p:nvPr/>
            </p:nvSpPr>
            <p:spPr>
              <a:xfrm rot="2135827">
                <a:off x="7130746" y="2908935"/>
                <a:ext cx="304800" cy="276225"/>
              </a:xfrm>
              <a:prstGeom prst="pie">
                <a:avLst>
                  <a:gd name="adj1" fmla="val 20203323"/>
                  <a:gd name="adj2" fmla="val 162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black"/>
                  </a:solidFill>
                </a:endParaRPr>
              </a:p>
            </p:txBody>
          </p:sp>
          <p:sp>
            <p:nvSpPr>
              <p:cNvPr id="95" name="Oval 94"/>
              <p:cNvSpPr/>
              <p:nvPr/>
            </p:nvSpPr>
            <p:spPr>
              <a:xfrm>
                <a:off x="7232346" y="2958148"/>
                <a:ext cx="50800" cy="460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grpSp>
          <p:nvGrpSpPr>
            <p:cNvPr id="20546" name="Group 128"/>
            <p:cNvGrpSpPr>
              <a:grpSpLocks/>
            </p:cNvGrpSpPr>
            <p:nvPr/>
          </p:nvGrpSpPr>
          <p:grpSpPr bwMode="auto">
            <a:xfrm>
              <a:off x="1930409" y="3101216"/>
              <a:ext cx="304800" cy="275565"/>
              <a:chOff x="5631171" y="3269891"/>
              <a:chExt cx="304800" cy="275565"/>
            </a:xfrm>
          </p:grpSpPr>
          <p:sp>
            <p:nvSpPr>
              <p:cNvPr id="96" name="Pie 95"/>
              <p:cNvSpPr/>
              <p:nvPr/>
            </p:nvSpPr>
            <p:spPr>
              <a:xfrm rot="2135827">
                <a:off x="5631162" y="3270231"/>
                <a:ext cx="304800" cy="274637"/>
              </a:xfrm>
              <a:prstGeom prst="pie">
                <a:avLst>
                  <a:gd name="adj1" fmla="val 20203323"/>
                  <a:gd name="adj2" fmla="val 162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black"/>
                  </a:solidFill>
                </a:endParaRPr>
              </a:p>
            </p:txBody>
          </p:sp>
          <p:sp>
            <p:nvSpPr>
              <p:cNvPr id="97" name="Oval 96"/>
              <p:cNvSpPr/>
              <p:nvPr/>
            </p:nvSpPr>
            <p:spPr>
              <a:xfrm>
                <a:off x="5732762" y="3319443"/>
                <a:ext cx="50800" cy="460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sp>
          <p:nvSpPr>
            <p:cNvPr id="132" name="TextBox 131"/>
            <p:cNvSpPr txBox="1"/>
            <p:nvPr/>
          </p:nvSpPr>
          <p:spPr>
            <a:xfrm>
              <a:off x="1270000" y="3736555"/>
              <a:ext cx="1077913" cy="261937"/>
            </a:xfrm>
            <a:prstGeom prst="rect">
              <a:avLst/>
            </a:prstGeom>
            <a:noFill/>
          </p:spPr>
          <p:txBody>
            <a:bodyPr wrap="none">
              <a:spAutoFit/>
            </a:bodyPr>
            <a:lstStyle/>
            <a:p>
              <a:pPr fontAlgn="base">
                <a:spcBef>
                  <a:spcPct val="0"/>
                </a:spcBef>
                <a:spcAft>
                  <a:spcPct val="0"/>
                </a:spcAft>
                <a:defRPr/>
              </a:pPr>
              <a:r>
                <a:rPr lang="en-GB" sz="1050" dirty="0">
                  <a:solidFill>
                    <a:prstClr val="black"/>
                  </a:solidFill>
                  <a:latin typeface="Arial" panose="020B0604020202020204" pitchFamily="34" charset="0"/>
                  <a:ea typeface="MS PGothic" pitchFamily="34" charset="-128"/>
                </a:rPr>
                <a:t>Lytic enzymes</a:t>
              </a:r>
            </a:p>
          </p:txBody>
        </p:sp>
      </p:grpSp>
      <p:grpSp>
        <p:nvGrpSpPr>
          <p:cNvPr id="20484" name="Group 133"/>
          <p:cNvGrpSpPr>
            <a:grpSpLocks/>
          </p:cNvGrpSpPr>
          <p:nvPr/>
        </p:nvGrpSpPr>
        <p:grpSpPr bwMode="auto">
          <a:xfrm>
            <a:off x="3578225" y="3751263"/>
            <a:ext cx="2517775" cy="2360612"/>
            <a:chOff x="228600" y="2643238"/>
            <a:chExt cx="2590800" cy="2366195"/>
          </a:xfrm>
        </p:grpSpPr>
        <p:grpSp>
          <p:nvGrpSpPr>
            <p:cNvPr id="20520" name="Group 7"/>
            <p:cNvGrpSpPr>
              <a:grpSpLocks/>
            </p:cNvGrpSpPr>
            <p:nvPr/>
          </p:nvGrpSpPr>
          <p:grpSpPr bwMode="auto">
            <a:xfrm>
              <a:off x="228600" y="2643238"/>
              <a:ext cx="2590800" cy="2366195"/>
              <a:chOff x="381000" y="2651073"/>
              <a:chExt cx="1905000" cy="1311681"/>
            </a:xfrm>
          </p:grpSpPr>
          <p:sp>
            <p:nvSpPr>
              <p:cNvPr id="151" name="Rounded Rectangle 150"/>
              <p:cNvSpPr/>
              <p:nvPr/>
            </p:nvSpPr>
            <p:spPr>
              <a:xfrm>
                <a:off x="381000" y="2651073"/>
                <a:ext cx="1905000" cy="131168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52" name="Rounded Rectangle 151"/>
              <p:cNvSpPr/>
              <p:nvPr/>
            </p:nvSpPr>
            <p:spPr>
              <a:xfrm>
                <a:off x="456672" y="2705763"/>
                <a:ext cx="1753657" cy="119436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sp>
          <p:nvSpPr>
            <p:cNvPr id="136" name="Freeform 135"/>
            <p:cNvSpPr/>
            <p:nvPr/>
          </p:nvSpPr>
          <p:spPr bwMode="auto">
            <a:xfrm>
              <a:off x="699172" y="2743200"/>
              <a:ext cx="1891628" cy="2152783"/>
            </a:xfrm>
            <a:custGeom>
              <a:avLst/>
              <a:gdLst>
                <a:gd name="connsiteX0" fmla="*/ 418965 w 941258"/>
                <a:gd name="connsiteY0" fmla="*/ 143661 h 658089"/>
                <a:gd name="connsiteX1" fmla="*/ 685665 w 941258"/>
                <a:gd name="connsiteY1" fmla="*/ 786 h 658089"/>
                <a:gd name="connsiteX2" fmla="*/ 933315 w 941258"/>
                <a:gd name="connsiteY2" fmla="*/ 210336 h 658089"/>
                <a:gd name="connsiteX3" fmla="*/ 838065 w 941258"/>
                <a:gd name="connsiteY3" fmla="*/ 562761 h 658089"/>
                <a:gd name="connsiteX4" fmla="*/ 428490 w 941258"/>
                <a:gd name="connsiteY4" fmla="*/ 658011 h 658089"/>
                <a:gd name="connsiteX5" fmla="*/ 9390 w 941258"/>
                <a:gd name="connsiteY5" fmla="*/ 572286 h 658089"/>
                <a:gd name="connsiteX6" fmla="*/ 161790 w 941258"/>
                <a:gd name="connsiteY6" fmla="*/ 267486 h 658089"/>
                <a:gd name="connsiteX7" fmla="*/ 418965 w 941258"/>
                <a:gd name="connsiteY7" fmla="*/ 143661 h 65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1258" h="658089">
                  <a:moveTo>
                    <a:pt x="418965" y="143661"/>
                  </a:moveTo>
                  <a:cubicBezTo>
                    <a:pt x="506277" y="99211"/>
                    <a:pt x="599940" y="-10326"/>
                    <a:pt x="685665" y="786"/>
                  </a:cubicBezTo>
                  <a:cubicBezTo>
                    <a:pt x="771390" y="11898"/>
                    <a:pt x="907915" y="116674"/>
                    <a:pt x="933315" y="210336"/>
                  </a:cubicBezTo>
                  <a:cubicBezTo>
                    <a:pt x="958715" y="303998"/>
                    <a:pt x="922203" y="488149"/>
                    <a:pt x="838065" y="562761"/>
                  </a:cubicBezTo>
                  <a:cubicBezTo>
                    <a:pt x="753928" y="637374"/>
                    <a:pt x="566602" y="656424"/>
                    <a:pt x="428490" y="658011"/>
                  </a:cubicBezTo>
                  <a:cubicBezTo>
                    <a:pt x="290378" y="659598"/>
                    <a:pt x="53840" y="637373"/>
                    <a:pt x="9390" y="572286"/>
                  </a:cubicBezTo>
                  <a:cubicBezTo>
                    <a:pt x="-35060" y="507199"/>
                    <a:pt x="88765" y="340511"/>
                    <a:pt x="161790" y="267486"/>
                  </a:cubicBezTo>
                  <a:cubicBezTo>
                    <a:pt x="234815" y="194461"/>
                    <a:pt x="331653" y="188111"/>
                    <a:pt x="418965" y="143661"/>
                  </a:cubicBezTo>
                  <a:close/>
                </a:path>
              </a:pathLst>
            </a:custGeom>
            <a:solidFill>
              <a:schemeClr val="accent1">
                <a:lumMod val="20000"/>
                <a:lumOff val="80000"/>
              </a:schemeClr>
            </a:solidFill>
            <a:ln w="19050">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0524" name="TextBox 80"/>
            <p:cNvSpPr txBox="1">
              <a:spLocks noChangeArrowheads="1"/>
            </p:cNvSpPr>
            <p:nvPr/>
          </p:nvSpPr>
          <p:spPr bwMode="auto">
            <a:xfrm>
              <a:off x="1446275" y="4382685"/>
              <a:ext cx="1017810" cy="31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100" smtClean="0">
                  <a:solidFill>
                    <a:prstClr val="black"/>
                  </a:solidFill>
                </a:rPr>
                <a:t>Vacuole</a:t>
              </a:r>
            </a:p>
          </p:txBody>
        </p:sp>
        <p:grpSp>
          <p:nvGrpSpPr>
            <p:cNvPr id="20525" name="Group 137"/>
            <p:cNvGrpSpPr>
              <a:grpSpLocks/>
            </p:cNvGrpSpPr>
            <p:nvPr/>
          </p:nvGrpSpPr>
          <p:grpSpPr bwMode="auto">
            <a:xfrm>
              <a:off x="2323306" y="4519607"/>
              <a:ext cx="304800" cy="275565"/>
              <a:chOff x="5544512" y="5360827"/>
              <a:chExt cx="914400" cy="914400"/>
            </a:xfrm>
          </p:grpSpPr>
          <p:sp>
            <p:nvSpPr>
              <p:cNvPr id="149" name="Pie 148"/>
              <p:cNvSpPr/>
              <p:nvPr/>
            </p:nvSpPr>
            <p:spPr>
              <a:xfrm rot="2135827">
                <a:off x="5543002" y="5359896"/>
                <a:ext cx="916419" cy="913479"/>
              </a:xfrm>
              <a:prstGeom prst="pie">
                <a:avLst>
                  <a:gd name="adj1" fmla="val 20203323"/>
                  <a:gd name="adj2" fmla="val 162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black"/>
                  </a:solidFill>
                </a:endParaRPr>
              </a:p>
            </p:txBody>
          </p:sp>
          <p:sp>
            <p:nvSpPr>
              <p:cNvPr id="150" name="Oval 149"/>
              <p:cNvSpPr/>
              <p:nvPr/>
            </p:nvSpPr>
            <p:spPr>
              <a:xfrm>
                <a:off x="5846841" y="5523584"/>
                <a:ext cx="151921" cy="1531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grpSp>
          <p:nvGrpSpPr>
            <p:cNvPr id="20526" name="Group 138"/>
            <p:cNvGrpSpPr>
              <a:grpSpLocks/>
            </p:cNvGrpSpPr>
            <p:nvPr/>
          </p:nvGrpSpPr>
          <p:grpSpPr bwMode="auto">
            <a:xfrm>
              <a:off x="1141476" y="3916454"/>
              <a:ext cx="304800" cy="275565"/>
              <a:chOff x="5929209" y="4033769"/>
              <a:chExt cx="304800" cy="275565"/>
            </a:xfrm>
          </p:grpSpPr>
          <p:sp>
            <p:nvSpPr>
              <p:cNvPr id="147" name="Pie 146"/>
              <p:cNvSpPr/>
              <p:nvPr/>
            </p:nvSpPr>
            <p:spPr>
              <a:xfrm rot="2135827">
                <a:off x="5929485" y="4033556"/>
                <a:ext cx="303839" cy="275286"/>
              </a:xfrm>
              <a:prstGeom prst="pie">
                <a:avLst>
                  <a:gd name="adj1" fmla="val 20203323"/>
                  <a:gd name="adj2" fmla="val 162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black"/>
                  </a:solidFill>
                </a:endParaRPr>
              </a:p>
            </p:txBody>
          </p:sp>
          <p:sp>
            <p:nvSpPr>
              <p:cNvPr id="148" name="Oval 147"/>
              <p:cNvSpPr/>
              <p:nvPr/>
            </p:nvSpPr>
            <p:spPr>
              <a:xfrm>
                <a:off x="6030764" y="4082885"/>
                <a:ext cx="50639" cy="461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grpSp>
          <p:nvGrpSpPr>
            <p:cNvPr id="20527" name="Group 139"/>
            <p:cNvGrpSpPr>
              <a:grpSpLocks/>
            </p:cNvGrpSpPr>
            <p:nvPr/>
          </p:nvGrpSpPr>
          <p:grpSpPr bwMode="auto">
            <a:xfrm>
              <a:off x="785932" y="2951170"/>
              <a:ext cx="305472" cy="275239"/>
              <a:chOff x="6373628" y="2414062"/>
              <a:chExt cx="305472" cy="275239"/>
            </a:xfrm>
          </p:grpSpPr>
          <p:sp>
            <p:nvSpPr>
              <p:cNvPr id="145" name="Pie 144"/>
              <p:cNvSpPr/>
              <p:nvPr/>
            </p:nvSpPr>
            <p:spPr>
              <a:xfrm rot="2135827">
                <a:off x="6373335" y="2414834"/>
                <a:ext cx="305472" cy="273695"/>
              </a:xfrm>
              <a:prstGeom prst="pie">
                <a:avLst>
                  <a:gd name="adj1" fmla="val 20203323"/>
                  <a:gd name="adj2" fmla="val 162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black"/>
                  </a:solidFill>
                </a:endParaRPr>
              </a:p>
            </p:txBody>
          </p:sp>
          <p:sp>
            <p:nvSpPr>
              <p:cNvPr id="146" name="Oval 145"/>
              <p:cNvSpPr/>
              <p:nvPr/>
            </p:nvSpPr>
            <p:spPr>
              <a:xfrm>
                <a:off x="6474614" y="2484849"/>
                <a:ext cx="52273" cy="461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grpSp>
          <p:nvGrpSpPr>
            <p:cNvPr id="20528" name="Group 140"/>
            <p:cNvGrpSpPr>
              <a:grpSpLocks/>
            </p:cNvGrpSpPr>
            <p:nvPr/>
          </p:nvGrpSpPr>
          <p:grpSpPr bwMode="auto">
            <a:xfrm>
              <a:off x="1930409" y="3101216"/>
              <a:ext cx="304800" cy="275565"/>
              <a:chOff x="5631171" y="3269891"/>
              <a:chExt cx="304800" cy="275565"/>
            </a:xfrm>
          </p:grpSpPr>
          <p:sp>
            <p:nvSpPr>
              <p:cNvPr id="143" name="Pie 142"/>
              <p:cNvSpPr/>
              <p:nvPr/>
            </p:nvSpPr>
            <p:spPr>
              <a:xfrm rot="2135827">
                <a:off x="5631515" y="3270195"/>
                <a:ext cx="303839" cy="275286"/>
              </a:xfrm>
              <a:prstGeom prst="pie">
                <a:avLst>
                  <a:gd name="adj1" fmla="val 20203323"/>
                  <a:gd name="adj2" fmla="val 162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black"/>
                  </a:solidFill>
                </a:endParaRPr>
              </a:p>
            </p:txBody>
          </p:sp>
          <p:sp>
            <p:nvSpPr>
              <p:cNvPr id="144" name="Oval 143"/>
              <p:cNvSpPr/>
              <p:nvPr/>
            </p:nvSpPr>
            <p:spPr>
              <a:xfrm>
                <a:off x="5732794" y="3319523"/>
                <a:ext cx="50640" cy="461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sp>
          <p:nvSpPr>
            <p:cNvPr id="142" name="TextBox 141"/>
            <p:cNvSpPr txBox="1"/>
            <p:nvPr/>
          </p:nvSpPr>
          <p:spPr>
            <a:xfrm>
              <a:off x="1270801" y="3736429"/>
              <a:ext cx="1076506" cy="260966"/>
            </a:xfrm>
            <a:prstGeom prst="rect">
              <a:avLst/>
            </a:prstGeom>
            <a:noFill/>
          </p:spPr>
          <p:txBody>
            <a:bodyPr wrap="none">
              <a:spAutoFit/>
            </a:bodyPr>
            <a:lstStyle/>
            <a:p>
              <a:pPr fontAlgn="base">
                <a:spcBef>
                  <a:spcPct val="0"/>
                </a:spcBef>
                <a:spcAft>
                  <a:spcPct val="0"/>
                </a:spcAft>
                <a:defRPr/>
              </a:pPr>
              <a:r>
                <a:rPr lang="en-GB" sz="1050" dirty="0">
                  <a:solidFill>
                    <a:prstClr val="black"/>
                  </a:solidFill>
                  <a:latin typeface="Arial" panose="020B0604020202020204" pitchFamily="34" charset="0"/>
                  <a:ea typeface="MS PGothic" pitchFamily="34" charset="-128"/>
                </a:rPr>
                <a:t>Lytic enzymes</a:t>
              </a:r>
            </a:p>
          </p:txBody>
        </p:sp>
      </p:grpSp>
      <p:grpSp>
        <p:nvGrpSpPr>
          <p:cNvPr id="20485" name="Group 207"/>
          <p:cNvGrpSpPr>
            <a:grpSpLocks/>
          </p:cNvGrpSpPr>
          <p:nvPr/>
        </p:nvGrpSpPr>
        <p:grpSpPr bwMode="auto">
          <a:xfrm>
            <a:off x="3505200" y="1371600"/>
            <a:ext cx="2506663" cy="2371725"/>
            <a:chOff x="6028477" y="2378992"/>
            <a:chExt cx="2505923" cy="2454741"/>
          </a:xfrm>
        </p:grpSpPr>
        <p:grpSp>
          <p:nvGrpSpPr>
            <p:cNvPr id="20491" name="Group 7"/>
            <p:cNvGrpSpPr>
              <a:grpSpLocks/>
            </p:cNvGrpSpPr>
            <p:nvPr/>
          </p:nvGrpSpPr>
          <p:grpSpPr bwMode="auto">
            <a:xfrm>
              <a:off x="6028477" y="2378992"/>
              <a:ext cx="2505923" cy="2454741"/>
              <a:chOff x="381000" y="2597690"/>
              <a:chExt cx="1905000" cy="1364978"/>
            </a:xfrm>
          </p:grpSpPr>
          <p:sp>
            <p:nvSpPr>
              <p:cNvPr id="170" name="Rounded Rectangle 169"/>
              <p:cNvSpPr/>
              <p:nvPr/>
            </p:nvSpPr>
            <p:spPr>
              <a:xfrm>
                <a:off x="381000" y="2597690"/>
                <a:ext cx="1905000" cy="136497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71" name="Rounded Rectangle 170"/>
              <p:cNvSpPr/>
              <p:nvPr/>
            </p:nvSpPr>
            <p:spPr>
              <a:xfrm>
                <a:off x="457007" y="2657990"/>
                <a:ext cx="1752985" cy="123615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sp>
          <p:nvSpPr>
            <p:cNvPr id="200" name="Chord 199"/>
            <p:cNvSpPr/>
            <p:nvPr/>
          </p:nvSpPr>
          <p:spPr>
            <a:xfrm rot="3766778">
              <a:off x="7135542" y="2871008"/>
              <a:ext cx="272749" cy="274556"/>
            </a:xfrm>
            <a:prstGeom prst="chord">
              <a:avLst>
                <a:gd name="adj1" fmla="val 3916324"/>
                <a:gd name="adj2" fmla="val 17563209"/>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155" name="Freeform 154"/>
            <p:cNvSpPr/>
            <p:nvPr/>
          </p:nvSpPr>
          <p:spPr bwMode="auto">
            <a:xfrm>
              <a:off x="6483955" y="2574517"/>
              <a:ext cx="1829847" cy="2014399"/>
            </a:xfrm>
            <a:custGeom>
              <a:avLst/>
              <a:gdLst>
                <a:gd name="connsiteX0" fmla="*/ 418965 w 941258"/>
                <a:gd name="connsiteY0" fmla="*/ 143661 h 658089"/>
                <a:gd name="connsiteX1" fmla="*/ 685665 w 941258"/>
                <a:gd name="connsiteY1" fmla="*/ 786 h 658089"/>
                <a:gd name="connsiteX2" fmla="*/ 933315 w 941258"/>
                <a:gd name="connsiteY2" fmla="*/ 210336 h 658089"/>
                <a:gd name="connsiteX3" fmla="*/ 838065 w 941258"/>
                <a:gd name="connsiteY3" fmla="*/ 562761 h 658089"/>
                <a:gd name="connsiteX4" fmla="*/ 428490 w 941258"/>
                <a:gd name="connsiteY4" fmla="*/ 658011 h 658089"/>
                <a:gd name="connsiteX5" fmla="*/ 9390 w 941258"/>
                <a:gd name="connsiteY5" fmla="*/ 572286 h 658089"/>
                <a:gd name="connsiteX6" fmla="*/ 161790 w 941258"/>
                <a:gd name="connsiteY6" fmla="*/ 267486 h 658089"/>
                <a:gd name="connsiteX7" fmla="*/ 418965 w 941258"/>
                <a:gd name="connsiteY7" fmla="*/ 143661 h 65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1258" h="658089">
                  <a:moveTo>
                    <a:pt x="418965" y="143661"/>
                  </a:moveTo>
                  <a:cubicBezTo>
                    <a:pt x="506277" y="99211"/>
                    <a:pt x="599940" y="-10326"/>
                    <a:pt x="685665" y="786"/>
                  </a:cubicBezTo>
                  <a:cubicBezTo>
                    <a:pt x="771390" y="11898"/>
                    <a:pt x="907915" y="116674"/>
                    <a:pt x="933315" y="210336"/>
                  </a:cubicBezTo>
                  <a:cubicBezTo>
                    <a:pt x="958715" y="303998"/>
                    <a:pt x="922203" y="488149"/>
                    <a:pt x="838065" y="562761"/>
                  </a:cubicBezTo>
                  <a:cubicBezTo>
                    <a:pt x="753928" y="637374"/>
                    <a:pt x="566602" y="656424"/>
                    <a:pt x="428490" y="658011"/>
                  </a:cubicBezTo>
                  <a:cubicBezTo>
                    <a:pt x="290378" y="659598"/>
                    <a:pt x="53840" y="637373"/>
                    <a:pt x="9390" y="572286"/>
                  </a:cubicBezTo>
                  <a:cubicBezTo>
                    <a:pt x="-35060" y="507199"/>
                    <a:pt x="88765" y="340511"/>
                    <a:pt x="161790" y="267486"/>
                  </a:cubicBezTo>
                  <a:cubicBezTo>
                    <a:pt x="234815" y="194461"/>
                    <a:pt x="331653" y="188111"/>
                    <a:pt x="418965" y="143661"/>
                  </a:cubicBezTo>
                  <a:close/>
                </a:path>
              </a:pathLst>
            </a:cu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20494" name="TextBox 80"/>
            <p:cNvSpPr txBox="1">
              <a:spLocks noChangeArrowheads="1"/>
            </p:cNvSpPr>
            <p:nvPr/>
          </p:nvSpPr>
          <p:spPr bwMode="auto">
            <a:xfrm>
              <a:off x="7206261" y="4209075"/>
              <a:ext cx="1107029" cy="37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100" smtClean="0">
                  <a:solidFill>
                    <a:prstClr val="black"/>
                  </a:solidFill>
                </a:rPr>
                <a:t>Vacuole</a:t>
              </a:r>
            </a:p>
          </p:txBody>
        </p:sp>
        <p:grpSp>
          <p:nvGrpSpPr>
            <p:cNvPr id="20495" name="Group 156"/>
            <p:cNvGrpSpPr>
              <a:grpSpLocks/>
            </p:cNvGrpSpPr>
            <p:nvPr/>
          </p:nvGrpSpPr>
          <p:grpSpPr bwMode="auto">
            <a:xfrm>
              <a:off x="7569033" y="3807050"/>
              <a:ext cx="294814" cy="274715"/>
              <a:chOff x="4038600" y="3568326"/>
              <a:chExt cx="914400" cy="914400"/>
            </a:xfrm>
          </p:grpSpPr>
          <p:sp>
            <p:nvSpPr>
              <p:cNvPr id="168" name="Pie 167"/>
              <p:cNvSpPr/>
              <p:nvPr/>
            </p:nvSpPr>
            <p:spPr>
              <a:xfrm rot="2135827">
                <a:off x="4040002" y="3567551"/>
                <a:ext cx="910636" cy="913322"/>
              </a:xfrm>
              <a:prstGeom prst="pie">
                <a:avLst>
                  <a:gd name="adj1" fmla="val 20203323"/>
                  <a:gd name="adj2" fmla="val 162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black"/>
                  </a:solidFill>
                </a:endParaRPr>
              </a:p>
            </p:txBody>
          </p:sp>
          <p:sp>
            <p:nvSpPr>
              <p:cNvPr id="169" name="Oval 168"/>
              <p:cNvSpPr/>
              <p:nvPr/>
            </p:nvSpPr>
            <p:spPr>
              <a:xfrm>
                <a:off x="4345188" y="3731621"/>
                <a:ext cx="152592" cy="1531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grpSp>
          <p:nvGrpSpPr>
            <p:cNvPr id="20496" name="Group 157"/>
            <p:cNvGrpSpPr>
              <a:grpSpLocks/>
            </p:cNvGrpSpPr>
            <p:nvPr/>
          </p:nvGrpSpPr>
          <p:grpSpPr bwMode="auto">
            <a:xfrm>
              <a:off x="6911446" y="3744282"/>
              <a:ext cx="294814" cy="274715"/>
              <a:chOff x="5929209" y="4033769"/>
              <a:chExt cx="304800" cy="275565"/>
            </a:xfrm>
          </p:grpSpPr>
          <p:sp>
            <p:nvSpPr>
              <p:cNvPr id="166" name="Pie 165"/>
              <p:cNvSpPr/>
              <p:nvPr/>
            </p:nvSpPr>
            <p:spPr>
              <a:xfrm rot="2135827">
                <a:off x="5928610" y="4033868"/>
                <a:ext cx="305187" cy="275240"/>
              </a:xfrm>
              <a:prstGeom prst="pie">
                <a:avLst>
                  <a:gd name="adj1" fmla="val 20203323"/>
                  <a:gd name="adj2" fmla="val 162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black"/>
                  </a:solidFill>
                </a:endParaRPr>
              </a:p>
            </p:txBody>
          </p:sp>
          <p:sp>
            <p:nvSpPr>
              <p:cNvPr id="167" name="Oval 166"/>
              <p:cNvSpPr/>
              <p:nvPr/>
            </p:nvSpPr>
            <p:spPr>
              <a:xfrm>
                <a:off x="6030338" y="4083312"/>
                <a:ext cx="50865" cy="461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grpSp>
          <p:nvGrpSpPr>
            <p:cNvPr id="20497" name="Group 158"/>
            <p:cNvGrpSpPr>
              <a:grpSpLocks/>
            </p:cNvGrpSpPr>
            <p:nvPr/>
          </p:nvGrpSpPr>
          <p:grpSpPr bwMode="auto">
            <a:xfrm>
              <a:off x="7299857" y="3275445"/>
              <a:ext cx="294814" cy="274715"/>
              <a:chOff x="7130738" y="2909058"/>
              <a:chExt cx="304800" cy="275565"/>
            </a:xfrm>
          </p:grpSpPr>
          <p:sp>
            <p:nvSpPr>
              <p:cNvPr id="164" name="Pie 163"/>
              <p:cNvSpPr/>
              <p:nvPr/>
            </p:nvSpPr>
            <p:spPr>
              <a:xfrm rot="2135827">
                <a:off x="7130565" y="2909721"/>
                <a:ext cx="305187" cy="275241"/>
              </a:xfrm>
              <a:prstGeom prst="pie">
                <a:avLst>
                  <a:gd name="adj1" fmla="val 20203323"/>
                  <a:gd name="adj2" fmla="val 162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black"/>
                  </a:solidFill>
                </a:endParaRPr>
              </a:p>
            </p:txBody>
          </p:sp>
          <p:sp>
            <p:nvSpPr>
              <p:cNvPr id="165" name="Oval 164"/>
              <p:cNvSpPr/>
              <p:nvPr/>
            </p:nvSpPr>
            <p:spPr>
              <a:xfrm>
                <a:off x="7232294" y="2959166"/>
                <a:ext cx="50864" cy="461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grpSp>
          <p:nvGrpSpPr>
            <p:cNvPr id="20498" name="Group 159"/>
            <p:cNvGrpSpPr>
              <a:grpSpLocks/>
            </p:cNvGrpSpPr>
            <p:nvPr/>
          </p:nvGrpSpPr>
          <p:grpSpPr bwMode="auto">
            <a:xfrm>
              <a:off x="7674533" y="2931560"/>
              <a:ext cx="294814" cy="274715"/>
              <a:chOff x="5631171" y="3269891"/>
              <a:chExt cx="304800" cy="275565"/>
            </a:xfrm>
          </p:grpSpPr>
          <p:sp>
            <p:nvSpPr>
              <p:cNvPr id="162" name="Pie 161"/>
              <p:cNvSpPr/>
              <p:nvPr/>
            </p:nvSpPr>
            <p:spPr>
              <a:xfrm rot="2135827">
                <a:off x="5630857" y="3269392"/>
                <a:ext cx="305187" cy="275241"/>
              </a:xfrm>
              <a:prstGeom prst="pie">
                <a:avLst>
                  <a:gd name="adj1" fmla="val 20203323"/>
                  <a:gd name="adj2" fmla="val 162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black"/>
                  </a:solidFill>
                </a:endParaRPr>
              </a:p>
            </p:txBody>
          </p:sp>
          <p:sp>
            <p:nvSpPr>
              <p:cNvPr id="163" name="Oval 162"/>
              <p:cNvSpPr/>
              <p:nvPr/>
            </p:nvSpPr>
            <p:spPr>
              <a:xfrm>
                <a:off x="5732586" y="3318836"/>
                <a:ext cx="50864" cy="461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sp>
          <p:nvSpPr>
            <p:cNvPr id="161" name="TextBox 160"/>
            <p:cNvSpPr txBox="1"/>
            <p:nvPr/>
          </p:nvSpPr>
          <p:spPr>
            <a:xfrm>
              <a:off x="7036242" y="3565286"/>
              <a:ext cx="1042679" cy="259604"/>
            </a:xfrm>
            <a:prstGeom prst="rect">
              <a:avLst/>
            </a:prstGeom>
            <a:noFill/>
          </p:spPr>
          <p:txBody>
            <a:bodyPr wrap="none">
              <a:spAutoFit/>
            </a:bodyPr>
            <a:lstStyle/>
            <a:p>
              <a:pPr fontAlgn="base">
                <a:spcBef>
                  <a:spcPct val="0"/>
                </a:spcBef>
                <a:spcAft>
                  <a:spcPct val="0"/>
                </a:spcAft>
                <a:defRPr/>
              </a:pPr>
              <a:r>
                <a:rPr lang="en-GB" sz="1050" dirty="0">
                  <a:solidFill>
                    <a:prstClr val="black"/>
                  </a:solidFill>
                  <a:latin typeface="Arial" panose="020B0604020202020204" pitchFamily="34" charset="0"/>
                  <a:ea typeface="MS PGothic" pitchFamily="34" charset="-128"/>
                </a:rPr>
                <a:t>Lytic enzymes</a:t>
              </a:r>
            </a:p>
          </p:txBody>
        </p:sp>
        <p:sp>
          <p:nvSpPr>
            <p:cNvPr id="195" name="Oval 194"/>
            <p:cNvSpPr/>
            <p:nvPr/>
          </p:nvSpPr>
          <p:spPr>
            <a:xfrm>
              <a:off x="6307795" y="3368118"/>
              <a:ext cx="122202" cy="13966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nvGrpSpPr>
            <p:cNvPr id="20501" name="Group 192"/>
            <p:cNvGrpSpPr>
              <a:grpSpLocks/>
            </p:cNvGrpSpPr>
            <p:nvPr/>
          </p:nvGrpSpPr>
          <p:grpSpPr bwMode="auto">
            <a:xfrm>
              <a:off x="6718697" y="3048000"/>
              <a:ext cx="291703" cy="257558"/>
              <a:chOff x="3200400" y="2613584"/>
              <a:chExt cx="609600" cy="583427"/>
            </a:xfrm>
          </p:grpSpPr>
          <p:sp>
            <p:nvSpPr>
              <p:cNvPr id="191" name="Oval 190"/>
              <p:cNvSpPr/>
              <p:nvPr/>
            </p:nvSpPr>
            <p:spPr>
              <a:xfrm>
                <a:off x="3200690" y="2612951"/>
                <a:ext cx="610250" cy="58433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92" name="Oval 191"/>
              <p:cNvSpPr/>
              <p:nvPr/>
            </p:nvSpPr>
            <p:spPr>
              <a:xfrm>
                <a:off x="3276971" y="2665058"/>
                <a:ext cx="457687" cy="46523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sp>
          <p:nvSpPr>
            <p:cNvPr id="201" name="Chord 200"/>
            <p:cNvSpPr/>
            <p:nvPr/>
          </p:nvSpPr>
          <p:spPr>
            <a:xfrm rot="3766778">
              <a:off x="7210899" y="2942482"/>
              <a:ext cx="274392" cy="274556"/>
            </a:xfrm>
            <a:prstGeom prst="chord">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194" name="Oval 193"/>
            <p:cNvSpPr/>
            <p:nvPr/>
          </p:nvSpPr>
          <p:spPr>
            <a:xfrm>
              <a:off x="7239382" y="2970496"/>
              <a:ext cx="171399" cy="19388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04" name="Oval 203"/>
            <p:cNvSpPr/>
            <p:nvPr/>
          </p:nvSpPr>
          <p:spPr>
            <a:xfrm>
              <a:off x="6802948" y="3111800"/>
              <a:ext cx="122202" cy="14130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05" name="Oval 204"/>
            <p:cNvSpPr/>
            <p:nvPr/>
          </p:nvSpPr>
          <p:spPr>
            <a:xfrm>
              <a:off x="7263187" y="2998428"/>
              <a:ext cx="122202" cy="13966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06" name="Oval 205"/>
            <p:cNvSpPr/>
            <p:nvPr/>
          </p:nvSpPr>
          <p:spPr>
            <a:xfrm>
              <a:off x="7585355" y="3192310"/>
              <a:ext cx="122201" cy="14130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07" name="Freeform 206"/>
            <p:cNvSpPr/>
            <p:nvPr/>
          </p:nvSpPr>
          <p:spPr>
            <a:xfrm>
              <a:off x="6233205" y="3305681"/>
              <a:ext cx="250751" cy="259604"/>
            </a:xfrm>
            <a:custGeom>
              <a:avLst/>
              <a:gdLst>
                <a:gd name="connsiteX0" fmla="*/ 95269 w 250355"/>
                <a:gd name="connsiteY0" fmla="*/ 258795 h 258859"/>
                <a:gd name="connsiteX1" fmla="*/ 28594 w 250355"/>
                <a:gd name="connsiteY1" fmla="*/ 211170 h 258859"/>
                <a:gd name="connsiteX2" fmla="*/ 19 w 250355"/>
                <a:gd name="connsiteY2" fmla="*/ 132589 h 258859"/>
                <a:gd name="connsiteX3" fmla="*/ 26213 w 250355"/>
                <a:gd name="connsiteY3" fmla="*/ 61152 h 258859"/>
                <a:gd name="connsiteX4" fmla="*/ 126225 w 250355"/>
                <a:gd name="connsiteY4" fmla="*/ 1620 h 258859"/>
                <a:gd name="connsiteX5" fmla="*/ 231000 w 250355"/>
                <a:gd name="connsiteY5" fmla="*/ 20670 h 258859"/>
                <a:gd name="connsiteX6" fmla="*/ 250050 w 250355"/>
                <a:gd name="connsiteY6" fmla="*/ 61152 h 258859"/>
                <a:gd name="connsiteX7" fmla="*/ 226238 w 250355"/>
                <a:gd name="connsiteY7" fmla="*/ 61152 h 258859"/>
                <a:gd name="connsiteX8" fmla="*/ 176232 w 250355"/>
                <a:gd name="connsiteY8" fmla="*/ 42102 h 258859"/>
                <a:gd name="connsiteX9" fmla="*/ 128607 w 250355"/>
                <a:gd name="connsiteY9" fmla="*/ 42102 h 258859"/>
                <a:gd name="connsiteX10" fmla="*/ 66694 w 250355"/>
                <a:gd name="connsiteY10" fmla="*/ 73058 h 258859"/>
                <a:gd name="connsiteX11" fmla="*/ 45263 w 250355"/>
                <a:gd name="connsiteY11" fmla="*/ 123064 h 258859"/>
                <a:gd name="connsiteX12" fmla="*/ 54788 w 250355"/>
                <a:gd name="connsiteY12" fmla="*/ 170689 h 258859"/>
                <a:gd name="connsiteX13" fmla="*/ 88125 w 250355"/>
                <a:gd name="connsiteY13" fmla="*/ 201645 h 258859"/>
                <a:gd name="connsiteX14" fmla="*/ 95269 w 250355"/>
                <a:gd name="connsiteY14" fmla="*/ 258795 h 25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355" h="258859">
                  <a:moveTo>
                    <a:pt x="95269" y="258795"/>
                  </a:moveTo>
                  <a:cubicBezTo>
                    <a:pt x="85347" y="260383"/>
                    <a:pt x="44469" y="232204"/>
                    <a:pt x="28594" y="211170"/>
                  </a:cubicBezTo>
                  <a:cubicBezTo>
                    <a:pt x="12719" y="190136"/>
                    <a:pt x="416" y="157592"/>
                    <a:pt x="19" y="132589"/>
                  </a:cubicBezTo>
                  <a:cubicBezTo>
                    <a:pt x="-378" y="107586"/>
                    <a:pt x="5179" y="82980"/>
                    <a:pt x="26213" y="61152"/>
                  </a:cubicBezTo>
                  <a:cubicBezTo>
                    <a:pt x="47247" y="39324"/>
                    <a:pt x="92094" y="8367"/>
                    <a:pt x="126225" y="1620"/>
                  </a:cubicBezTo>
                  <a:cubicBezTo>
                    <a:pt x="160356" y="-5127"/>
                    <a:pt x="210363" y="10748"/>
                    <a:pt x="231000" y="20670"/>
                  </a:cubicBezTo>
                  <a:cubicBezTo>
                    <a:pt x="251637" y="30592"/>
                    <a:pt x="250844" y="54405"/>
                    <a:pt x="250050" y="61152"/>
                  </a:cubicBezTo>
                  <a:cubicBezTo>
                    <a:pt x="249256" y="67899"/>
                    <a:pt x="238541" y="64327"/>
                    <a:pt x="226238" y="61152"/>
                  </a:cubicBezTo>
                  <a:cubicBezTo>
                    <a:pt x="213935" y="57977"/>
                    <a:pt x="192504" y="45277"/>
                    <a:pt x="176232" y="42102"/>
                  </a:cubicBezTo>
                  <a:cubicBezTo>
                    <a:pt x="159960" y="38927"/>
                    <a:pt x="146863" y="36943"/>
                    <a:pt x="128607" y="42102"/>
                  </a:cubicBezTo>
                  <a:cubicBezTo>
                    <a:pt x="110351" y="47261"/>
                    <a:pt x="80585" y="59564"/>
                    <a:pt x="66694" y="73058"/>
                  </a:cubicBezTo>
                  <a:cubicBezTo>
                    <a:pt x="52803" y="86552"/>
                    <a:pt x="47247" y="106792"/>
                    <a:pt x="45263" y="123064"/>
                  </a:cubicBezTo>
                  <a:cubicBezTo>
                    <a:pt x="43279" y="139336"/>
                    <a:pt x="47644" y="157592"/>
                    <a:pt x="54788" y="170689"/>
                  </a:cubicBezTo>
                  <a:cubicBezTo>
                    <a:pt x="61932" y="183786"/>
                    <a:pt x="78600" y="191723"/>
                    <a:pt x="88125" y="201645"/>
                  </a:cubicBezTo>
                  <a:cubicBezTo>
                    <a:pt x="97650" y="211567"/>
                    <a:pt x="105191" y="257207"/>
                    <a:pt x="95269" y="258795"/>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grpSp>
      <p:sp>
        <p:nvSpPr>
          <p:cNvPr id="20486" name="TextBox 208"/>
          <p:cNvSpPr txBox="1">
            <a:spLocks noChangeArrowheads="1"/>
          </p:cNvSpPr>
          <p:nvPr/>
        </p:nvSpPr>
        <p:spPr bwMode="auto">
          <a:xfrm>
            <a:off x="685800" y="1828800"/>
            <a:ext cx="17367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600" b="1" smtClean="0">
                <a:solidFill>
                  <a:prstClr val="black"/>
                </a:solidFill>
              </a:rPr>
              <a:t>Lytic enzymes are stored in the vacuole</a:t>
            </a:r>
          </a:p>
        </p:txBody>
      </p:sp>
      <p:sp>
        <p:nvSpPr>
          <p:cNvPr id="210" name="Right Arrow 209"/>
          <p:cNvSpPr/>
          <p:nvPr/>
        </p:nvSpPr>
        <p:spPr>
          <a:xfrm>
            <a:off x="2713038" y="1860550"/>
            <a:ext cx="1209675" cy="260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0488" name="TextBox 211"/>
          <p:cNvSpPr txBox="1">
            <a:spLocks noChangeArrowheads="1"/>
          </p:cNvSpPr>
          <p:nvPr/>
        </p:nvSpPr>
        <p:spPr bwMode="auto">
          <a:xfrm>
            <a:off x="1312863" y="4598988"/>
            <a:ext cx="2187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The vacuole can rupture and release lytic enzymes into the cytoplasm</a:t>
            </a:r>
          </a:p>
        </p:txBody>
      </p:sp>
      <p:sp>
        <p:nvSpPr>
          <p:cNvPr id="20489" name="TextBox 212"/>
          <p:cNvSpPr txBox="1">
            <a:spLocks noChangeArrowheads="1"/>
          </p:cNvSpPr>
          <p:nvPr/>
        </p:nvSpPr>
        <p:spPr bwMode="auto">
          <a:xfrm>
            <a:off x="6011863" y="1798638"/>
            <a:ext cx="21875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Cytoplasmic components can be delivered into the vacuole through the process of autophagy</a:t>
            </a:r>
          </a:p>
        </p:txBody>
      </p:sp>
      <p:sp>
        <p:nvSpPr>
          <p:cNvPr id="214" name="Right Arrow 213"/>
          <p:cNvSpPr/>
          <p:nvPr/>
        </p:nvSpPr>
        <p:spPr>
          <a:xfrm rot="1942316">
            <a:off x="2763838" y="4268788"/>
            <a:ext cx="1209675" cy="260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Tree>
    <p:extLst>
      <p:ext uri="{BB962C8B-B14F-4D97-AF65-F5344CB8AC3E}">
        <p14:creationId xmlns:p14="http://schemas.microsoft.com/office/powerpoint/2010/main" val="59900687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5474" name="Rectangle 3"/>
          <p:cNvSpPr>
            <a:spLocks noGrp="1" noChangeArrowheads="1"/>
          </p:cNvSpPr>
          <p:nvPr>
            <p:ph type="body" idx="1"/>
          </p:nvPr>
        </p:nvSpPr>
        <p:spPr>
          <a:xfrm>
            <a:off x="250825" y="2205038"/>
            <a:ext cx="8686800" cy="4103687"/>
          </a:xfrm>
          <a:solidFill>
            <a:schemeClr val="bg1"/>
          </a:solidFill>
        </p:spPr>
        <p:txBody>
          <a:bodyPr/>
          <a:lstStyle/>
          <a:p>
            <a:pPr marL="0" indent="0" defTabSz="531813" eaLnBrk="1" hangingPunct="1">
              <a:lnSpc>
                <a:spcPct val="80000"/>
              </a:lnSpc>
              <a:buFontTx/>
              <a:buNone/>
            </a:pPr>
            <a:r>
              <a:rPr lang="es-ES" altLang="es-MX" sz="1800" smtClean="0">
                <a:solidFill>
                  <a:srgbClr val="FF0000"/>
                </a:solidFill>
                <a:latin typeface="Arial Rounded MT Bold" pitchFamily="34" charset="0"/>
              </a:rPr>
              <a:t>1.- Muerte celular vacuolar: micro y macroautofagia </a:t>
            </a:r>
            <a:r>
              <a:rPr lang="es-ES" altLang="es-MX" sz="1800" smtClean="0">
                <a:latin typeface="Arial Rounded MT Bold" pitchFamily="34" charset="0"/>
              </a:rPr>
              <a:t>Desarrollo</a:t>
            </a:r>
          </a:p>
          <a:p>
            <a:pPr marL="0" indent="0" defTabSz="531813" eaLnBrk="1" hangingPunct="1">
              <a:lnSpc>
                <a:spcPct val="80000"/>
              </a:lnSpc>
              <a:buFontTx/>
              <a:buNone/>
            </a:pPr>
            <a:r>
              <a:rPr lang="es-ES" altLang="es-MX" sz="1600" smtClean="0"/>
              <a:t>    Vacuolización progresiva que va digiriendo  el citoplasma</a:t>
            </a:r>
          </a:p>
          <a:p>
            <a:pPr marL="0" indent="0" defTabSz="531813" eaLnBrk="1" hangingPunct="1">
              <a:lnSpc>
                <a:spcPct val="80000"/>
              </a:lnSpc>
              <a:buFontTx/>
              <a:buNone/>
            </a:pPr>
            <a:r>
              <a:rPr lang="es-ES" altLang="es-MX" sz="1600" smtClean="0"/>
              <a:t>	Manteniemiento de PM y mitocondria hasta la rotura del tonoplasto </a:t>
            </a:r>
          </a:p>
          <a:p>
            <a:pPr marL="0" indent="0" defTabSz="531813" eaLnBrk="1" hangingPunct="1">
              <a:lnSpc>
                <a:spcPct val="80000"/>
              </a:lnSpc>
              <a:buFontTx/>
              <a:buNone/>
            </a:pPr>
            <a:r>
              <a:rPr lang="es-ES" altLang="es-MX" sz="1600" smtClean="0"/>
              <a:t>	Proceso de lenta ejecución</a:t>
            </a:r>
          </a:p>
          <a:p>
            <a:pPr marL="0" indent="0" defTabSz="531813" eaLnBrk="1" hangingPunct="1">
              <a:lnSpc>
                <a:spcPct val="80000"/>
              </a:lnSpc>
              <a:buFontTx/>
              <a:buNone/>
            </a:pPr>
            <a:endParaRPr lang="es-ES" altLang="es-MX" sz="1800" smtClean="0">
              <a:solidFill>
                <a:srgbClr val="FF0000"/>
              </a:solidFill>
            </a:endParaRPr>
          </a:p>
          <a:p>
            <a:pPr marL="0" indent="0" defTabSz="531813" eaLnBrk="1" hangingPunct="1">
              <a:lnSpc>
                <a:spcPct val="80000"/>
              </a:lnSpc>
              <a:buFontTx/>
              <a:buNone/>
            </a:pPr>
            <a:r>
              <a:rPr lang="es-ES" altLang="es-MX" sz="1800" smtClean="0">
                <a:solidFill>
                  <a:srgbClr val="FF0000"/>
                </a:solidFill>
                <a:latin typeface="Arial Rounded MT Bold" pitchFamily="34" charset="0"/>
              </a:rPr>
              <a:t>2.- Muerte celular necrótica </a:t>
            </a:r>
            <a:r>
              <a:rPr lang="es-ES" altLang="es-MX" sz="1800" smtClean="0">
                <a:latin typeface="Arial Rounded MT Bold" pitchFamily="34" charset="0"/>
              </a:rPr>
              <a:t>Respuestas a estrés abiótico</a:t>
            </a:r>
            <a:endParaRPr lang="es-ES" altLang="es-MX" sz="1800" smtClean="0">
              <a:solidFill>
                <a:srgbClr val="FF0000"/>
              </a:solidFill>
              <a:latin typeface="Arial Rounded MT Bold" pitchFamily="34" charset="0"/>
            </a:endParaRPr>
          </a:p>
          <a:p>
            <a:pPr marL="0" indent="0" defTabSz="531813" eaLnBrk="1" hangingPunct="1">
              <a:lnSpc>
                <a:spcPct val="80000"/>
              </a:lnSpc>
              <a:buFontTx/>
              <a:buNone/>
            </a:pPr>
            <a:r>
              <a:rPr lang="es-ES" altLang="es-MX" sz="1600" smtClean="0"/>
              <a:t>	Aumento del vol cel. y organelas, </a:t>
            </a:r>
          </a:p>
          <a:p>
            <a:pPr marL="0" indent="0" defTabSz="531813" eaLnBrk="1" hangingPunct="1">
              <a:lnSpc>
                <a:spcPct val="80000"/>
              </a:lnSpc>
              <a:buFontTx/>
              <a:buNone/>
            </a:pPr>
            <a:r>
              <a:rPr lang="es-ES" altLang="es-MX" sz="1600" smtClean="0"/>
              <a:t>	Disminución de la respiración y de los niveles de ATP</a:t>
            </a:r>
          </a:p>
          <a:p>
            <a:pPr marL="0" indent="0" defTabSz="531813" eaLnBrk="1" hangingPunct="1">
              <a:lnSpc>
                <a:spcPct val="80000"/>
              </a:lnSpc>
              <a:buFontTx/>
              <a:buNone/>
            </a:pPr>
            <a:r>
              <a:rPr lang="es-ES" altLang="es-MX" sz="1600" smtClean="0"/>
              <a:t>	rotura temprana de PM y tonoplato </a:t>
            </a:r>
          </a:p>
          <a:p>
            <a:pPr marL="0" indent="0" defTabSz="531813" eaLnBrk="1" hangingPunct="1">
              <a:lnSpc>
                <a:spcPct val="80000"/>
              </a:lnSpc>
              <a:buFontTx/>
              <a:buNone/>
            </a:pPr>
            <a:r>
              <a:rPr lang="es-ES" altLang="es-MX" sz="1600" smtClean="0"/>
              <a:t>	aumento del calcio citoplásmico </a:t>
            </a:r>
          </a:p>
          <a:p>
            <a:pPr marL="0" indent="0" defTabSz="531813" eaLnBrk="1" hangingPunct="1">
              <a:lnSpc>
                <a:spcPct val="80000"/>
              </a:lnSpc>
              <a:buFontTx/>
              <a:buNone/>
            </a:pPr>
            <a:r>
              <a:rPr lang="es-ES" altLang="es-MX" sz="1600" smtClean="0"/>
              <a:t>	explosión oxidativa</a:t>
            </a:r>
          </a:p>
          <a:p>
            <a:pPr marL="0" indent="0" defTabSz="531813" eaLnBrk="1" hangingPunct="1">
              <a:lnSpc>
                <a:spcPct val="80000"/>
              </a:lnSpc>
              <a:buFontTx/>
              <a:buNone/>
            </a:pPr>
            <a:r>
              <a:rPr lang="es-ES" altLang="es-MX" sz="1600" smtClean="0"/>
              <a:t>	proceso de rápida ejecución</a:t>
            </a:r>
          </a:p>
          <a:p>
            <a:pPr marL="0" indent="0" defTabSz="531813" eaLnBrk="1" hangingPunct="1">
              <a:lnSpc>
                <a:spcPct val="80000"/>
              </a:lnSpc>
              <a:buFontTx/>
              <a:buNone/>
            </a:pPr>
            <a:endParaRPr lang="es-ES" altLang="es-MX" sz="1600" smtClean="0"/>
          </a:p>
          <a:p>
            <a:pPr marL="0" indent="0" defTabSz="531813" eaLnBrk="1" hangingPunct="1">
              <a:lnSpc>
                <a:spcPct val="80000"/>
              </a:lnSpc>
              <a:buFontTx/>
              <a:buNone/>
            </a:pPr>
            <a:r>
              <a:rPr lang="es-ES" altLang="es-MX" sz="1800" smtClean="0">
                <a:solidFill>
                  <a:srgbClr val="FF0000"/>
                </a:solidFill>
                <a:latin typeface="Arial Rounded MT Bold" pitchFamily="34" charset="0"/>
              </a:rPr>
              <a:t>3.- Formas combinadas de 1 y 2</a:t>
            </a:r>
          </a:p>
          <a:p>
            <a:pPr marL="0" indent="0" defTabSz="531813" eaLnBrk="1" hangingPunct="1">
              <a:lnSpc>
                <a:spcPct val="80000"/>
              </a:lnSpc>
              <a:buFontTx/>
              <a:buNone/>
            </a:pPr>
            <a:r>
              <a:rPr lang="es-ES" altLang="es-MX" sz="2000" smtClean="0">
                <a:solidFill>
                  <a:srgbClr val="FF0000"/>
                </a:solidFill>
                <a:latin typeface="Arial Rounded MT Bold" pitchFamily="34" charset="0"/>
              </a:rPr>
              <a:t>	</a:t>
            </a:r>
            <a:r>
              <a:rPr lang="es-ES" altLang="es-MX" sz="1800" smtClean="0">
                <a:latin typeface="Arial Rounded MT Bold" pitchFamily="34" charset="0"/>
              </a:rPr>
              <a:t>-  HR, endosperma almidonoso y autoincompatibilidad</a:t>
            </a:r>
            <a:r>
              <a:rPr lang="es-ES" altLang="es-MX" sz="2000" smtClean="0">
                <a:solidFill>
                  <a:srgbClr val="FF0000"/>
                </a:solidFill>
                <a:latin typeface="Arial Rounded MT Bold" pitchFamily="34" charset="0"/>
              </a:rPr>
              <a:t> </a:t>
            </a:r>
          </a:p>
        </p:txBody>
      </p:sp>
      <p:pic>
        <p:nvPicPr>
          <p:cNvPr id="105475" name="Picture 7"/>
          <p:cNvPicPr>
            <a:picLocks noGrp="1" noChangeAspect="1" noChangeArrowheads="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395288" y="0"/>
            <a:ext cx="8424862" cy="2133600"/>
          </a:xfrm>
          <a:noFill/>
        </p:spPr>
      </p:pic>
    </p:spTree>
    <p:extLst>
      <p:ext uri="{BB962C8B-B14F-4D97-AF65-F5344CB8AC3E}">
        <p14:creationId xmlns:p14="http://schemas.microsoft.com/office/powerpoint/2010/main" val="256994023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Text Box 5"/>
          <p:cNvSpPr txBox="1">
            <a:spLocks noChangeArrowheads="1"/>
          </p:cNvSpPr>
          <p:nvPr/>
        </p:nvSpPr>
        <p:spPr bwMode="auto">
          <a:xfrm>
            <a:off x="1979613" y="188913"/>
            <a:ext cx="5256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s-AR" altLang="es-MX" sz="2400" smtClean="0">
                <a:solidFill>
                  <a:srgbClr val="000000"/>
                </a:solidFill>
              </a:rPr>
              <a:t>Muerte celular vacuolar</a:t>
            </a:r>
          </a:p>
        </p:txBody>
      </p:sp>
      <p:pic>
        <p:nvPicPr>
          <p:cNvPr id="10649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757238"/>
            <a:ext cx="8189913" cy="571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90365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1258888" y="260350"/>
            <a:ext cx="66246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s-AR" altLang="es-MX" sz="3200" smtClean="0">
                <a:solidFill>
                  <a:srgbClr val="FFFFFF"/>
                </a:solidFill>
              </a:rPr>
              <a:t>Autofagia</a:t>
            </a:r>
          </a:p>
        </p:txBody>
      </p:sp>
      <p:sp>
        <p:nvSpPr>
          <p:cNvPr id="107523" name="Text Box 3"/>
          <p:cNvSpPr txBox="1">
            <a:spLocks noChangeArrowheads="1"/>
          </p:cNvSpPr>
          <p:nvPr/>
        </p:nvSpPr>
        <p:spPr bwMode="auto">
          <a:xfrm>
            <a:off x="250825" y="1341438"/>
            <a:ext cx="8642350" cy="7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pPr>
            <a:r>
              <a:rPr lang="es-AR" altLang="es-MX" sz="2400" smtClean="0">
                <a:solidFill>
                  <a:srgbClr val="FFFFFF"/>
                </a:solidFill>
              </a:rPr>
              <a:t>Proceso  de auto digestión que se induce por: </a:t>
            </a:r>
          </a:p>
          <a:p>
            <a:pPr eaLnBrk="1" fontAlgn="base" hangingPunct="1">
              <a:spcBef>
                <a:spcPct val="50000"/>
              </a:spcBef>
              <a:spcAft>
                <a:spcPct val="0"/>
              </a:spcAft>
              <a:buClr>
                <a:srgbClr val="FF3300"/>
              </a:buClr>
              <a:buFont typeface="Wingdings" pitchFamily="2" charset="2"/>
              <a:buChar char="ü"/>
            </a:pPr>
            <a:r>
              <a:rPr lang="es-AR" altLang="es-MX" sz="2400" smtClean="0">
                <a:solidFill>
                  <a:srgbClr val="FFFFFF"/>
                </a:solidFill>
              </a:rPr>
              <a:t>	deficiencias (starvation)   de N y C  </a:t>
            </a:r>
          </a:p>
          <a:p>
            <a:pPr eaLnBrk="1" fontAlgn="base" hangingPunct="1">
              <a:spcBef>
                <a:spcPct val="50000"/>
              </a:spcBef>
              <a:spcAft>
                <a:spcPct val="0"/>
              </a:spcAft>
              <a:buClr>
                <a:srgbClr val="FF3300"/>
              </a:buClr>
              <a:buFont typeface="Wingdings" pitchFamily="2" charset="2"/>
              <a:buChar char="ü"/>
            </a:pPr>
            <a:r>
              <a:rPr lang="es-AR" altLang="es-MX" sz="2400" smtClean="0">
                <a:solidFill>
                  <a:srgbClr val="FFFFFF"/>
                </a:solidFill>
              </a:rPr>
              <a:t>	desarrollo</a:t>
            </a:r>
          </a:p>
          <a:p>
            <a:pPr eaLnBrk="1" fontAlgn="base" hangingPunct="1">
              <a:spcBef>
                <a:spcPct val="50000"/>
              </a:spcBef>
              <a:spcAft>
                <a:spcPct val="0"/>
              </a:spcAft>
              <a:buClr>
                <a:srgbClr val="FF3300"/>
              </a:buClr>
              <a:buFont typeface="Wingdings" pitchFamily="2" charset="2"/>
              <a:buChar char="ü"/>
            </a:pPr>
            <a:r>
              <a:rPr lang="es-AR" altLang="es-MX" sz="2400" smtClean="0">
                <a:solidFill>
                  <a:srgbClr val="FFFFFF"/>
                </a:solidFill>
              </a:rPr>
              <a:t>	senescencia</a:t>
            </a:r>
          </a:p>
          <a:p>
            <a:pPr eaLnBrk="1" fontAlgn="base" hangingPunct="1">
              <a:spcBef>
                <a:spcPct val="50000"/>
              </a:spcBef>
              <a:spcAft>
                <a:spcPct val="0"/>
              </a:spcAft>
              <a:buClr>
                <a:srgbClr val="FF3300"/>
              </a:buClr>
              <a:buFont typeface="Wingdings" pitchFamily="2" charset="2"/>
              <a:buChar char="ü"/>
            </a:pPr>
            <a:r>
              <a:rPr lang="es-AR" altLang="es-MX" sz="2400" smtClean="0">
                <a:solidFill>
                  <a:srgbClr val="FFFFFF"/>
                </a:solidFill>
              </a:rPr>
              <a:t>	estrés oxidativo, osmótico e hídrico</a:t>
            </a:r>
          </a:p>
          <a:p>
            <a:pPr eaLnBrk="1" fontAlgn="base" hangingPunct="1">
              <a:spcBef>
                <a:spcPct val="50000"/>
              </a:spcBef>
              <a:spcAft>
                <a:spcPct val="0"/>
              </a:spcAft>
              <a:buClr>
                <a:srgbClr val="FF3300"/>
              </a:buClr>
              <a:buFont typeface="Wingdings" pitchFamily="2" charset="2"/>
              <a:buChar char="ü"/>
            </a:pPr>
            <a:r>
              <a:rPr lang="es-AR" altLang="es-MX" sz="2400" smtClean="0">
                <a:solidFill>
                  <a:srgbClr val="FFFFFF"/>
                </a:solidFill>
              </a:rPr>
              <a:t>	inmunidad innata</a:t>
            </a:r>
          </a:p>
          <a:p>
            <a:pPr eaLnBrk="1" fontAlgn="base" hangingPunct="1">
              <a:spcBef>
                <a:spcPct val="50000"/>
              </a:spcBef>
              <a:spcAft>
                <a:spcPct val="0"/>
              </a:spcAft>
              <a:buClr>
                <a:srgbClr val="FF3300"/>
              </a:buClr>
              <a:buFont typeface="Wingdings" pitchFamily="2" charset="2"/>
              <a:buChar char="ü"/>
            </a:pPr>
            <a:r>
              <a:rPr lang="es-AR" altLang="es-MX" sz="2400" smtClean="0">
                <a:solidFill>
                  <a:srgbClr val="FFFFFF"/>
                </a:solidFill>
              </a:rPr>
              <a:t>	reciclado de proteínas dañadas oxidativamente o mal 	plegadas</a:t>
            </a:r>
          </a:p>
          <a:p>
            <a:pPr eaLnBrk="1" fontAlgn="base" hangingPunct="1">
              <a:spcBef>
                <a:spcPct val="50000"/>
              </a:spcBef>
              <a:spcAft>
                <a:spcPct val="0"/>
              </a:spcAft>
              <a:buClr>
                <a:srgbClr val="FF3300"/>
              </a:buClr>
              <a:buFont typeface="Wingdings" pitchFamily="2" charset="2"/>
              <a:buChar char="ü"/>
            </a:pPr>
            <a:r>
              <a:rPr lang="es-AR" altLang="es-MX" sz="2400" smtClean="0">
                <a:solidFill>
                  <a:srgbClr val="FFFFFF"/>
                </a:solidFill>
              </a:rPr>
              <a:t>         mecanismo de supervivencia celular o PCD Tipo II</a:t>
            </a:r>
          </a:p>
          <a:p>
            <a:pPr eaLnBrk="1" fontAlgn="base" hangingPunct="1">
              <a:spcBef>
                <a:spcPct val="50000"/>
              </a:spcBef>
              <a:spcAft>
                <a:spcPct val="0"/>
              </a:spcAft>
            </a:pPr>
            <a:r>
              <a:rPr lang="es-AR" altLang="es-MX" sz="2400" smtClean="0">
                <a:solidFill>
                  <a:srgbClr val="FFFFFF"/>
                </a:solidFill>
              </a:rPr>
              <a:t>	</a:t>
            </a:r>
          </a:p>
          <a:p>
            <a:pPr eaLnBrk="1" fontAlgn="base" hangingPunct="1">
              <a:spcBef>
                <a:spcPct val="50000"/>
              </a:spcBef>
              <a:spcAft>
                <a:spcPct val="0"/>
              </a:spcAft>
            </a:pPr>
            <a:endParaRPr lang="es-AR" altLang="es-MX" sz="2400" smtClean="0">
              <a:solidFill>
                <a:srgbClr val="FFFFFF"/>
              </a:solidFill>
            </a:endParaRPr>
          </a:p>
          <a:p>
            <a:pPr eaLnBrk="1" fontAlgn="base" hangingPunct="1">
              <a:spcBef>
                <a:spcPct val="50000"/>
              </a:spcBef>
              <a:spcAft>
                <a:spcPct val="0"/>
              </a:spcAft>
            </a:pPr>
            <a:endParaRPr lang="es-AR" altLang="es-MX" smtClean="0">
              <a:solidFill>
                <a:srgbClr val="000000"/>
              </a:solidFill>
            </a:endParaRPr>
          </a:p>
          <a:p>
            <a:pPr eaLnBrk="1" fontAlgn="base" hangingPunct="1">
              <a:spcBef>
                <a:spcPct val="50000"/>
              </a:spcBef>
              <a:spcAft>
                <a:spcPct val="0"/>
              </a:spcAft>
            </a:pPr>
            <a:r>
              <a:rPr lang="es-AR" altLang="es-MX" smtClean="0">
                <a:solidFill>
                  <a:srgbClr val="000000"/>
                </a:solidFill>
              </a:rPr>
              <a:t>	</a:t>
            </a:r>
          </a:p>
          <a:p>
            <a:pPr eaLnBrk="1" fontAlgn="base" hangingPunct="1">
              <a:spcBef>
                <a:spcPct val="50000"/>
              </a:spcBef>
              <a:spcAft>
                <a:spcPct val="0"/>
              </a:spcAft>
            </a:pPr>
            <a:endParaRPr lang="es-AR" altLang="es-MX" smtClean="0">
              <a:solidFill>
                <a:srgbClr val="000000"/>
              </a:solidFill>
            </a:endParaRPr>
          </a:p>
        </p:txBody>
      </p:sp>
    </p:spTree>
    <p:extLst>
      <p:ext uri="{BB962C8B-B14F-4D97-AF65-F5344CB8AC3E}">
        <p14:creationId xmlns:p14="http://schemas.microsoft.com/office/powerpoint/2010/main" val="339816152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11 Diagrama"/>
          <p:cNvGraphicFramePr/>
          <p:nvPr/>
        </p:nvGraphicFramePr>
        <p:xfrm>
          <a:off x="1068288" y="1340768"/>
          <a:ext cx="696009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15 Cara sonriente"/>
          <p:cNvSpPr/>
          <p:nvPr/>
        </p:nvSpPr>
        <p:spPr>
          <a:xfrm>
            <a:off x="3995738" y="1916113"/>
            <a:ext cx="1081087" cy="1081087"/>
          </a:xfrm>
          <a:prstGeom prst="smileyFace">
            <a:avLst>
              <a:gd name="adj" fmla="val 4653"/>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solidFill>
                <a:prstClr val="white"/>
              </a:solidFill>
            </a:endParaRPr>
          </a:p>
        </p:txBody>
      </p:sp>
      <p:sp>
        <p:nvSpPr>
          <p:cNvPr id="221188" name="17 CuadroTexto"/>
          <p:cNvSpPr txBox="1">
            <a:spLocks noChangeArrowheads="1"/>
          </p:cNvSpPr>
          <p:nvPr/>
        </p:nvSpPr>
        <p:spPr bwMode="auto">
          <a:xfrm>
            <a:off x="1042988" y="1412875"/>
            <a:ext cx="698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s-ES_tradnl" altLang="es-MX" sz="2000" b="1" smtClean="0">
                <a:solidFill>
                  <a:srgbClr val="000000"/>
                </a:solidFill>
                <a:cs typeface="Arial" charset="0"/>
              </a:rPr>
              <a:t>AUTOFAGIA</a:t>
            </a:r>
            <a:endParaRPr lang="es-AR" altLang="es-MX" sz="2400" b="1" smtClean="0">
              <a:solidFill>
                <a:srgbClr val="000000"/>
              </a:solidFill>
              <a:cs typeface="Arial" charset="0"/>
            </a:endParaRPr>
          </a:p>
        </p:txBody>
      </p:sp>
      <p:sp>
        <p:nvSpPr>
          <p:cNvPr id="20" name="19 Cara sonriente"/>
          <p:cNvSpPr/>
          <p:nvPr/>
        </p:nvSpPr>
        <p:spPr>
          <a:xfrm>
            <a:off x="6372225" y="1916113"/>
            <a:ext cx="1079500" cy="1081087"/>
          </a:xfrm>
          <a:prstGeom prst="smileyFace">
            <a:avLst>
              <a:gd name="adj" fmla="val -465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solidFill>
                <a:prstClr val="white"/>
              </a:solidFill>
            </a:endParaRPr>
          </a:p>
        </p:txBody>
      </p:sp>
      <p:sp>
        <p:nvSpPr>
          <p:cNvPr id="21" name="20 Cara sonriente"/>
          <p:cNvSpPr/>
          <p:nvPr/>
        </p:nvSpPr>
        <p:spPr>
          <a:xfrm>
            <a:off x="1619250" y="1916113"/>
            <a:ext cx="1081088" cy="1081087"/>
          </a:xfrm>
          <a:prstGeom prst="smileyFace">
            <a:avLst>
              <a:gd name="adj" fmla="val -465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solidFill>
                <a:prstClr val="white"/>
              </a:solidFill>
            </a:endParaRPr>
          </a:p>
        </p:txBody>
      </p:sp>
      <p:pic>
        <p:nvPicPr>
          <p:cNvPr id="221191" name="Picture 3" descr="C:\Archivos de programa\Microsoft Office\MEDIA\CAGCAT10\j0300840.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9150" y="5373688"/>
            <a:ext cx="179546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92" name="10 CuadroTexto"/>
          <p:cNvSpPr txBox="1">
            <a:spLocks noChangeArrowheads="1"/>
          </p:cNvSpPr>
          <p:nvPr/>
        </p:nvSpPr>
        <p:spPr bwMode="auto">
          <a:xfrm>
            <a:off x="0" y="447675"/>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s-ES" altLang="es-MX" sz="2400" b="1" smtClean="0">
                <a:solidFill>
                  <a:srgbClr val="000000"/>
                </a:solidFill>
                <a:cs typeface="Arial" charset="0"/>
              </a:rPr>
              <a:t>Autofagia: pro-vida/pro-muerte</a:t>
            </a:r>
          </a:p>
        </p:txBody>
      </p:sp>
    </p:spTree>
    <p:extLst>
      <p:ext uri="{BB962C8B-B14F-4D97-AF65-F5344CB8AC3E}">
        <p14:creationId xmlns:p14="http://schemas.microsoft.com/office/powerpoint/2010/main" val="4081667022"/>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786" name="42 Grupo"/>
          <p:cNvGrpSpPr>
            <a:grpSpLocks/>
          </p:cNvGrpSpPr>
          <p:nvPr/>
        </p:nvGrpSpPr>
        <p:grpSpPr bwMode="auto">
          <a:xfrm>
            <a:off x="2555875" y="2997200"/>
            <a:ext cx="5903913" cy="2035175"/>
            <a:chOff x="2051720" y="3194394"/>
            <a:chExt cx="5904656" cy="2034806"/>
          </a:xfrm>
        </p:grpSpPr>
        <p:grpSp>
          <p:nvGrpSpPr>
            <p:cNvPr id="246844" name="40 Grupo"/>
            <p:cNvGrpSpPr>
              <a:grpSpLocks/>
            </p:cNvGrpSpPr>
            <p:nvPr/>
          </p:nvGrpSpPr>
          <p:grpSpPr bwMode="auto">
            <a:xfrm>
              <a:off x="2051720" y="3194394"/>
              <a:ext cx="5904656" cy="2034806"/>
              <a:chOff x="2051720" y="3194394"/>
              <a:chExt cx="5904656" cy="2034806"/>
            </a:xfrm>
          </p:grpSpPr>
          <p:grpSp>
            <p:nvGrpSpPr>
              <p:cNvPr id="246846" name="38 Grupo"/>
              <p:cNvGrpSpPr>
                <a:grpSpLocks/>
              </p:cNvGrpSpPr>
              <p:nvPr/>
            </p:nvGrpSpPr>
            <p:grpSpPr bwMode="auto">
              <a:xfrm>
                <a:off x="2051720" y="3194394"/>
                <a:ext cx="5904656" cy="2034806"/>
                <a:chOff x="2051720" y="3194394"/>
                <a:chExt cx="5904656" cy="2034806"/>
              </a:xfrm>
            </p:grpSpPr>
            <p:grpSp>
              <p:nvGrpSpPr>
                <p:cNvPr id="246848" name="31 Grupo"/>
                <p:cNvGrpSpPr>
                  <a:grpSpLocks/>
                </p:cNvGrpSpPr>
                <p:nvPr/>
              </p:nvGrpSpPr>
              <p:grpSpPr bwMode="auto">
                <a:xfrm>
                  <a:off x="2051720" y="3194394"/>
                  <a:ext cx="5904656" cy="2034806"/>
                  <a:chOff x="1979712" y="3122386"/>
                  <a:chExt cx="5904656" cy="2034806"/>
                </a:xfrm>
              </p:grpSpPr>
              <p:pic>
                <p:nvPicPr>
                  <p:cNvPr id="2468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3122386"/>
                    <a:ext cx="5904656" cy="203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Rectángulo"/>
                  <p:cNvSpPr/>
                  <p:nvPr/>
                </p:nvSpPr>
                <p:spPr>
                  <a:xfrm>
                    <a:off x="2700528" y="3717591"/>
                    <a:ext cx="574747" cy="215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0">
                      <a:solidFill>
                        <a:srgbClr val="FFFFFF"/>
                      </a:solidFill>
                    </a:endParaRPr>
                  </a:p>
                </p:txBody>
              </p:sp>
            </p:grpSp>
            <p:sp>
              <p:nvSpPr>
                <p:cNvPr id="38" name="37 Rectángulo"/>
                <p:cNvSpPr/>
                <p:nvPr/>
              </p:nvSpPr>
              <p:spPr>
                <a:xfrm>
                  <a:off x="5147735" y="3429301"/>
                  <a:ext cx="576336" cy="144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0">
                    <a:solidFill>
                      <a:srgbClr val="FFFFFF"/>
                    </a:solidFill>
                  </a:endParaRPr>
                </a:p>
              </p:txBody>
            </p:sp>
          </p:grpSp>
          <p:sp>
            <p:nvSpPr>
              <p:cNvPr id="40" name="39 Rectángulo"/>
              <p:cNvSpPr/>
              <p:nvPr/>
            </p:nvSpPr>
            <p:spPr>
              <a:xfrm>
                <a:off x="6732259" y="3356290"/>
                <a:ext cx="720816" cy="217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0">
                  <a:solidFill>
                    <a:srgbClr val="FFFFFF"/>
                  </a:solidFill>
                </a:endParaRPr>
              </a:p>
            </p:txBody>
          </p:sp>
        </p:grpSp>
        <p:sp>
          <p:nvSpPr>
            <p:cNvPr id="42" name="41 Rectángulo"/>
            <p:cNvSpPr/>
            <p:nvPr/>
          </p:nvSpPr>
          <p:spPr>
            <a:xfrm>
              <a:off x="7308594" y="5084764"/>
              <a:ext cx="503300" cy="144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0">
                <a:solidFill>
                  <a:srgbClr val="FFFFFF"/>
                </a:solidFill>
              </a:endParaRPr>
            </a:p>
          </p:txBody>
        </p:sp>
      </p:grpSp>
      <p:grpSp>
        <p:nvGrpSpPr>
          <p:cNvPr id="6" name="64 Grupo"/>
          <p:cNvGrpSpPr>
            <a:grpSpLocks/>
          </p:cNvGrpSpPr>
          <p:nvPr/>
        </p:nvGrpSpPr>
        <p:grpSpPr bwMode="auto">
          <a:xfrm>
            <a:off x="1033463" y="4622800"/>
            <a:ext cx="1873250" cy="2017713"/>
            <a:chOff x="1034083" y="4623519"/>
            <a:chExt cx="1872208" cy="2017266"/>
          </a:xfrm>
        </p:grpSpPr>
        <p:grpSp>
          <p:nvGrpSpPr>
            <p:cNvPr id="246838" name="62 Grupo"/>
            <p:cNvGrpSpPr>
              <a:grpSpLocks/>
            </p:cNvGrpSpPr>
            <p:nvPr/>
          </p:nvGrpSpPr>
          <p:grpSpPr bwMode="auto">
            <a:xfrm>
              <a:off x="1034083" y="4653136"/>
              <a:ext cx="1872208" cy="1987649"/>
              <a:chOff x="1034083" y="4653136"/>
              <a:chExt cx="1872208" cy="1987649"/>
            </a:xfrm>
          </p:grpSpPr>
          <p:grpSp>
            <p:nvGrpSpPr>
              <p:cNvPr id="246840" name="47 Grupo"/>
              <p:cNvGrpSpPr>
                <a:grpSpLocks/>
              </p:cNvGrpSpPr>
              <p:nvPr/>
            </p:nvGrpSpPr>
            <p:grpSpPr bwMode="auto">
              <a:xfrm>
                <a:off x="1034083" y="4653136"/>
                <a:ext cx="1872208" cy="1987649"/>
                <a:chOff x="1034083" y="4653136"/>
                <a:chExt cx="1872208" cy="1987649"/>
              </a:xfrm>
            </p:grpSpPr>
            <p:pic>
              <p:nvPicPr>
                <p:cNvPr id="24684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4653136"/>
                  <a:ext cx="1296144" cy="195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843" name="46 CuadroTexto"/>
                <p:cNvSpPr txBox="1">
                  <a:spLocks noChangeArrowheads="1"/>
                </p:cNvSpPr>
                <p:nvPr/>
              </p:nvSpPr>
              <p:spPr bwMode="auto">
                <a:xfrm>
                  <a:off x="1034083" y="6271453"/>
                  <a:ext cx="187220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s-ES_tradnl" altLang="es-MX" sz="2000" b="1" smtClean="0">
                      <a:solidFill>
                        <a:srgbClr val="FF0000"/>
                      </a:solidFill>
                      <a:cs typeface="Arial" pitchFamily="34" charset="0"/>
                    </a:rPr>
                    <a:t>Complejo PI3K</a:t>
                  </a:r>
                  <a:endParaRPr lang="es-AR" altLang="es-MX" sz="2000" b="1" smtClean="0">
                    <a:solidFill>
                      <a:srgbClr val="FF0000"/>
                    </a:solidFill>
                    <a:cs typeface="Arial" pitchFamily="34" charset="0"/>
                  </a:endParaRPr>
                </a:p>
              </p:txBody>
            </p:sp>
          </p:grpSp>
          <p:sp>
            <p:nvSpPr>
              <p:cNvPr id="62" name="61 Rectángulo"/>
              <p:cNvSpPr/>
              <p:nvPr/>
            </p:nvSpPr>
            <p:spPr>
              <a:xfrm>
                <a:off x="1351406" y="4682244"/>
                <a:ext cx="864706" cy="358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0">
                  <a:solidFill>
                    <a:srgbClr val="FFFFFF"/>
                  </a:solidFill>
                </a:endParaRPr>
              </a:p>
            </p:txBody>
          </p:sp>
        </p:grpSp>
        <p:sp>
          <p:nvSpPr>
            <p:cNvPr id="246839" name="63 CuadroTexto"/>
            <p:cNvSpPr txBox="1">
              <a:spLocks noChangeArrowheads="1"/>
            </p:cNvSpPr>
            <p:nvPr/>
          </p:nvSpPr>
          <p:spPr bwMode="auto">
            <a:xfrm>
              <a:off x="1341211" y="4623519"/>
              <a:ext cx="12241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s-ES" altLang="es-MX" sz="1200" smtClean="0">
                  <a:solidFill>
                    <a:srgbClr val="0070C0"/>
                  </a:solidFill>
                  <a:latin typeface="Times New Roman" pitchFamily="18" charset="0"/>
                  <a:cs typeface="Times New Roman" pitchFamily="18" charset="0"/>
                </a:rPr>
                <a:t>Nucleación de vesículas</a:t>
              </a:r>
            </a:p>
          </p:txBody>
        </p:sp>
      </p:grpSp>
      <p:sp>
        <p:nvSpPr>
          <p:cNvPr id="246788" name="32 CuadroTexto"/>
          <p:cNvSpPr txBox="1">
            <a:spLocks noChangeArrowheads="1"/>
          </p:cNvSpPr>
          <p:nvPr/>
        </p:nvSpPr>
        <p:spPr bwMode="auto">
          <a:xfrm>
            <a:off x="2411413" y="4376738"/>
            <a:ext cx="7207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s-ES_tradnl" altLang="es-MX" sz="1200" smtClean="0">
                <a:solidFill>
                  <a:srgbClr val="000000"/>
                </a:solidFill>
                <a:cs typeface="Arial" pitchFamily="34" charset="0"/>
              </a:rPr>
              <a:t>Carga</a:t>
            </a:r>
            <a:endParaRPr lang="es-AR" altLang="es-MX" sz="1200" smtClean="0">
              <a:solidFill>
                <a:srgbClr val="000000"/>
              </a:solidFill>
              <a:cs typeface="Arial" pitchFamily="34" charset="0"/>
            </a:endParaRPr>
          </a:p>
        </p:txBody>
      </p:sp>
      <p:sp>
        <p:nvSpPr>
          <p:cNvPr id="246789" name="33 CuadroTexto"/>
          <p:cNvSpPr txBox="1">
            <a:spLocks noChangeArrowheads="1"/>
          </p:cNvSpPr>
          <p:nvPr/>
        </p:nvSpPr>
        <p:spPr bwMode="auto">
          <a:xfrm>
            <a:off x="3059113" y="4376738"/>
            <a:ext cx="9366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s-ES_tradnl" altLang="es-MX" sz="1200" smtClean="0">
                <a:solidFill>
                  <a:srgbClr val="000000"/>
                </a:solidFill>
                <a:cs typeface="Arial" pitchFamily="34" charset="0"/>
              </a:rPr>
              <a:t>Fagóforo</a:t>
            </a:r>
            <a:endParaRPr lang="es-AR" altLang="es-MX" sz="1200" smtClean="0">
              <a:solidFill>
                <a:srgbClr val="000000"/>
              </a:solidFill>
              <a:cs typeface="Arial" pitchFamily="34" charset="0"/>
            </a:endParaRPr>
          </a:p>
        </p:txBody>
      </p:sp>
      <p:sp>
        <p:nvSpPr>
          <p:cNvPr id="246790" name="34 CuadroTexto"/>
          <p:cNvSpPr txBox="1">
            <a:spLocks noChangeArrowheads="1"/>
          </p:cNvSpPr>
          <p:nvPr/>
        </p:nvSpPr>
        <p:spPr bwMode="auto">
          <a:xfrm>
            <a:off x="3851275" y="4376738"/>
            <a:ext cx="129698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s-ES_tradnl" altLang="es-MX" sz="1200" smtClean="0">
                <a:solidFill>
                  <a:srgbClr val="000000"/>
                </a:solidFill>
                <a:cs typeface="Arial" pitchFamily="34" charset="0"/>
              </a:rPr>
              <a:t>Autofagosoma</a:t>
            </a:r>
            <a:endParaRPr lang="es-AR" altLang="es-MX" sz="1200" smtClean="0">
              <a:solidFill>
                <a:srgbClr val="000000"/>
              </a:solidFill>
              <a:cs typeface="Arial" pitchFamily="34" charset="0"/>
            </a:endParaRPr>
          </a:p>
        </p:txBody>
      </p:sp>
      <p:sp>
        <p:nvSpPr>
          <p:cNvPr id="36" name="35 CuadroTexto"/>
          <p:cNvSpPr txBox="1"/>
          <p:nvPr/>
        </p:nvSpPr>
        <p:spPr>
          <a:xfrm>
            <a:off x="5508625" y="3830638"/>
            <a:ext cx="935038" cy="461962"/>
          </a:xfrm>
          <a:prstGeom prst="rect">
            <a:avLst/>
          </a:prstGeom>
          <a:solidFill>
            <a:schemeClr val="accent5">
              <a:lumMod val="20000"/>
              <a:lumOff val="80000"/>
            </a:schemeClr>
          </a:solidFill>
          <a:ln>
            <a:noFill/>
          </a:ln>
        </p:spPr>
        <p:txBody>
          <a:bodyPr>
            <a:spAutoFit/>
          </a:bodyPr>
          <a:lstStyle/>
          <a:p>
            <a:pPr algn="ctr" fontAlgn="base">
              <a:spcBef>
                <a:spcPct val="0"/>
              </a:spcBef>
              <a:spcAft>
                <a:spcPct val="0"/>
              </a:spcAft>
              <a:defRPr/>
            </a:pPr>
            <a:r>
              <a:rPr lang="es-ES_tradnl" sz="1200" dirty="0">
                <a:solidFill>
                  <a:srgbClr val="000000"/>
                </a:solidFill>
                <a:cs typeface="Arial" pitchFamily="34" charset="0"/>
              </a:rPr>
              <a:t>Cuerpo </a:t>
            </a:r>
            <a:r>
              <a:rPr lang="es-ES_tradnl" sz="1200" dirty="0" err="1">
                <a:solidFill>
                  <a:srgbClr val="000000"/>
                </a:solidFill>
                <a:cs typeface="Arial" pitchFamily="34" charset="0"/>
              </a:rPr>
              <a:t>autofágico</a:t>
            </a:r>
            <a:endParaRPr lang="es-AR" sz="1200" dirty="0">
              <a:solidFill>
                <a:srgbClr val="000000"/>
              </a:solidFill>
              <a:cs typeface="Arial" pitchFamily="34" charset="0"/>
            </a:endParaRPr>
          </a:p>
        </p:txBody>
      </p:sp>
      <p:sp>
        <p:nvSpPr>
          <p:cNvPr id="37" name="36 CuadroTexto"/>
          <p:cNvSpPr txBox="1"/>
          <p:nvPr/>
        </p:nvSpPr>
        <p:spPr>
          <a:xfrm>
            <a:off x="7164388" y="3716338"/>
            <a:ext cx="863600" cy="261937"/>
          </a:xfrm>
          <a:prstGeom prst="rect">
            <a:avLst/>
          </a:prstGeom>
          <a:solidFill>
            <a:schemeClr val="accent5">
              <a:lumMod val="20000"/>
              <a:lumOff val="80000"/>
            </a:schemeClr>
          </a:solidFill>
          <a:ln>
            <a:noFill/>
          </a:ln>
        </p:spPr>
        <p:txBody>
          <a:bodyPr>
            <a:spAutoFit/>
          </a:bodyPr>
          <a:lstStyle/>
          <a:p>
            <a:pPr algn="ctr" fontAlgn="base">
              <a:spcBef>
                <a:spcPct val="0"/>
              </a:spcBef>
              <a:spcAft>
                <a:spcPct val="0"/>
              </a:spcAft>
              <a:defRPr/>
            </a:pPr>
            <a:r>
              <a:rPr lang="es-ES_tradnl" sz="1100" dirty="0">
                <a:solidFill>
                  <a:srgbClr val="000000"/>
                </a:solidFill>
                <a:cs typeface="Arial" pitchFamily="34" charset="0"/>
              </a:rPr>
              <a:t>Hidrolasas</a:t>
            </a:r>
            <a:endParaRPr lang="es-AR" sz="1100" dirty="0">
              <a:solidFill>
                <a:srgbClr val="000000"/>
              </a:solidFill>
              <a:cs typeface="Arial" pitchFamily="34" charset="0"/>
            </a:endParaRPr>
          </a:p>
        </p:txBody>
      </p:sp>
      <p:sp>
        <p:nvSpPr>
          <p:cNvPr id="45" name="44 CuadroTexto"/>
          <p:cNvSpPr txBox="1"/>
          <p:nvPr/>
        </p:nvSpPr>
        <p:spPr>
          <a:xfrm>
            <a:off x="7308850" y="4365625"/>
            <a:ext cx="719138" cy="260350"/>
          </a:xfrm>
          <a:prstGeom prst="rect">
            <a:avLst/>
          </a:prstGeom>
          <a:solidFill>
            <a:schemeClr val="accent5">
              <a:lumMod val="20000"/>
              <a:lumOff val="80000"/>
            </a:schemeClr>
          </a:solidFill>
          <a:ln>
            <a:noFill/>
          </a:ln>
        </p:spPr>
        <p:txBody>
          <a:bodyPr>
            <a:spAutoFit/>
          </a:bodyPr>
          <a:lstStyle/>
          <a:p>
            <a:pPr algn="ctr" fontAlgn="base">
              <a:spcBef>
                <a:spcPct val="0"/>
              </a:spcBef>
              <a:spcAft>
                <a:spcPct val="0"/>
              </a:spcAft>
              <a:defRPr/>
            </a:pPr>
            <a:r>
              <a:rPr lang="es-ES_tradnl" sz="1100" dirty="0">
                <a:solidFill>
                  <a:srgbClr val="000000"/>
                </a:solidFill>
                <a:cs typeface="Arial" pitchFamily="34" charset="0"/>
              </a:rPr>
              <a:t>Vacuola</a:t>
            </a:r>
            <a:endParaRPr lang="es-AR" sz="1100" dirty="0">
              <a:solidFill>
                <a:srgbClr val="000000"/>
              </a:solidFill>
              <a:cs typeface="Arial" pitchFamily="34" charset="0"/>
            </a:endParaRPr>
          </a:p>
        </p:txBody>
      </p:sp>
      <p:sp>
        <p:nvSpPr>
          <p:cNvPr id="46" name="45 CuadroTexto"/>
          <p:cNvSpPr txBox="1"/>
          <p:nvPr/>
        </p:nvSpPr>
        <p:spPr>
          <a:xfrm>
            <a:off x="5508625" y="4365625"/>
            <a:ext cx="719138" cy="260350"/>
          </a:xfrm>
          <a:prstGeom prst="rect">
            <a:avLst/>
          </a:prstGeom>
          <a:solidFill>
            <a:schemeClr val="accent5">
              <a:lumMod val="20000"/>
              <a:lumOff val="80000"/>
            </a:schemeClr>
          </a:solidFill>
          <a:ln>
            <a:noFill/>
          </a:ln>
        </p:spPr>
        <p:txBody>
          <a:bodyPr>
            <a:spAutoFit/>
          </a:bodyPr>
          <a:lstStyle/>
          <a:p>
            <a:pPr algn="ctr" fontAlgn="base">
              <a:spcBef>
                <a:spcPct val="0"/>
              </a:spcBef>
              <a:spcAft>
                <a:spcPct val="0"/>
              </a:spcAft>
              <a:defRPr/>
            </a:pPr>
            <a:r>
              <a:rPr lang="es-ES_tradnl" sz="1100" dirty="0">
                <a:solidFill>
                  <a:srgbClr val="000000"/>
                </a:solidFill>
                <a:cs typeface="Arial" pitchFamily="34" charset="0"/>
              </a:rPr>
              <a:t>Vacuola</a:t>
            </a:r>
            <a:endParaRPr lang="es-AR" sz="1100" dirty="0">
              <a:solidFill>
                <a:srgbClr val="000000"/>
              </a:solidFill>
              <a:cs typeface="Arial" pitchFamily="34" charset="0"/>
            </a:endParaRPr>
          </a:p>
        </p:txBody>
      </p:sp>
      <p:grpSp>
        <p:nvGrpSpPr>
          <p:cNvPr id="9" name="54 Grupo"/>
          <p:cNvGrpSpPr>
            <a:grpSpLocks/>
          </p:cNvGrpSpPr>
          <p:nvPr/>
        </p:nvGrpSpPr>
        <p:grpSpPr bwMode="auto">
          <a:xfrm>
            <a:off x="611188" y="1871663"/>
            <a:ext cx="1836737" cy="2478087"/>
            <a:chOff x="611559" y="1871246"/>
            <a:chExt cx="1836903" cy="2479040"/>
          </a:xfrm>
        </p:grpSpPr>
        <p:grpSp>
          <p:nvGrpSpPr>
            <p:cNvPr id="246834" name="48 Grupo"/>
            <p:cNvGrpSpPr>
              <a:grpSpLocks/>
            </p:cNvGrpSpPr>
            <p:nvPr/>
          </p:nvGrpSpPr>
          <p:grpSpPr bwMode="auto">
            <a:xfrm>
              <a:off x="611559" y="1916832"/>
              <a:ext cx="1836903" cy="2433454"/>
              <a:chOff x="611559" y="1916832"/>
              <a:chExt cx="1836903" cy="2433454"/>
            </a:xfrm>
          </p:grpSpPr>
          <p:pic>
            <p:nvPicPr>
              <p:cNvPr id="24683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59" y="1916832"/>
                <a:ext cx="1836903" cy="243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47 Rectángulo"/>
              <p:cNvSpPr/>
              <p:nvPr/>
            </p:nvSpPr>
            <p:spPr>
              <a:xfrm>
                <a:off x="632198" y="1931595"/>
                <a:ext cx="1584468" cy="215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0">
                  <a:solidFill>
                    <a:srgbClr val="FFFFFF"/>
                  </a:solidFill>
                </a:endParaRPr>
              </a:p>
            </p:txBody>
          </p:sp>
        </p:grpSp>
        <p:sp>
          <p:nvSpPr>
            <p:cNvPr id="246835" name="53 CuadroTexto"/>
            <p:cNvSpPr txBox="1">
              <a:spLocks noChangeArrowheads="1"/>
            </p:cNvSpPr>
            <p:nvPr/>
          </p:nvSpPr>
          <p:spPr bwMode="auto">
            <a:xfrm>
              <a:off x="611560" y="1871246"/>
              <a:ext cx="17281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s-ES" altLang="es-MX" sz="1200" smtClean="0">
                  <a:solidFill>
                    <a:srgbClr val="0070C0"/>
                  </a:solidFill>
                  <a:latin typeface="Times New Roman" pitchFamily="18" charset="0"/>
                  <a:cs typeface="Times New Roman" pitchFamily="18" charset="0"/>
                </a:rPr>
                <a:t>Regulación de la inducción</a:t>
              </a:r>
            </a:p>
          </p:txBody>
        </p:sp>
      </p:grpSp>
      <p:grpSp>
        <p:nvGrpSpPr>
          <p:cNvPr id="11" name="69 Grupo"/>
          <p:cNvGrpSpPr>
            <a:grpSpLocks/>
          </p:cNvGrpSpPr>
          <p:nvPr/>
        </p:nvGrpSpPr>
        <p:grpSpPr bwMode="auto">
          <a:xfrm>
            <a:off x="4413250" y="4652963"/>
            <a:ext cx="1958975" cy="1728787"/>
            <a:chOff x="4197055" y="4653136"/>
            <a:chExt cx="1959121" cy="1728192"/>
          </a:xfrm>
        </p:grpSpPr>
        <p:grpSp>
          <p:nvGrpSpPr>
            <p:cNvPr id="246827" name="67 Grupo"/>
            <p:cNvGrpSpPr>
              <a:grpSpLocks/>
            </p:cNvGrpSpPr>
            <p:nvPr/>
          </p:nvGrpSpPr>
          <p:grpSpPr bwMode="auto">
            <a:xfrm>
              <a:off x="4197055" y="4653136"/>
              <a:ext cx="1959121" cy="1728192"/>
              <a:chOff x="4197055" y="4653136"/>
              <a:chExt cx="1959121" cy="1728192"/>
            </a:xfrm>
          </p:grpSpPr>
          <p:grpSp>
            <p:nvGrpSpPr>
              <p:cNvPr id="246829" name="48 Grupo"/>
              <p:cNvGrpSpPr>
                <a:grpSpLocks/>
              </p:cNvGrpSpPr>
              <p:nvPr/>
            </p:nvGrpSpPr>
            <p:grpSpPr bwMode="auto">
              <a:xfrm>
                <a:off x="4197055" y="4653136"/>
                <a:ext cx="1959121" cy="1728192"/>
                <a:chOff x="3837015" y="4653136"/>
                <a:chExt cx="1959121" cy="1728192"/>
              </a:xfrm>
            </p:grpSpPr>
            <p:cxnSp>
              <p:nvCxnSpPr>
                <p:cNvPr id="23" name="22 Conector recto"/>
                <p:cNvCxnSpPr/>
                <p:nvPr/>
              </p:nvCxnSpPr>
              <p:spPr>
                <a:xfrm flipH="1">
                  <a:off x="3851304" y="4653136"/>
                  <a:ext cx="144473" cy="360238"/>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flipH="1" flipV="1">
                  <a:off x="4787999" y="4653136"/>
                  <a:ext cx="647748" cy="360238"/>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4683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7015" y="4991819"/>
                  <a:ext cx="1959121" cy="138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65 Rectángulo"/>
              <p:cNvSpPr/>
              <p:nvPr/>
            </p:nvSpPr>
            <p:spPr>
              <a:xfrm>
                <a:off x="4211344" y="5013374"/>
                <a:ext cx="1513000" cy="172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0">
                  <a:solidFill>
                    <a:srgbClr val="FFFFFF"/>
                  </a:solidFill>
                </a:endParaRPr>
              </a:p>
            </p:txBody>
          </p:sp>
        </p:grpSp>
        <p:sp>
          <p:nvSpPr>
            <p:cNvPr id="246828" name="68 CuadroTexto"/>
            <p:cNvSpPr txBox="1">
              <a:spLocks noChangeArrowheads="1"/>
            </p:cNvSpPr>
            <p:nvPr/>
          </p:nvSpPr>
          <p:spPr bwMode="auto">
            <a:xfrm>
              <a:off x="4211960" y="4967590"/>
              <a:ext cx="1080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s-ES" altLang="es-MX" sz="1200" smtClean="0">
                  <a:solidFill>
                    <a:srgbClr val="0070C0"/>
                  </a:solidFill>
                  <a:latin typeface="Times New Roman" pitchFamily="18" charset="0"/>
                  <a:cs typeface="Times New Roman" pitchFamily="18" charset="0"/>
                </a:rPr>
                <a:t>Fusión</a:t>
              </a:r>
            </a:p>
          </p:txBody>
        </p:sp>
      </p:grpSp>
      <p:grpSp>
        <p:nvGrpSpPr>
          <p:cNvPr id="16" name="56 Grupo"/>
          <p:cNvGrpSpPr>
            <a:grpSpLocks/>
          </p:cNvGrpSpPr>
          <p:nvPr/>
        </p:nvGrpSpPr>
        <p:grpSpPr bwMode="auto">
          <a:xfrm>
            <a:off x="1547813" y="5084763"/>
            <a:ext cx="720725" cy="936625"/>
            <a:chOff x="1547664" y="5085184"/>
            <a:chExt cx="720080" cy="936104"/>
          </a:xfrm>
        </p:grpSpPr>
        <p:grpSp>
          <p:nvGrpSpPr>
            <p:cNvPr id="246821" name="54 Grupo"/>
            <p:cNvGrpSpPr>
              <a:grpSpLocks/>
            </p:cNvGrpSpPr>
            <p:nvPr/>
          </p:nvGrpSpPr>
          <p:grpSpPr bwMode="auto">
            <a:xfrm>
              <a:off x="1547664" y="5085184"/>
              <a:ext cx="720080" cy="338554"/>
              <a:chOff x="395536" y="5085184"/>
              <a:chExt cx="720080" cy="338554"/>
            </a:xfrm>
          </p:grpSpPr>
          <p:sp>
            <p:nvSpPr>
              <p:cNvPr id="51" name="50 Rectángulo redondeado"/>
              <p:cNvSpPr/>
              <p:nvPr/>
            </p:nvSpPr>
            <p:spPr>
              <a:xfrm>
                <a:off x="492286" y="5110570"/>
                <a:ext cx="504373" cy="28717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AR" sz="2000">
                  <a:solidFill>
                    <a:srgbClr val="FFFFFF"/>
                  </a:solidFill>
                </a:endParaRPr>
              </a:p>
            </p:txBody>
          </p:sp>
          <p:sp>
            <p:nvSpPr>
              <p:cNvPr id="246826" name="49 CuadroTexto"/>
              <p:cNvSpPr txBox="1">
                <a:spLocks noChangeArrowheads="1"/>
              </p:cNvSpPr>
              <p:nvPr/>
            </p:nvSpPr>
            <p:spPr bwMode="auto">
              <a:xfrm>
                <a:off x="395536" y="5085184"/>
                <a:ext cx="720080" cy="33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s-ES_tradnl" altLang="es-MX" sz="1600" smtClean="0">
                    <a:solidFill>
                      <a:srgbClr val="FFFF00"/>
                    </a:solidFill>
                    <a:cs typeface="Arial" pitchFamily="34" charset="0"/>
                  </a:rPr>
                  <a:t>Atg6</a:t>
                </a:r>
                <a:endParaRPr lang="es-AR" altLang="es-MX" sz="1600" smtClean="0">
                  <a:solidFill>
                    <a:srgbClr val="FFFF00"/>
                  </a:solidFill>
                  <a:cs typeface="Arial" pitchFamily="34" charset="0"/>
                </a:endParaRPr>
              </a:p>
            </p:txBody>
          </p:sp>
        </p:grpSp>
        <p:grpSp>
          <p:nvGrpSpPr>
            <p:cNvPr id="246822" name="53 Grupo"/>
            <p:cNvGrpSpPr>
              <a:grpSpLocks/>
            </p:cNvGrpSpPr>
            <p:nvPr/>
          </p:nvGrpSpPr>
          <p:grpSpPr bwMode="auto">
            <a:xfrm>
              <a:off x="1547664" y="5682734"/>
              <a:ext cx="720080" cy="338554"/>
              <a:chOff x="437869" y="5941091"/>
              <a:chExt cx="720080" cy="338554"/>
            </a:xfrm>
          </p:grpSpPr>
          <p:sp>
            <p:nvSpPr>
              <p:cNvPr id="52" name="51 Rectángulo redondeado"/>
              <p:cNvSpPr/>
              <p:nvPr/>
            </p:nvSpPr>
            <p:spPr>
              <a:xfrm>
                <a:off x="534619" y="5949628"/>
                <a:ext cx="504373" cy="28717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AR" sz="2000">
                  <a:solidFill>
                    <a:srgbClr val="FFFFFF"/>
                  </a:solidFill>
                </a:endParaRPr>
              </a:p>
            </p:txBody>
          </p:sp>
          <p:sp>
            <p:nvSpPr>
              <p:cNvPr id="246824" name="52 CuadroTexto"/>
              <p:cNvSpPr txBox="1">
                <a:spLocks noChangeArrowheads="1"/>
              </p:cNvSpPr>
              <p:nvPr/>
            </p:nvSpPr>
            <p:spPr bwMode="auto">
              <a:xfrm>
                <a:off x="437869" y="5941695"/>
                <a:ext cx="720080" cy="33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s-ES_tradnl" altLang="es-MX" sz="1600" smtClean="0">
                    <a:solidFill>
                      <a:srgbClr val="FFFF00"/>
                    </a:solidFill>
                    <a:cs typeface="Arial" pitchFamily="34" charset="0"/>
                  </a:rPr>
                  <a:t>PI3K</a:t>
                </a:r>
                <a:endParaRPr lang="es-AR" altLang="es-MX" sz="1600" smtClean="0">
                  <a:solidFill>
                    <a:srgbClr val="FFFF00"/>
                  </a:solidFill>
                  <a:cs typeface="Arial" pitchFamily="34" charset="0"/>
                </a:endParaRPr>
              </a:p>
            </p:txBody>
          </p:sp>
        </p:grpSp>
      </p:grpSp>
      <p:grpSp>
        <p:nvGrpSpPr>
          <p:cNvPr id="19" name="57 Grupo"/>
          <p:cNvGrpSpPr>
            <a:grpSpLocks/>
          </p:cNvGrpSpPr>
          <p:nvPr/>
        </p:nvGrpSpPr>
        <p:grpSpPr bwMode="auto">
          <a:xfrm>
            <a:off x="1404938" y="4940300"/>
            <a:ext cx="1079500" cy="1225550"/>
            <a:chOff x="1404493" y="4940950"/>
            <a:chExt cx="1080121" cy="1224572"/>
          </a:xfrm>
        </p:grpSpPr>
        <p:sp>
          <p:nvSpPr>
            <p:cNvPr id="29" name="28 Explosión 2"/>
            <p:cNvSpPr/>
            <p:nvPr/>
          </p:nvSpPr>
          <p:spPr>
            <a:xfrm rot="1020472">
              <a:off x="1404493" y="4940950"/>
              <a:ext cx="1080120" cy="648072"/>
            </a:xfrm>
            <a:prstGeom prst="irregularSeal2">
              <a:avLst/>
            </a:prstGeom>
            <a:noFill/>
            <a:ln>
              <a:solidFill>
                <a:srgbClr val="FF00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0">
                <a:solidFill>
                  <a:srgbClr val="FFFFFF"/>
                </a:solidFill>
              </a:endParaRPr>
            </a:p>
          </p:txBody>
        </p:sp>
        <p:sp>
          <p:nvSpPr>
            <p:cNvPr id="30" name="29 Explosión 2"/>
            <p:cNvSpPr/>
            <p:nvPr/>
          </p:nvSpPr>
          <p:spPr>
            <a:xfrm rot="1020472">
              <a:off x="1404494" y="5517450"/>
              <a:ext cx="1080120" cy="648072"/>
            </a:xfrm>
            <a:prstGeom prst="irregularSeal2">
              <a:avLst/>
            </a:prstGeom>
            <a:noFill/>
            <a:ln>
              <a:solidFill>
                <a:srgbClr val="FF00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0">
                <a:solidFill>
                  <a:srgbClr val="FFFFFF"/>
                </a:solidFill>
              </a:endParaRPr>
            </a:p>
          </p:txBody>
        </p:sp>
      </p:grpSp>
      <p:sp>
        <p:nvSpPr>
          <p:cNvPr id="246799" name="66 CuadroTexto"/>
          <p:cNvSpPr txBox="1">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s-ES" altLang="es-MX" sz="2400" b="1" smtClean="0">
                <a:solidFill>
                  <a:srgbClr val="000000"/>
                </a:solidFill>
                <a:cs typeface="Arial" pitchFamily="34" charset="0"/>
              </a:rPr>
              <a:t>Autofágica</a:t>
            </a:r>
          </a:p>
        </p:txBody>
      </p:sp>
      <p:grpSp>
        <p:nvGrpSpPr>
          <p:cNvPr id="20" name="72 Grupo"/>
          <p:cNvGrpSpPr>
            <a:grpSpLocks/>
          </p:cNvGrpSpPr>
          <p:nvPr/>
        </p:nvGrpSpPr>
        <p:grpSpPr bwMode="auto">
          <a:xfrm>
            <a:off x="7110413" y="1628775"/>
            <a:ext cx="1133475" cy="1647825"/>
            <a:chOff x="7110933" y="1628800"/>
            <a:chExt cx="1133475" cy="1647825"/>
          </a:xfrm>
        </p:grpSpPr>
        <p:pic>
          <p:nvPicPr>
            <p:cNvPr id="24681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0933" y="1628800"/>
              <a:ext cx="11334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814" name="70 CuadroTexto"/>
            <p:cNvSpPr txBox="1">
              <a:spLocks noChangeArrowheads="1"/>
            </p:cNvSpPr>
            <p:nvPr/>
          </p:nvSpPr>
          <p:spPr bwMode="auto">
            <a:xfrm>
              <a:off x="7135713" y="1645350"/>
              <a:ext cx="1008112"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s-ES" altLang="es-MX" sz="1200" smtClean="0">
                  <a:solidFill>
                    <a:srgbClr val="0070C0"/>
                  </a:solidFill>
                  <a:latin typeface="Times New Roman" pitchFamily="18" charset="0"/>
                  <a:cs typeface="Times New Roman" pitchFamily="18" charset="0"/>
                </a:rPr>
                <a:t>Degradación de vesículas</a:t>
              </a:r>
            </a:p>
          </p:txBody>
        </p:sp>
      </p:grpSp>
      <p:grpSp>
        <p:nvGrpSpPr>
          <p:cNvPr id="21" name="75 Grupo"/>
          <p:cNvGrpSpPr>
            <a:grpSpLocks/>
          </p:cNvGrpSpPr>
          <p:nvPr/>
        </p:nvGrpSpPr>
        <p:grpSpPr bwMode="auto">
          <a:xfrm>
            <a:off x="2700338" y="908050"/>
            <a:ext cx="3716337" cy="2881313"/>
            <a:chOff x="2699792" y="908720"/>
            <a:chExt cx="3716833" cy="2880320"/>
          </a:xfrm>
        </p:grpSpPr>
        <p:grpSp>
          <p:nvGrpSpPr>
            <p:cNvPr id="246802" name="74 Grupo"/>
            <p:cNvGrpSpPr>
              <a:grpSpLocks/>
            </p:cNvGrpSpPr>
            <p:nvPr/>
          </p:nvGrpSpPr>
          <p:grpSpPr bwMode="auto">
            <a:xfrm>
              <a:off x="2699792" y="908720"/>
              <a:ext cx="3716833" cy="2880320"/>
              <a:chOff x="2699792" y="908720"/>
              <a:chExt cx="3716833" cy="2880320"/>
            </a:xfrm>
          </p:grpSpPr>
          <p:grpSp>
            <p:nvGrpSpPr>
              <p:cNvPr id="246804" name="60 Grupo"/>
              <p:cNvGrpSpPr>
                <a:grpSpLocks/>
              </p:cNvGrpSpPr>
              <p:nvPr/>
            </p:nvGrpSpPr>
            <p:grpSpPr bwMode="auto">
              <a:xfrm>
                <a:off x="2699792" y="908720"/>
                <a:ext cx="3716833" cy="2880320"/>
                <a:chOff x="2799383" y="836712"/>
                <a:chExt cx="3716833" cy="2880320"/>
              </a:xfrm>
            </p:grpSpPr>
            <p:grpSp>
              <p:nvGrpSpPr>
                <p:cNvPr id="246806" name="57 Grupo"/>
                <p:cNvGrpSpPr>
                  <a:grpSpLocks/>
                </p:cNvGrpSpPr>
                <p:nvPr/>
              </p:nvGrpSpPr>
              <p:grpSpPr bwMode="auto">
                <a:xfrm>
                  <a:off x="2799383" y="845095"/>
                  <a:ext cx="3716833" cy="2871937"/>
                  <a:chOff x="2799383" y="845095"/>
                  <a:chExt cx="3716833" cy="2871937"/>
                </a:xfrm>
              </p:grpSpPr>
              <p:grpSp>
                <p:nvGrpSpPr>
                  <p:cNvPr id="246808" name="43 Grupo"/>
                  <p:cNvGrpSpPr>
                    <a:grpSpLocks/>
                  </p:cNvGrpSpPr>
                  <p:nvPr/>
                </p:nvGrpSpPr>
                <p:grpSpPr bwMode="auto">
                  <a:xfrm>
                    <a:off x="2799383" y="845095"/>
                    <a:ext cx="3716833" cy="2871937"/>
                    <a:chOff x="2411760" y="773087"/>
                    <a:chExt cx="3716833" cy="2871937"/>
                  </a:xfrm>
                </p:grpSpPr>
                <p:cxnSp>
                  <p:nvCxnSpPr>
                    <p:cNvPr id="13" name="12 Conector recto"/>
                    <p:cNvCxnSpPr>
                      <a:endCxn id="31" idx="1"/>
                    </p:cNvCxnSpPr>
                    <p:nvPr/>
                  </p:nvCxnSpPr>
                  <p:spPr>
                    <a:xfrm>
                      <a:off x="2988099" y="2997547"/>
                      <a:ext cx="287376" cy="63002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flipH="1">
                      <a:off x="4283672" y="2997547"/>
                      <a:ext cx="1800465" cy="64747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468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760" y="773087"/>
                      <a:ext cx="3716833" cy="229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 name="56 Rectángulo"/>
                  <p:cNvSpPr/>
                  <p:nvPr/>
                </p:nvSpPr>
                <p:spPr>
                  <a:xfrm>
                    <a:off x="3996518" y="908125"/>
                    <a:ext cx="2375217" cy="21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0">
                      <a:solidFill>
                        <a:srgbClr val="FFFFFF"/>
                      </a:solidFill>
                    </a:endParaRPr>
                  </a:p>
                </p:txBody>
              </p:sp>
            </p:grpSp>
            <p:sp>
              <p:nvSpPr>
                <p:cNvPr id="246807" name="59 CuadroTexto"/>
                <p:cNvSpPr txBox="1">
                  <a:spLocks noChangeArrowheads="1"/>
                </p:cNvSpPr>
                <p:nvPr/>
              </p:nvSpPr>
              <p:spPr bwMode="auto">
                <a:xfrm>
                  <a:off x="4211960" y="836712"/>
                  <a:ext cx="22322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base" hangingPunct="1">
                    <a:spcBef>
                      <a:spcPct val="0"/>
                    </a:spcBef>
                    <a:spcAft>
                      <a:spcPct val="0"/>
                    </a:spcAft>
                    <a:buFontTx/>
                    <a:buNone/>
                  </a:pPr>
                  <a:r>
                    <a:rPr lang="es-ES" altLang="es-MX" sz="1200" smtClean="0">
                      <a:solidFill>
                        <a:srgbClr val="0070C0"/>
                      </a:solidFill>
                      <a:latin typeface="Times New Roman" pitchFamily="18" charset="0"/>
                      <a:cs typeface="Times New Roman" pitchFamily="18" charset="0"/>
                    </a:rPr>
                    <a:t>Expansión de vesículas</a:t>
                  </a:r>
                </a:p>
              </p:txBody>
            </p:sp>
          </p:grpSp>
          <p:sp>
            <p:nvSpPr>
              <p:cNvPr id="74" name="73 Rectángulo"/>
              <p:cNvSpPr/>
              <p:nvPr/>
            </p:nvSpPr>
            <p:spPr>
              <a:xfrm>
                <a:off x="2987167" y="2884477"/>
                <a:ext cx="914522" cy="257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AR" sz="2000">
                  <a:solidFill>
                    <a:srgbClr val="FFFFFF"/>
                  </a:solidFill>
                </a:endParaRPr>
              </a:p>
            </p:txBody>
          </p:sp>
        </p:grpSp>
        <p:sp>
          <p:nvSpPr>
            <p:cNvPr id="246803" name="72 CuadroTexto"/>
            <p:cNvSpPr txBox="1">
              <a:spLocks noChangeArrowheads="1"/>
            </p:cNvSpPr>
            <p:nvPr/>
          </p:nvSpPr>
          <p:spPr bwMode="auto">
            <a:xfrm>
              <a:off x="2699792" y="2823458"/>
              <a:ext cx="129614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s-ES_tradnl" altLang="es-MX" sz="1100" b="1" smtClean="0">
                  <a:solidFill>
                    <a:srgbClr val="000000"/>
                  </a:solidFill>
                  <a:cs typeface="Arial" pitchFamily="34" charset="0"/>
                </a:rPr>
                <a:t>Reclutamiento a membrana</a:t>
              </a:r>
              <a:endParaRPr lang="es-AR" altLang="es-MX" sz="1100" b="1" smtClean="0">
                <a:solidFill>
                  <a:srgbClr val="000000"/>
                </a:solidFill>
                <a:cs typeface="Arial" pitchFamily="34" charset="0"/>
              </a:endParaRPr>
            </a:p>
          </p:txBody>
        </p:sp>
      </p:grpSp>
    </p:spTree>
    <p:extLst>
      <p:ext uri="{BB962C8B-B14F-4D97-AF65-F5344CB8AC3E}">
        <p14:creationId xmlns:p14="http://schemas.microsoft.com/office/powerpoint/2010/main" val="32263973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6" presetClass="emph" presetSubtype="0" repeatCount="indefinite" fill="hold" nodeType="withEffect">
                                  <p:stCondLst>
                                    <p:cond delay="0"/>
                                  </p:stCondLst>
                                  <p:endCondLst>
                                    <p:cond evt="onNext" delay="0">
                                      <p:tgtEl>
                                        <p:sldTgt/>
                                      </p:tgtEl>
                                    </p:cond>
                                  </p:endCondLst>
                                  <p:childTnLst>
                                    <p:animScale>
                                      <p:cBhvr>
                                        <p:cTn id="31" dur="500" fill="hold"/>
                                        <p:tgtEl>
                                          <p:spTgt spid="19"/>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pPr>
              <a:defRPr/>
            </a:pPr>
            <a:r>
              <a:rPr lang="en-GB" dirty="0" smtClean="0">
                <a:ea typeface="+mj-ea"/>
              </a:rPr>
              <a:t>Autophagy is a proteolytic process that can contribute to cell death</a:t>
            </a:r>
            <a:endParaRPr lang="en-GB" dirty="0">
              <a:ea typeface="+mj-ea"/>
            </a:endParaRPr>
          </a:p>
        </p:txBody>
      </p:sp>
      <p:sp>
        <p:nvSpPr>
          <p:cNvPr id="23555" name="TextBox 4"/>
          <p:cNvSpPr txBox="1">
            <a:spLocks noChangeArrowheads="1"/>
          </p:cNvSpPr>
          <p:nvPr/>
        </p:nvSpPr>
        <p:spPr bwMode="auto">
          <a:xfrm>
            <a:off x="-22225" y="5986463"/>
            <a:ext cx="9166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dirty="0" err="1" smtClean="0">
                <a:solidFill>
                  <a:prstClr val="black"/>
                </a:solidFill>
                <a:latin typeface="Times New Roman" pitchFamily="18" charset="0"/>
                <a:cs typeface="Times New Roman" pitchFamily="18" charset="0"/>
              </a:rPr>
              <a:t>Xiong</a:t>
            </a:r>
            <a:r>
              <a:rPr lang="en-GB" altLang="en-US" sz="800" dirty="0" smtClean="0">
                <a:solidFill>
                  <a:prstClr val="black"/>
                </a:solidFill>
                <a:latin typeface="Times New Roman" pitchFamily="18" charset="0"/>
                <a:cs typeface="Times New Roman" pitchFamily="18" charset="0"/>
              </a:rPr>
              <a:t>, Y., </a:t>
            </a:r>
            <a:r>
              <a:rPr lang="en-GB" altLang="en-US" sz="800" dirty="0" err="1" smtClean="0">
                <a:solidFill>
                  <a:prstClr val="black"/>
                </a:solidFill>
                <a:latin typeface="Times New Roman" pitchFamily="18" charset="0"/>
                <a:cs typeface="Times New Roman" pitchFamily="18" charset="0"/>
              </a:rPr>
              <a:t>Contento</a:t>
            </a:r>
            <a:r>
              <a:rPr lang="en-GB" altLang="en-US" sz="800" dirty="0" smtClean="0">
                <a:solidFill>
                  <a:prstClr val="black"/>
                </a:solidFill>
                <a:latin typeface="Times New Roman" pitchFamily="18" charset="0"/>
                <a:cs typeface="Times New Roman" pitchFamily="18" charset="0"/>
              </a:rPr>
              <a:t>, A.L., Nguyen, P.Q. and </a:t>
            </a:r>
            <a:r>
              <a:rPr lang="en-GB" altLang="en-US" sz="800" dirty="0" err="1" smtClean="0">
                <a:solidFill>
                  <a:prstClr val="black"/>
                </a:solidFill>
                <a:latin typeface="Times New Roman" pitchFamily="18" charset="0"/>
                <a:cs typeface="Times New Roman" pitchFamily="18" charset="0"/>
              </a:rPr>
              <a:t>Bassham</a:t>
            </a:r>
            <a:r>
              <a:rPr lang="en-GB" altLang="en-US" sz="800" dirty="0" smtClean="0">
                <a:solidFill>
                  <a:prstClr val="black"/>
                </a:solidFill>
                <a:latin typeface="Times New Roman" pitchFamily="18" charset="0"/>
                <a:cs typeface="Times New Roman" pitchFamily="18" charset="0"/>
              </a:rPr>
              <a:t>, D.C. (2007). Degradation of oxidized proteins by autophagy during oxidative stress in Arabidopsis. Plant Physiol. 143</a:t>
            </a:r>
            <a:r>
              <a:rPr lang="en-GB" altLang="en-US" sz="800" b="1" dirty="0" smtClean="0">
                <a:solidFill>
                  <a:prstClr val="black"/>
                </a:solidFill>
                <a:latin typeface="Times New Roman" pitchFamily="18" charset="0"/>
                <a:cs typeface="Times New Roman" pitchFamily="18" charset="0"/>
              </a:rPr>
              <a:t>:</a:t>
            </a:r>
            <a:r>
              <a:rPr lang="en-GB" altLang="en-US" sz="800" dirty="0" smtClean="0">
                <a:solidFill>
                  <a:prstClr val="black"/>
                </a:solidFill>
                <a:latin typeface="Times New Roman" pitchFamily="18" charset="0"/>
                <a:cs typeface="Times New Roman" pitchFamily="18" charset="0"/>
              </a:rPr>
              <a:t> </a:t>
            </a:r>
            <a:r>
              <a:rPr lang="en-GB" altLang="en-US" sz="800" dirty="0" smtClean="0">
                <a:solidFill>
                  <a:prstClr val="black"/>
                </a:solidFill>
                <a:latin typeface="Times New Roman" pitchFamily="18" charset="0"/>
                <a:cs typeface="Times New Roman" pitchFamily="18" charset="0"/>
                <a:hlinkClick r:id="rId3"/>
              </a:rPr>
              <a:t>291-299</a:t>
            </a:r>
            <a:r>
              <a:rPr lang="en-GB" altLang="en-US" sz="800" dirty="0" smtClean="0">
                <a:solidFill>
                  <a:prstClr val="black"/>
                </a:solidFill>
                <a:latin typeface="Times New Roman" pitchFamily="18" charset="0"/>
                <a:cs typeface="Times New Roman" pitchFamily="18" charset="0"/>
              </a:rPr>
              <a:t>; Yoshimoto, K., Hanaoka, H., Sato, S., Kato, T., </a:t>
            </a:r>
            <a:r>
              <a:rPr lang="en-GB" altLang="en-US" sz="800" dirty="0" err="1" smtClean="0">
                <a:solidFill>
                  <a:prstClr val="black"/>
                </a:solidFill>
                <a:latin typeface="Times New Roman" pitchFamily="18" charset="0"/>
                <a:cs typeface="Times New Roman" pitchFamily="18" charset="0"/>
              </a:rPr>
              <a:t>Tabata</a:t>
            </a:r>
            <a:r>
              <a:rPr lang="en-GB" altLang="en-US" sz="800" dirty="0" smtClean="0">
                <a:solidFill>
                  <a:prstClr val="black"/>
                </a:solidFill>
                <a:latin typeface="Times New Roman" pitchFamily="18" charset="0"/>
                <a:cs typeface="Times New Roman" pitchFamily="18" charset="0"/>
              </a:rPr>
              <a:t>, S., Noda, T. and </a:t>
            </a:r>
            <a:r>
              <a:rPr lang="en-GB" altLang="en-US" sz="800" dirty="0" err="1" smtClean="0">
                <a:solidFill>
                  <a:prstClr val="black"/>
                </a:solidFill>
                <a:latin typeface="Times New Roman" pitchFamily="18" charset="0"/>
                <a:cs typeface="Times New Roman" pitchFamily="18" charset="0"/>
              </a:rPr>
              <a:t>Ohsumi</a:t>
            </a:r>
            <a:r>
              <a:rPr lang="en-GB" altLang="en-US" sz="800" dirty="0" smtClean="0">
                <a:solidFill>
                  <a:prstClr val="black"/>
                </a:solidFill>
                <a:latin typeface="Times New Roman" pitchFamily="18" charset="0"/>
                <a:cs typeface="Times New Roman" pitchFamily="18" charset="0"/>
              </a:rPr>
              <a:t>, Y. (2004). Processing of ATG8s, ubiquitin-like proteins, and their </a:t>
            </a:r>
            <a:r>
              <a:rPr lang="en-GB" altLang="en-US" sz="800" dirty="0" err="1" smtClean="0">
                <a:solidFill>
                  <a:prstClr val="black"/>
                </a:solidFill>
                <a:latin typeface="Times New Roman" pitchFamily="18" charset="0"/>
                <a:cs typeface="Times New Roman" pitchFamily="18" charset="0"/>
              </a:rPr>
              <a:t>deconjugation</a:t>
            </a:r>
            <a:r>
              <a:rPr lang="en-GB" altLang="en-US" sz="800" dirty="0" smtClean="0">
                <a:solidFill>
                  <a:prstClr val="black"/>
                </a:solidFill>
                <a:latin typeface="Times New Roman" pitchFamily="18" charset="0"/>
                <a:cs typeface="Times New Roman" pitchFamily="18" charset="0"/>
              </a:rPr>
              <a:t> by ATG4s are essential for plant autophagy. Plant Cell. 16: </a:t>
            </a:r>
            <a:r>
              <a:rPr lang="en-GB" altLang="en-US" sz="800" dirty="0" smtClean="0">
                <a:solidFill>
                  <a:prstClr val="black"/>
                </a:solidFill>
                <a:latin typeface="Times New Roman" pitchFamily="18" charset="0"/>
                <a:cs typeface="Times New Roman" pitchFamily="18" charset="0"/>
                <a:hlinkClick r:id="rId4"/>
              </a:rPr>
              <a:t>2967-2983</a:t>
            </a:r>
            <a:r>
              <a:rPr lang="en-GB" altLang="en-US" sz="800" dirty="0" smtClean="0">
                <a:solidFill>
                  <a:prstClr val="black"/>
                </a:solidFill>
                <a:latin typeface="Times New Roman" pitchFamily="18" charset="0"/>
                <a:cs typeface="Times New Roman" pitchFamily="18" charset="0"/>
              </a:rPr>
              <a:t>.</a:t>
            </a:r>
          </a:p>
        </p:txBody>
      </p:sp>
      <p:pic>
        <p:nvPicPr>
          <p:cNvPr id="2355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8138" y="4025900"/>
            <a:ext cx="224472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8"/>
          <p:cNvSpPr txBox="1">
            <a:spLocks noChangeArrowheads="1"/>
          </p:cNvSpPr>
          <p:nvPr/>
        </p:nvSpPr>
        <p:spPr bwMode="auto">
          <a:xfrm>
            <a:off x="112713" y="1524000"/>
            <a:ext cx="4560887"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2400" b="1" smtClean="0">
                <a:solidFill>
                  <a:prstClr val="black"/>
                </a:solidFill>
              </a:rPr>
              <a:t>Autophagy</a:t>
            </a:r>
            <a:r>
              <a:rPr lang="en-GB" altLang="en-US" sz="2400" smtClean="0">
                <a:solidFill>
                  <a:prstClr val="black"/>
                </a:solidFill>
              </a:rPr>
              <a:t> eliminates proteins, organelles and pathogens from the cytoplasm</a:t>
            </a:r>
          </a:p>
          <a:p>
            <a:pPr eaLnBrk="1" fontAlgn="base" hangingPunct="1">
              <a:spcBef>
                <a:spcPct val="0"/>
              </a:spcBef>
              <a:spcAft>
                <a:spcPct val="0"/>
              </a:spcAft>
              <a:buFontTx/>
              <a:buNone/>
            </a:pPr>
            <a:endParaRPr lang="en-GB" altLang="en-US" sz="2400" smtClean="0">
              <a:solidFill>
                <a:prstClr val="black"/>
              </a:solidFill>
            </a:endParaRPr>
          </a:p>
          <a:p>
            <a:pPr eaLnBrk="1" fontAlgn="base" hangingPunct="1">
              <a:spcBef>
                <a:spcPct val="0"/>
              </a:spcBef>
              <a:spcAft>
                <a:spcPct val="0"/>
              </a:spcAft>
              <a:buFontTx/>
              <a:buNone/>
            </a:pPr>
            <a:r>
              <a:rPr lang="en-GB" altLang="en-US" sz="2400" smtClean="0">
                <a:solidFill>
                  <a:prstClr val="black"/>
                </a:solidFill>
              </a:rPr>
              <a:t>Autophagy in plants is implicated in xylem formation, defense and senescence</a:t>
            </a:r>
          </a:p>
          <a:p>
            <a:pPr eaLnBrk="1" fontAlgn="base" hangingPunct="1">
              <a:spcBef>
                <a:spcPct val="0"/>
              </a:spcBef>
              <a:spcAft>
                <a:spcPct val="0"/>
              </a:spcAft>
              <a:buFontTx/>
              <a:buNone/>
            </a:pPr>
            <a:endParaRPr lang="en-GB" altLang="en-US" sz="2400" smtClean="0">
              <a:solidFill>
                <a:prstClr val="black"/>
              </a:solidFill>
            </a:endParaRPr>
          </a:p>
          <a:p>
            <a:pPr eaLnBrk="1" fontAlgn="base" hangingPunct="1">
              <a:spcBef>
                <a:spcPct val="0"/>
              </a:spcBef>
              <a:spcAft>
                <a:spcPct val="0"/>
              </a:spcAft>
              <a:buFontTx/>
              <a:buNone/>
            </a:pPr>
            <a:r>
              <a:rPr lang="en-GB" altLang="en-US" sz="2400" smtClean="0">
                <a:solidFill>
                  <a:prstClr val="black"/>
                </a:solidFill>
              </a:rPr>
              <a:t>Autophagy has both pro-survival and pro-death outcomes</a:t>
            </a:r>
          </a:p>
        </p:txBody>
      </p:sp>
      <p:grpSp>
        <p:nvGrpSpPr>
          <p:cNvPr id="23558" name="Group 10"/>
          <p:cNvGrpSpPr>
            <a:grpSpLocks/>
          </p:cNvGrpSpPr>
          <p:nvPr/>
        </p:nvGrpSpPr>
        <p:grpSpPr bwMode="auto">
          <a:xfrm>
            <a:off x="4638675" y="1447800"/>
            <a:ext cx="4294188" cy="2608263"/>
            <a:chOff x="4637997" y="1582005"/>
            <a:chExt cx="4294856" cy="2608995"/>
          </a:xfrm>
        </p:grpSpPr>
        <p:pic>
          <p:nvPicPr>
            <p:cNvPr id="2356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7997" y="1582005"/>
              <a:ext cx="2169666" cy="191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8473" y="1981200"/>
              <a:ext cx="2244380" cy="195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4952371" y="2687215"/>
              <a:ext cx="1981508" cy="1503785"/>
            </a:xfrm>
            <a:prstGeom prst="rightArrow">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3565" name="TextBox 2"/>
            <p:cNvSpPr txBox="1">
              <a:spLocks noChangeArrowheads="1"/>
            </p:cNvSpPr>
            <p:nvPr/>
          </p:nvSpPr>
          <p:spPr bwMode="auto">
            <a:xfrm>
              <a:off x="5105400" y="300850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600" smtClean="0">
                  <a:solidFill>
                    <a:prstClr val="black"/>
                  </a:solidFill>
                </a:rPr>
                <a:t>Autophagy induced by oxidative stress </a:t>
              </a:r>
              <a:endParaRPr lang="en-GB" altLang="en-US" sz="1600" baseline="-25000" smtClean="0">
                <a:solidFill>
                  <a:prstClr val="black"/>
                </a:solidFill>
              </a:endParaRPr>
            </a:p>
          </p:txBody>
        </p:sp>
      </p:grpSp>
      <p:grpSp>
        <p:nvGrpSpPr>
          <p:cNvPr id="23559" name="Group 6"/>
          <p:cNvGrpSpPr>
            <a:grpSpLocks/>
          </p:cNvGrpSpPr>
          <p:nvPr/>
        </p:nvGrpSpPr>
        <p:grpSpPr bwMode="auto">
          <a:xfrm>
            <a:off x="4953000" y="4149725"/>
            <a:ext cx="1981200" cy="1503363"/>
            <a:chOff x="5109576" y="4150316"/>
            <a:chExt cx="1981200" cy="1503404"/>
          </a:xfrm>
        </p:grpSpPr>
        <p:sp>
          <p:nvSpPr>
            <p:cNvPr id="12" name="Right Arrow 11"/>
            <p:cNvSpPr/>
            <p:nvPr/>
          </p:nvSpPr>
          <p:spPr>
            <a:xfrm>
              <a:off x="5109576" y="4150316"/>
              <a:ext cx="1981200" cy="1503404"/>
            </a:xfrm>
            <a:prstGeom prst="rightArrow">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3561" name="TextBox 12"/>
            <p:cNvSpPr txBox="1">
              <a:spLocks noChangeArrowheads="1"/>
            </p:cNvSpPr>
            <p:nvPr/>
          </p:nvSpPr>
          <p:spPr bwMode="auto">
            <a:xfrm>
              <a:off x="5261976" y="44712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600" smtClean="0">
                  <a:solidFill>
                    <a:prstClr val="black"/>
                  </a:solidFill>
                </a:rPr>
                <a:t>Autophagy induced by starvation</a:t>
              </a:r>
              <a:endParaRPr lang="en-GB" altLang="en-US" sz="1600" baseline="-25000" smtClean="0">
                <a:solidFill>
                  <a:prstClr val="black"/>
                </a:solidFill>
              </a:endParaRPr>
            </a:p>
          </p:txBody>
        </p:sp>
      </p:grpSp>
    </p:spTree>
    <p:extLst>
      <p:ext uri="{BB962C8B-B14F-4D97-AF65-F5344CB8AC3E}">
        <p14:creationId xmlns:p14="http://schemas.microsoft.com/office/powerpoint/2010/main" val="139759664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 y="1447800"/>
            <a:ext cx="6315075"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3" name="Group 1"/>
          <p:cNvGrpSpPr>
            <a:grpSpLocks/>
          </p:cNvGrpSpPr>
          <p:nvPr/>
        </p:nvGrpSpPr>
        <p:grpSpPr bwMode="auto">
          <a:xfrm>
            <a:off x="6477000" y="2233613"/>
            <a:ext cx="2667000" cy="2795587"/>
            <a:chOff x="-2411067" y="184288"/>
            <a:chExt cx="6877878" cy="5590968"/>
          </a:xfrm>
        </p:grpSpPr>
        <p:pic>
          <p:nvPicPr>
            <p:cNvPr id="256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067" y="184288"/>
              <a:ext cx="6877878" cy="51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b="-26047"/>
            <a:stretch>
              <a:fillRect/>
            </a:stretch>
          </p:blipFill>
          <p:spPr bwMode="auto">
            <a:xfrm>
              <a:off x="-2209800" y="5029200"/>
              <a:ext cx="6676611" cy="74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4" name="Title 2"/>
          <p:cNvSpPr>
            <a:spLocks noGrp="1"/>
          </p:cNvSpPr>
          <p:nvPr>
            <p:ph type="title"/>
          </p:nvPr>
        </p:nvSpPr>
        <p:spPr/>
        <p:txBody>
          <a:bodyPr/>
          <a:lstStyle/>
          <a:p>
            <a:r>
              <a:rPr lang="en-GB" altLang="en-US" smtClean="0">
                <a:latin typeface="Arial" charset="0"/>
                <a:cs typeface="Arial" charset="0"/>
              </a:rPr>
              <a:t>Autophagy and autophagy genes are induced by starvation</a:t>
            </a:r>
          </a:p>
        </p:txBody>
      </p:sp>
      <p:sp>
        <p:nvSpPr>
          <p:cNvPr id="25605" name="TextBox 4"/>
          <p:cNvSpPr txBox="1">
            <a:spLocks noChangeArrowheads="1"/>
          </p:cNvSpPr>
          <p:nvPr/>
        </p:nvSpPr>
        <p:spPr bwMode="auto">
          <a:xfrm>
            <a:off x="1295400" y="6108700"/>
            <a:ext cx="7848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Reprinted from Rose, T.L., Bonneau, L., Der, C., Marty-Mazars, D. and Marty, F. (2006). Starvation-induced expression of autophagy-related genes in Arabidopsis. Biol. Cell. 98: </a:t>
            </a:r>
            <a:r>
              <a:rPr lang="en-GB" altLang="en-US" sz="800" smtClean="0">
                <a:solidFill>
                  <a:prstClr val="black"/>
                </a:solidFill>
                <a:latin typeface="Times New Roman" pitchFamily="18" charset="0"/>
                <a:cs typeface="Times New Roman" pitchFamily="18" charset="0"/>
                <a:hlinkClick r:id="rId5"/>
              </a:rPr>
              <a:t>53-67</a:t>
            </a:r>
            <a:r>
              <a:rPr lang="en-GB" altLang="en-US" sz="800" smtClean="0">
                <a:solidFill>
                  <a:prstClr val="black"/>
                </a:solidFill>
                <a:latin typeface="Times New Roman" pitchFamily="18" charset="0"/>
                <a:cs typeface="Times New Roman" pitchFamily="18" charset="0"/>
              </a:rPr>
              <a:t>.</a:t>
            </a:r>
          </a:p>
        </p:txBody>
      </p:sp>
      <p:sp>
        <p:nvSpPr>
          <p:cNvPr id="25606" name="TextBox 5"/>
          <p:cNvSpPr txBox="1">
            <a:spLocks noChangeArrowheads="1"/>
          </p:cNvSpPr>
          <p:nvPr/>
        </p:nvSpPr>
        <p:spPr bwMode="auto">
          <a:xfrm>
            <a:off x="-19050" y="5089525"/>
            <a:ext cx="306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400" smtClean="0">
                <a:solidFill>
                  <a:prstClr val="black"/>
                </a:solidFill>
              </a:rPr>
              <a:t>Arabidopsis cells grown in control medium with sucrose</a:t>
            </a:r>
          </a:p>
        </p:txBody>
      </p:sp>
      <p:sp>
        <p:nvSpPr>
          <p:cNvPr id="31750" name="TextBox 8"/>
          <p:cNvSpPr txBox="1">
            <a:spLocks noChangeArrowheads="1"/>
          </p:cNvSpPr>
          <p:nvPr/>
        </p:nvSpPr>
        <p:spPr bwMode="auto">
          <a:xfrm>
            <a:off x="3048000" y="5080000"/>
            <a:ext cx="3276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GB" sz="1400" dirty="0" smtClean="0">
                <a:solidFill>
                  <a:prstClr val="black"/>
                </a:solidFill>
              </a:rPr>
              <a:t>Arabidopsis cells 12 hours after transfer to sucrose-free medium</a:t>
            </a:r>
          </a:p>
          <a:p>
            <a:pPr algn="ctr" eaLnBrk="1" fontAlgn="base" hangingPunct="1">
              <a:spcBef>
                <a:spcPct val="0"/>
              </a:spcBef>
              <a:spcAft>
                <a:spcPct val="0"/>
              </a:spcAft>
              <a:defRPr/>
            </a:pPr>
            <a:r>
              <a:rPr lang="en-GB" sz="1400" i="1" dirty="0" smtClean="0">
                <a:solidFill>
                  <a:prstClr val="black"/>
                </a:solidFill>
              </a:rPr>
              <a:t> </a:t>
            </a:r>
            <a:r>
              <a:rPr lang="en-GB" sz="1400" i="1" dirty="0" smtClean="0">
                <a:solidFill>
                  <a:prstClr val="black">
                    <a:lumMod val="75000"/>
                    <a:lumOff val="25000"/>
                  </a:prstClr>
                </a:solidFill>
              </a:rPr>
              <a:t>(arrowheads indicate vesicles and autophagosome is highlighted in box)</a:t>
            </a:r>
          </a:p>
        </p:txBody>
      </p:sp>
      <p:sp>
        <p:nvSpPr>
          <p:cNvPr id="25608" name="TextBox 6"/>
          <p:cNvSpPr txBox="1">
            <a:spLocks noChangeArrowheads="1"/>
          </p:cNvSpPr>
          <p:nvPr/>
        </p:nvSpPr>
        <p:spPr bwMode="auto">
          <a:xfrm>
            <a:off x="6553200" y="1635125"/>
            <a:ext cx="251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ATG genes are induced by starvation</a:t>
            </a:r>
          </a:p>
        </p:txBody>
      </p:sp>
      <p:sp>
        <p:nvSpPr>
          <p:cNvPr id="25609" name="TextBox 1"/>
          <p:cNvSpPr txBox="1">
            <a:spLocks noChangeArrowheads="1"/>
          </p:cNvSpPr>
          <p:nvPr/>
        </p:nvSpPr>
        <p:spPr bwMode="auto">
          <a:xfrm>
            <a:off x="7086600" y="4953000"/>
            <a:ext cx="1828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100" b="1" smtClean="0">
                <a:solidFill>
                  <a:prstClr val="black"/>
                </a:solidFill>
              </a:rPr>
              <a:t>Time after transfer to sucrose-free medium</a:t>
            </a:r>
          </a:p>
        </p:txBody>
      </p:sp>
      <p:sp>
        <p:nvSpPr>
          <p:cNvPr id="3" name="Rectangle 2"/>
          <p:cNvSpPr/>
          <p:nvPr/>
        </p:nvSpPr>
        <p:spPr>
          <a:xfrm>
            <a:off x="-19050" y="1447800"/>
            <a:ext cx="6343650" cy="464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629261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4"/>
          <p:cNvGrpSpPr>
            <a:grpSpLocks/>
          </p:cNvGrpSpPr>
          <p:nvPr/>
        </p:nvGrpSpPr>
        <p:grpSpPr bwMode="auto">
          <a:xfrm>
            <a:off x="868363" y="2914650"/>
            <a:ext cx="2038350" cy="1057275"/>
            <a:chOff x="3066211" y="2914532"/>
            <a:chExt cx="2039189" cy="1056862"/>
          </a:xfrm>
        </p:grpSpPr>
        <p:sp>
          <p:nvSpPr>
            <p:cNvPr id="14" name="Freeform 13"/>
            <p:cNvSpPr/>
            <p:nvPr/>
          </p:nvSpPr>
          <p:spPr>
            <a:xfrm flipH="1" flipV="1">
              <a:off x="3142442" y="3235082"/>
              <a:ext cx="1962958" cy="650621"/>
            </a:xfrm>
            <a:custGeom>
              <a:avLst/>
              <a:gdLst>
                <a:gd name="connsiteX0" fmla="*/ 0 w 1340338"/>
                <a:gd name="connsiteY0" fmla="*/ 17475 h 673967"/>
                <a:gd name="connsiteX1" fmla="*/ 484554 w 1340338"/>
                <a:gd name="connsiteY1" fmla="*/ 56552 h 673967"/>
                <a:gd name="connsiteX2" fmla="*/ 1000369 w 1340338"/>
                <a:gd name="connsiteY2" fmla="*/ 486398 h 673967"/>
                <a:gd name="connsiteX3" fmla="*/ 1340338 w 1340338"/>
                <a:gd name="connsiteY3" fmla="*/ 673967 h 673967"/>
              </a:gdLst>
              <a:ahLst/>
              <a:cxnLst>
                <a:cxn ang="0">
                  <a:pos x="connsiteX0" y="connsiteY0"/>
                </a:cxn>
                <a:cxn ang="0">
                  <a:pos x="connsiteX1" y="connsiteY1"/>
                </a:cxn>
                <a:cxn ang="0">
                  <a:pos x="connsiteX2" y="connsiteY2"/>
                </a:cxn>
                <a:cxn ang="0">
                  <a:pos x="connsiteX3" y="connsiteY3"/>
                </a:cxn>
              </a:cxnLst>
              <a:rect l="l" t="t" r="r" b="b"/>
              <a:pathLst>
                <a:path w="1340338" h="673967">
                  <a:moveTo>
                    <a:pt x="0" y="17475"/>
                  </a:moveTo>
                  <a:cubicBezTo>
                    <a:pt x="158913" y="-2064"/>
                    <a:pt x="317826" y="-21602"/>
                    <a:pt x="484554" y="56552"/>
                  </a:cubicBezTo>
                  <a:cubicBezTo>
                    <a:pt x="651282" y="134706"/>
                    <a:pt x="857738" y="383495"/>
                    <a:pt x="1000369" y="486398"/>
                  </a:cubicBezTo>
                  <a:cubicBezTo>
                    <a:pt x="1143000" y="589301"/>
                    <a:pt x="1282374" y="642706"/>
                    <a:pt x="1340338" y="673967"/>
                  </a:cubicBezTo>
                </a:path>
              </a:pathLst>
            </a:custGeom>
            <a:noFill/>
            <a:ln w="57150">
              <a:solidFill>
                <a:srgbClr val="AC86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grpSp>
          <p:nvGrpSpPr>
            <p:cNvPr id="44089" name="Group 12"/>
            <p:cNvGrpSpPr>
              <a:grpSpLocks/>
            </p:cNvGrpSpPr>
            <p:nvPr/>
          </p:nvGrpSpPr>
          <p:grpSpPr bwMode="auto">
            <a:xfrm>
              <a:off x="3066211" y="2914532"/>
              <a:ext cx="1477439" cy="1056862"/>
              <a:chOff x="3066211" y="2914532"/>
              <a:chExt cx="1477439" cy="1056862"/>
            </a:xfrm>
          </p:grpSpPr>
          <p:sp>
            <p:nvSpPr>
              <p:cNvPr id="2" name="Freeform 1"/>
              <p:cNvSpPr/>
              <p:nvPr/>
            </p:nvSpPr>
            <p:spPr>
              <a:xfrm>
                <a:off x="3066211" y="2914532"/>
                <a:ext cx="1453160" cy="1056862"/>
              </a:xfrm>
              <a:custGeom>
                <a:avLst/>
                <a:gdLst>
                  <a:gd name="connsiteX0" fmla="*/ 10621 w 1477439"/>
                  <a:gd name="connsiteY0" fmla="*/ 1663 h 1056862"/>
                  <a:gd name="connsiteX1" fmla="*/ 97119 w 1477439"/>
                  <a:gd name="connsiteY1" fmla="*/ 199371 h 1056862"/>
                  <a:gd name="connsiteX2" fmla="*/ 183616 w 1477439"/>
                  <a:gd name="connsiteY2" fmla="*/ 483576 h 1056862"/>
                  <a:gd name="connsiteX3" fmla="*/ 319540 w 1477439"/>
                  <a:gd name="connsiteY3" fmla="*/ 792495 h 1056862"/>
                  <a:gd name="connsiteX4" fmla="*/ 591389 w 1477439"/>
                  <a:gd name="connsiteY4" fmla="*/ 1051987 h 1056862"/>
                  <a:gd name="connsiteX5" fmla="*/ 962092 w 1477439"/>
                  <a:gd name="connsiteY5" fmla="*/ 953133 h 1056862"/>
                  <a:gd name="connsiteX6" fmla="*/ 1147443 w 1477439"/>
                  <a:gd name="connsiteY6" fmla="*/ 841922 h 1056862"/>
                  <a:gd name="connsiteX7" fmla="*/ 1456362 w 1477439"/>
                  <a:gd name="connsiteY7" fmla="*/ 1039630 h 1056862"/>
                  <a:gd name="connsiteX8" fmla="*/ 1431648 w 1477439"/>
                  <a:gd name="connsiteY8" fmla="*/ 891349 h 1056862"/>
                  <a:gd name="connsiteX9" fmla="*/ 1283367 w 1477439"/>
                  <a:gd name="connsiteY9" fmla="*/ 891349 h 1056862"/>
                  <a:gd name="connsiteX10" fmla="*/ 1184513 w 1477439"/>
                  <a:gd name="connsiteY10" fmla="*/ 619500 h 1056862"/>
                  <a:gd name="connsiteX11" fmla="*/ 1060946 w 1477439"/>
                  <a:gd name="connsiteY11" fmla="*/ 285868 h 1056862"/>
                  <a:gd name="connsiteX12" fmla="*/ 813811 w 1477439"/>
                  <a:gd name="connsiteY12" fmla="*/ 63446 h 1056862"/>
                  <a:gd name="connsiteX13" fmla="*/ 356611 w 1477439"/>
                  <a:gd name="connsiteY13" fmla="*/ 100517 h 1056862"/>
                  <a:gd name="connsiteX14" fmla="*/ 10621 w 1477439"/>
                  <a:gd name="connsiteY14" fmla="*/ 1663 h 105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7439" h="1056862">
                    <a:moveTo>
                      <a:pt x="10621" y="1663"/>
                    </a:moveTo>
                    <a:cubicBezTo>
                      <a:pt x="-32627" y="18139"/>
                      <a:pt x="68287" y="119052"/>
                      <a:pt x="97119" y="199371"/>
                    </a:cubicBezTo>
                    <a:cubicBezTo>
                      <a:pt x="125951" y="279690"/>
                      <a:pt x="146546" y="384722"/>
                      <a:pt x="183616" y="483576"/>
                    </a:cubicBezTo>
                    <a:cubicBezTo>
                      <a:pt x="220686" y="582430"/>
                      <a:pt x="251578" y="697760"/>
                      <a:pt x="319540" y="792495"/>
                    </a:cubicBezTo>
                    <a:cubicBezTo>
                      <a:pt x="387502" y="887230"/>
                      <a:pt x="484297" y="1025214"/>
                      <a:pt x="591389" y="1051987"/>
                    </a:cubicBezTo>
                    <a:cubicBezTo>
                      <a:pt x="698481" y="1078760"/>
                      <a:pt x="869416" y="988144"/>
                      <a:pt x="962092" y="953133"/>
                    </a:cubicBezTo>
                    <a:cubicBezTo>
                      <a:pt x="1054768" y="918122"/>
                      <a:pt x="1065065" y="827506"/>
                      <a:pt x="1147443" y="841922"/>
                    </a:cubicBezTo>
                    <a:cubicBezTo>
                      <a:pt x="1229821" y="856338"/>
                      <a:pt x="1408995" y="1031392"/>
                      <a:pt x="1456362" y="1039630"/>
                    </a:cubicBezTo>
                    <a:cubicBezTo>
                      <a:pt x="1503730" y="1047868"/>
                      <a:pt x="1460480" y="916062"/>
                      <a:pt x="1431648" y="891349"/>
                    </a:cubicBezTo>
                    <a:cubicBezTo>
                      <a:pt x="1402816" y="866636"/>
                      <a:pt x="1324556" y="936657"/>
                      <a:pt x="1283367" y="891349"/>
                    </a:cubicBezTo>
                    <a:cubicBezTo>
                      <a:pt x="1242178" y="846041"/>
                      <a:pt x="1221583" y="720414"/>
                      <a:pt x="1184513" y="619500"/>
                    </a:cubicBezTo>
                    <a:cubicBezTo>
                      <a:pt x="1147443" y="518587"/>
                      <a:pt x="1122730" y="378544"/>
                      <a:pt x="1060946" y="285868"/>
                    </a:cubicBezTo>
                    <a:cubicBezTo>
                      <a:pt x="999162" y="193192"/>
                      <a:pt x="931200" y="94338"/>
                      <a:pt x="813811" y="63446"/>
                    </a:cubicBezTo>
                    <a:cubicBezTo>
                      <a:pt x="696422" y="32554"/>
                      <a:pt x="486357" y="104636"/>
                      <a:pt x="356611" y="100517"/>
                    </a:cubicBezTo>
                    <a:cubicBezTo>
                      <a:pt x="226865" y="96398"/>
                      <a:pt x="53869" y="-14813"/>
                      <a:pt x="10621" y="1663"/>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3" name="Freeform 2"/>
              <p:cNvSpPr/>
              <p:nvPr/>
            </p:nvSpPr>
            <p:spPr>
              <a:xfrm>
                <a:off x="3302845" y="3092263"/>
                <a:ext cx="1040241" cy="696641"/>
              </a:xfrm>
              <a:custGeom>
                <a:avLst/>
                <a:gdLst>
                  <a:gd name="connsiteX0" fmla="*/ 0 w 1095594"/>
                  <a:gd name="connsiteY0" fmla="*/ 0 h 695282"/>
                  <a:gd name="connsiteX1" fmla="*/ 261257 w 1095594"/>
                  <a:gd name="connsiteY1" fmla="*/ 117988 h 695282"/>
                  <a:gd name="connsiteX2" fmla="*/ 589935 w 1095594"/>
                  <a:gd name="connsiteY2" fmla="*/ 307610 h 695282"/>
                  <a:gd name="connsiteX3" fmla="*/ 889117 w 1095594"/>
                  <a:gd name="connsiteY3" fmla="*/ 556225 h 695282"/>
                  <a:gd name="connsiteX4" fmla="*/ 1095594 w 1095594"/>
                  <a:gd name="connsiteY4" fmla="*/ 695282 h 6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594" h="695282">
                    <a:moveTo>
                      <a:pt x="0" y="0"/>
                    </a:moveTo>
                    <a:cubicBezTo>
                      <a:pt x="81467" y="33360"/>
                      <a:pt x="162935" y="66720"/>
                      <a:pt x="261257" y="117988"/>
                    </a:cubicBezTo>
                    <a:cubicBezTo>
                      <a:pt x="359580" y="169256"/>
                      <a:pt x="485292" y="234571"/>
                      <a:pt x="589935" y="307610"/>
                    </a:cubicBezTo>
                    <a:cubicBezTo>
                      <a:pt x="694578" y="380649"/>
                      <a:pt x="804841" y="491613"/>
                      <a:pt x="889117" y="556225"/>
                    </a:cubicBezTo>
                    <a:cubicBezTo>
                      <a:pt x="973394" y="620837"/>
                      <a:pt x="1095594" y="695282"/>
                      <a:pt x="1095594" y="69528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4" name="Freeform 3"/>
              <p:cNvSpPr/>
              <p:nvPr/>
            </p:nvSpPr>
            <p:spPr>
              <a:xfrm>
                <a:off x="3509305" y="3051004"/>
                <a:ext cx="42881" cy="134885"/>
              </a:xfrm>
              <a:custGeom>
                <a:avLst/>
                <a:gdLst>
                  <a:gd name="connsiteX0" fmla="*/ 0 w 42367"/>
                  <a:gd name="connsiteY0" fmla="*/ 0 h 134843"/>
                  <a:gd name="connsiteX1" fmla="*/ 42138 w 42367"/>
                  <a:gd name="connsiteY1" fmla="*/ 46352 h 134843"/>
                  <a:gd name="connsiteX2" fmla="*/ 16855 w 42367"/>
                  <a:gd name="connsiteY2" fmla="*/ 134843 h 134843"/>
                </a:gdLst>
                <a:ahLst/>
                <a:cxnLst>
                  <a:cxn ang="0">
                    <a:pos x="connsiteX0" y="connsiteY0"/>
                  </a:cxn>
                  <a:cxn ang="0">
                    <a:pos x="connsiteX1" y="connsiteY1"/>
                  </a:cxn>
                  <a:cxn ang="0">
                    <a:pos x="connsiteX2" y="connsiteY2"/>
                  </a:cxn>
                </a:cxnLst>
                <a:rect l="l" t="t" r="r" b="b"/>
                <a:pathLst>
                  <a:path w="42367" h="134843">
                    <a:moveTo>
                      <a:pt x="0" y="0"/>
                    </a:moveTo>
                    <a:cubicBezTo>
                      <a:pt x="19664" y="11939"/>
                      <a:pt x="39329" y="23878"/>
                      <a:pt x="42138" y="46352"/>
                    </a:cubicBezTo>
                    <a:cubicBezTo>
                      <a:pt x="44947" y="68826"/>
                      <a:pt x="21069" y="120094"/>
                      <a:pt x="16855" y="1348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5" name="Freeform 4"/>
              <p:cNvSpPr/>
              <p:nvPr/>
            </p:nvSpPr>
            <p:spPr>
              <a:xfrm>
                <a:off x="3350490" y="3252538"/>
                <a:ext cx="252517" cy="68235"/>
              </a:xfrm>
              <a:custGeom>
                <a:avLst/>
                <a:gdLst>
                  <a:gd name="connsiteX0" fmla="*/ 0 w 252829"/>
                  <a:gd name="connsiteY0" fmla="*/ 67421 h 67421"/>
                  <a:gd name="connsiteX1" fmla="*/ 139056 w 252829"/>
                  <a:gd name="connsiteY1" fmla="*/ 46352 h 67421"/>
                  <a:gd name="connsiteX2" fmla="*/ 252829 w 252829"/>
                  <a:gd name="connsiteY2" fmla="*/ 0 h 67421"/>
                </a:gdLst>
                <a:ahLst/>
                <a:cxnLst>
                  <a:cxn ang="0">
                    <a:pos x="connsiteX0" y="connsiteY0"/>
                  </a:cxn>
                  <a:cxn ang="0">
                    <a:pos x="connsiteX1" y="connsiteY1"/>
                  </a:cxn>
                  <a:cxn ang="0">
                    <a:pos x="connsiteX2" y="connsiteY2"/>
                  </a:cxn>
                </a:cxnLst>
                <a:rect l="l" t="t" r="r" b="b"/>
                <a:pathLst>
                  <a:path w="252829" h="67421">
                    <a:moveTo>
                      <a:pt x="0" y="67421"/>
                    </a:moveTo>
                    <a:cubicBezTo>
                      <a:pt x="48459" y="62505"/>
                      <a:pt x="96918" y="57589"/>
                      <a:pt x="139056" y="46352"/>
                    </a:cubicBezTo>
                    <a:cubicBezTo>
                      <a:pt x="181194" y="35115"/>
                      <a:pt x="252829" y="0"/>
                      <a:pt x="252829"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6" name="Freeform 5"/>
              <p:cNvSpPr/>
              <p:nvPr/>
            </p:nvSpPr>
            <p:spPr>
              <a:xfrm>
                <a:off x="3787233" y="3076394"/>
                <a:ext cx="42880" cy="260248"/>
              </a:xfrm>
              <a:custGeom>
                <a:avLst/>
                <a:gdLst>
                  <a:gd name="connsiteX0" fmla="*/ 12641 w 42327"/>
                  <a:gd name="connsiteY0" fmla="*/ 0 h 261257"/>
                  <a:gd name="connsiteX1" fmla="*/ 42138 w 42327"/>
                  <a:gd name="connsiteY1" fmla="*/ 84277 h 261257"/>
                  <a:gd name="connsiteX2" fmla="*/ 0 w 42327"/>
                  <a:gd name="connsiteY2" fmla="*/ 261257 h 261257"/>
                </a:gdLst>
                <a:ahLst/>
                <a:cxnLst>
                  <a:cxn ang="0">
                    <a:pos x="connsiteX0" y="connsiteY0"/>
                  </a:cxn>
                  <a:cxn ang="0">
                    <a:pos x="connsiteX1" y="connsiteY1"/>
                  </a:cxn>
                  <a:cxn ang="0">
                    <a:pos x="connsiteX2" y="connsiteY2"/>
                  </a:cxn>
                </a:cxnLst>
                <a:rect l="l" t="t" r="r" b="b"/>
                <a:pathLst>
                  <a:path w="42327" h="261257">
                    <a:moveTo>
                      <a:pt x="12641" y="0"/>
                    </a:moveTo>
                    <a:cubicBezTo>
                      <a:pt x="28443" y="20367"/>
                      <a:pt x="44245" y="40734"/>
                      <a:pt x="42138" y="84277"/>
                    </a:cubicBezTo>
                    <a:cubicBezTo>
                      <a:pt x="40031" y="127820"/>
                      <a:pt x="0" y="261257"/>
                      <a:pt x="0" y="26125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7" name="Freeform 6"/>
              <p:cNvSpPr/>
              <p:nvPr/>
            </p:nvSpPr>
            <p:spPr>
              <a:xfrm>
                <a:off x="3822172" y="3076394"/>
                <a:ext cx="104818" cy="88865"/>
              </a:xfrm>
              <a:custGeom>
                <a:avLst/>
                <a:gdLst>
                  <a:gd name="connsiteX0" fmla="*/ 104097 w 104097"/>
                  <a:gd name="connsiteY0" fmla="*/ 0 h 89282"/>
                  <a:gd name="connsiteX1" fmla="*/ 7179 w 104097"/>
                  <a:gd name="connsiteY1" fmla="*/ 84277 h 89282"/>
                  <a:gd name="connsiteX2" fmla="*/ 7179 w 104097"/>
                  <a:gd name="connsiteY2" fmla="*/ 80063 h 89282"/>
                </a:gdLst>
                <a:ahLst/>
                <a:cxnLst>
                  <a:cxn ang="0">
                    <a:pos x="connsiteX0" y="connsiteY0"/>
                  </a:cxn>
                  <a:cxn ang="0">
                    <a:pos x="connsiteX1" y="connsiteY1"/>
                  </a:cxn>
                  <a:cxn ang="0">
                    <a:pos x="connsiteX2" y="connsiteY2"/>
                  </a:cxn>
                </a:cxnLst>
                <a:rect l="l" t="t" r="r" b="b"/>
                <a:pathLst>
                  <a:path w="104097" h="89282">
                    <a:moveTo>
                      <a:pt x="104097" y="0"/>
                    </a:moveTo>
                    <a:lnTo>
                      <a:pt x="7179" y="84277"/>
                    </a:lnTo>
                    <a:cubicBezTo>
                      <a:pt x="-8974" y="97621"/>
                      <a:pt x="7179" y="80063"/>
                      <a:pt x="7179" y="8006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8" name="Freeform 7"/>
              <p:cNvSpPr/>
              <p:nvPr/>
            </p:nvSpPr>
            <p:spPr>
              <a:xfrm>
                <a:off x="3450544" y="3422334"/>
                <a:ext cx="446271" cy="131712"/>
              </a:xfrm>
              <a:custGeom>
                <a:avLst/>
                <a:gdLst>
                  <a:gd name="connsiteX0" fmla="*/ 0 w 446665"/>
                  <a:gd name="connsiteY0" fmla="*/ 126415 h 132487"/>
                  <a:gd name="connsiteX1" fmla="*/ 176980 w 446665"/>
                  <a:gd name="connsiteY1" fmla="*/ 117987 h 132487"/>
                  <a:gd name="connsiteX2" fmla="*/ 446665 w 446665"/>
                  <a:gd name="connsiteY2" fmla="*/ 0 h 132487"/>
                </a:gdLst>
                <a:ahLst/>
                <a:cxnLst>
                  <a:cxn ang="0">
                    <a:pos x="connsiteX0" y="connsiteY0"/>
                  </a:cxn>
                  <a:cxn ang="0">
                    <a:pos x="connsiteX1" y="connsiteY1"/>
                  </a:cxn>
                  <a:cxn ang="0">
                    <a:pos x="connsiteX2" y="connsiteY2"/>
                  </a:cxn>
                </a:cxnLst>
                <a:rect l="l" t="t" r="r" b="b"/>
                <a:pathLst>
                  <a:path w="446665" h="132487">
                    <a:moveTo>
                      <a:pt x="0" y="126415"/>
                    </a:moveTo>
                    <a:cubicBezTo>
                      <a:pt x="51268" y="132735"/>
                      <a:pt x="102536" y="139056"/>
                      <a:pt x="176980" y="117987"/>
                    </a:cubicBezTo>
                    <a:cubicBezTo>
                      <a:pt x="251424" y="96918"/>
                      <a:pt x="401718" y="19664"/>
                      <a:pt x="446665"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9" name="Freeform 8"/>
              <p:cNvSpPr/>
              <p:nvPr/>
            </p:nvSpPr>
            <p:spPr>
              <a:xfrm>
                <a:off x="3506129" y="3557219"/>
                <a:ext cx="66702" cy="130124"/>
              </a:xfrm>
              <a:custGeom>
                <a:avLst/>
                <a:gdLst>
                  <a:gd name="connsiteX0" fmla="*/ 0 w 67422"/>
                  <a:gd name="connsiteY0" fmla="*/ 130629 h 130629"/>
                  <a:gd name="connsiteX1" fmla="*/ 67422 w 67422"/>
                  <a:gd name="connsiteY1" fmla="*/ 0 h 130629"/>
                </a:gdLst>
                <a:ahLst/>
                <a:cxnLst>
                  <a:cxn ang="0">
                    <a:pos x="connsiteX0" y="connsiteY0"/>
                  </a:cxn>
                  <a:cxn ang="0">
                    <a:pos x="connsiteX1" y="connsiteY1"/>
                  </a:cxn>
                </a:cxnLst>
                <a:rect l="l" t="t" r="r" b="b"/>
                <a:pathLst>
                  <a:path w="67422" h="130629">
                    <a:moveTo>
                      <a:pt x="0" y="130629"/>
                    </a:moveTo>
                    <a:lnTo>
                      <a:pt x="6742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10" name="Freeform 9"/>
              <p:cNvSpPr/>
              <p:nvPr/>
            </p:nvSpPr>
            <p:spPr>
              <a:xfrm>
                <a:off x="3628417" y="3619107"/>
                <a:ext cx="492328" cy="139645"/>
              </a:xfrm>
              <a:custGeom>
                <a:avLst/>
                <a:gdLst>
                  <a:gd name="connsiteX0" fmla="*/ 0 w 493018"/>
                  <a:gd name="connsiteY0" fmla="*/ 117987 h 139681"/>
                  <a:gd name="connsiteX1" fmla="*/ 235974 w 493018"/>
                  <a:gd name="connsiteY1" fmla="*/ 130628 h 139681"/>
                  <a:gd name="connsiteX2" fmla="*/ 493018 w 493018"/>
                  <a:gd name="connsiteY2" fmla="*/ 0 h 139681"/>
                </a:gdLst>
                <a:ahLst/>
                <a:cxnLst>
                  <a:cxn ang="0">
                    <a:pos x="connsiteX0" y="connsiteY0"/>
                  </a:cxn>
                  <a:cxn ang="0">
                    <a:pos x="connsiteX1" y="connsiteY1"/>
                  </a:cxn>
                  <a:cxn ang="0">
                    <a:pos x="connsiteX2" y="connsiteY2"/>
                  </a:cxn>
                </a:cxnLst>
                <a:rect l="l" t="t" r="r" b="b"/>
                <a:pathLst>
                  <a:path w="493018" h="139681">
                    <a:moveTo>
                      <a:pt x="0" y="117987"/>
                    </a:moveTo>
                    <a:cubicBezTo>
                      <a:pt x="76902" y="134139"/>
                      <a:pt x="153804" y="150292"/>
                      <a:pt x="235974" y="130628"/>
                    </a:cubicBezTo>
                    <a:cubicBezTo>
                      <a:pt x="318144" y="110964"/>
                      <a:pt x="449475" y="21771"/>
                      <a:pt x="49301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11" name="Freeform 10"/>
              <p:cNvSpPr/>
              <p:nvPr/>
            </p:nvSpPr>
            <p:spPr>
              <a:xfrm>
                <a:off x="4047690" y="3316013"/>
                <a:ext cx="39703" cy="277703"/>
              </a:xfrm>
              <a:custGeom>
                <a:avLst/>
                <a:gdLst>
                  <a:gd name="connsiteX0" fmla="*/ 10125 w 39851"/>
                  <a:gd name="connsiteY0" fmla="*/ 0 h 278112"/>
                  <a:gd name="connsiteX1" fmla="*/ 1697 w 39851"/>
                  <a:gd name="connsiteY1" fmla="*/ 126414 h 278112"/>
                  <a:gd name="connsiteX2" fmla="*/ 39622 w 39851"/>
                  <a:gd name="connsiteY2" fmla="*/ 227546 h 278112"/>
                  <a:gd name="connsiteX3" fmla="*/ 18553 w 39851"/>
                  <a:gd name="connsiteY3" fmla="*/ 278112 h 278112"/>
                </a:gdLst>
                <a:ahLst/>
                <a:cxnLst>
                  <a:cxn ang="0">
                    <a:pos x="connsiteX0" y="connsiteY0"/>
                  </a:cxn>
                  <a:cxn ang="0">
                    <a:pos x="connsiteX1" y="connsiteY1"/>
                  </a:cxn>
                  <a:cxn ang="0">
                    <a:pos x="connsiteX2" y="connsiteY2"/>
                  </a:cxn>
                  <a:cxn ang="0">
                    <a:pos x="connsiteX3" y="connsiteY3"/>
                  </a:cxn>
                </a:cxnLst>
                <a:rect l="l" t="t" r="r" b="b"/>
                <a:pathLst>
                  <a:path w="39851" h="278112">
                    <a:moveTo>
                      <a:pt x="10125" y="0"/>
                    </a:moveTo>
                    <a:cubicBezTo>
                      <a:pt x="3453" y="44245"/>
                      <a:pt x="-3219" y="88490"/>
                      <a:pt x="1697" y="126414"/>
                    </a:cubicBezTo>
                    <a:cubicBezTo>
                      <a:pt x="6613" y="164338"/>
                      <a:pt x="36813" y="202263"/>
                      <a:pt x="39622" y="227546"/>
                    </a:cubicBezTo>
                    <a:cubicBezTo>
                      <a:pt x="42431" y="252829"/>
                      <a:pt x="18553" y="278112"/>
                      <a:pt x="18553" y="27811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12" name="Freeform 11"/>
              <p:cNvSpPr/>
              <p:nvPr/>
            </p:nvSpPr>
            <p:spPr>
              <a:xfrm>
                <a:off x="4047690" y="3346163"/>
                <a:ext cx="93701" cy="28564"/>
              </a:xfrm>
              <a:custGeom>
                <a:avLst/>
                <a:gdLst>
                  <a:gd name="connsiteX0" fmla="*/ 0 w 92704"/>
                  <a:gd name="connsiteY0" fmla="*/ 29497 h 29497"/>
                  <a:gd name="connsiteX1" fmla="*/ 92704 w 92704"/>
                  <a:gd name="connsiteY1" fmla="*/ 0 h 29497"/>
                </a:gdLst>
                <a:ahLst/>
                <a:cxnLst>
                  <a:cxn ang="0">
                    <a:pos x="connsiteX0" y="connsiteY0"/>
                  </a:cxn>
                  <a:cxn ang="0">
                    <a:pos x="connsiteX1" y="connsiteY1"/>
                  </a:cxn>
                </a:cxnLst>
                <a:rect l="l" t="t" r="r" b="b"/>
                <a:pathLst>
                  <a:path w="92704" h="29497">
                    <a:moveTo>
                      <a:pt x="0" y="29497"/>
                    </a:moveTo>
                    <a:lnTo>
                      <a:pt x="9270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grpSp>
      </p:grpSp>
      <p:grpSp>
        <p:nvGrpSpPr>
          <p:cNvPr id="44035" name="Group 18"/>
          <p:cNvGrpSpPr>
            <a:grpSpLocks/>
          </p:cNvGrpSpPr>
          <p:nvPr/>
        </p:nvGrpSpPr>
        <p:grpSpPr bwMode="auto">
          <a:xfrm>
            <a:off x="2714625" y="2908300"/>
            <a:ext cx="2039938" cy="1057275"/>
            <a:chOff x="3066211" y="2914532"/>
            <a:chExt cx="2039189" cy="1056862"/>
          </a:xfrm>
        </p:grpSpPr>
        <p:sp>
          <p:nvSpPr>
            <p:cNvPr id="20" name="Freeform 19"/>
            <p:cNvSpPr/>
            <p:nvPr/>
          </p:nvSpPr>
          <p:spPr>
            <a:xfrm flipH="1" flipV="1">
              <a:off x="3142383" y="3235082"/>
              <a:ext cx="1963017" cy="650621"/>
            </a:xfrm>
            <a:custGeom>
              <a:avLst/>
              <a:gdLst>
                <a:gd name="connsiteX0" fmla="*/ 0 w 1340338"/>
                <a:gd name="connsiteY0" fmla="*/ 17475 h 673967"/>
                <a:gd name="connsiteX1" fmla="*/ 484554 w 1340338"/>
                <a:gd name="connsiteY1" fmla="*/ 56552 h 673967"/>
                <a:gd name="connsiteX2" fmla="*/ 1000369 w 1340338"/>
                <a:gd name="connsiteY2" fmla="*/ 486398 h 673967"/>
                <a:gd name="connsiteX3" fmla="*/ 1340338 w 1340338"/>
                <a:gd name="connsiteY3" fmla="*/ 673967 h 673967"/>
              </a:gdLst>
              <a:ahLst/>
              <a:cxnLst>
                <a:cxn ang="0">
                  <a:pos x="connsiteX0" y="connsiteY0"/>
                </a:cxn>
                <a:cxn ang="0">
                  <a:pos x="connsiteX1" y="connsiteY1"/>
                </a:cxn>
                <a:cxn ang="0">
                  <a:pos x="connsiteX2" y="connsiteY2"/>
                </a:cxn>
                <a:cxn ang="0">
                  <a:pos x="connsiteX3" y="connsiteY3"/>
                </a:cxn>
              </a:cxnLst>
              <a:rect l="l" t="t" r="r" b="b"/>
              <a:pathLst>
                <a:path w="1340338" h="673967">
                  <a:moveTo>
                    <a:pt x="0" y="17475"/>
                  </a:moveTo>
                  <a:cubicBezTo>
                    <a:pt x="158913" y="-2064"/>
                    <a:pt x="317826" y="-21602"/>
                    <a:pt x="484554" y="56552"/>
                  </a:cubicBezTo>
                  <a:cubicBezTo>
                    <a:pt x="651282" y="134706"/>
                    <a:pt x="857738" y="383495"/>
                    <a:pt x="1000369" y="486398"/>
                  </a:cubicBezTo>
                  <a:cubicBezTo>
                    <a:pt x="1143000" y="589301"/>
                    <a:pt x="1282374" y="642706"/>
                    <a:pt x="1340338" y="673967"/>
                  </a:cubicBezTo>
                </a:path>
              </a:pathLst>
            </a:custGeom>
            <a:noFill/>
            <a:ln w="57150">
              <a:solidFill>
                <a:srgbClr val="AC86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grpSp>
          <p:nvGrpSpPr>
            <p:cNvPr id="44076" name="Group 20"/>
            <p:cNvGrpSpPr>
              <a:grpSpLocks/>
            </p:cNvGrpSpPr>
            <p:nvPr/>
          </p:nvGrpSpPr>
          <p:grpSpPr bwMode="auto">
            <a:xfrm>
              <a:off x="3066211" y="2914532"/>
              <a:ext cx="1477439" cy="1056862"/>
              <a:chOff x="3066211" y="2914532"/>
              <a:chExt cx="1477439" cy="1056862"/>
            </a:xfrm>
          </p:grpSpPr>
          <p:sp>
            <p:nvSpPr>
              <p:cNvPr id="22" name="Freeform 21"/>
              <p:cNvSpPr/>
              <p:nvPr/>
            </p:nvSpPr>
            <p:spPr>
              <a:xfrm>
                <a:off x="3066211" y="2914532"/>
                <a:ext cx="1477420" cy="1056862"/>
              </a:xfrm>
              <a:custGeom>
                <a:avLst/>
                <a:gdLst>
                  <a:gd name="connsiteX0" fmla="*/ 10621 w 1477439"/>
                  <a:gd name="connsiteY0" fmla="*/ 1663 h 1056862"/>
                  <a:gd name="connsiteX1" fmla="*/ 97119 w 1477439"/>
                  <a:gd name="connsiteY1" fmla="*/ 199371 h 1056862"/>
                  <a:gd name="connsiteX2" fmla="*/ 183616 w 1477439"/>
                  <a:gd name="connsiteY2" fmla="*/ 483576 h 1056862"/>
                  <a:gd name="connsiteX3" fmla="*/ 319540 w 1477439"/>
                  <a:gd name="connsiteY3" fmla="*/ 792495 h 1056862"/>
                  <a:gd name="connsiteX4" fmla="*/ 591389 w 1477439"/>
                  <a:gd name="connsiteY4" fmla="*/ 1051987 h 1056862"/>
                  <a:gd name="connsiteX5" fmla="*/ 962092 w 1477439"/>
                  <a:gd name="connsiteY5" fmla="*/ 953133 h 1056862"/>
                  <a:gd name="connsiteX6" fmla="*/ 1147443 w 1477439"/>
                  <a:gd name="connsiteY6" fmla="*/ 841922 h 1056862"/>
                  <a:gd name="connsiteX7" fmla="*/ 1456362 w 1477439"/>
                  <a:gd name="connsiteY7" fmla="*/ 1039630 h 1056862"/>
                  <a:gd name="connsiteX8" fmla="*/ 1431648 w 1477439"/>
                  <a:gd name="connsiteY8" fmla="*/ 891349 h 1056862"/>
                  <a:gd name="connsiteX9" fmla="*/ 1283367 w 1477439"/>
                  <a:gd name="connsiteY9" fmla="*/ 891349 h 1056862"/>
                  <a:gd name="connsiteX10" fmla="*/ 1184513 w 1477439"/>
                  <a:gd name="connsiteY10" fmla="*/ 619500 h 1056862"/>
                  <a:gd name="connsiteX11" fmla="*/ 1060946 w 1477439"/>
                  <a:gd name="connsiteY11" fmla="*/ 285868 h 1056862"/>
                  <a:gd name="connsiteX12" fmla="*/ 813811 w 1477439"/>
                  <a:gd name="connsiteY12" fmla="*/ 63446 h 1056862"/>
                  <a:gd name="connsiteX13" fmla="*/ 356611 w 1477439"/>
                  <a:gd name="connsiteY13" fmla="*/ 100517 h 1056862"/>
                  <a:gd name="connsiteX14" fmla="*/ 10621 w 1477439"/>
                  <a:gd name="connsiteY14" fmla="*/ 1663 h 105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7439" h="1056862">
                    <a:moveTo>
                      <a:pt x="10621" y="1663"/>
                    </a:moveTo>
                    <a:cubicBezTo>
                      <a:pt x="-32627" y="18139"/>
                      <a:pt x="68287" y="119052"/>
                      <a:pt x="97119" y="199371"/>
                    </a:cubicBezTo>
                    <a:cubicBezTo>
                      <a:pt x="125951" y="279690"/>
                      <a:pt x="146546" y="384722"/>
                      <a:pt x="183616" y="483576"/>
                    </a:cubicBezTo>
                    <a:cubicBezTo>
                      <a:pt x="220686" y="582430"/>
                      <a:pt x="251578" y="697760"/>
                      <a:pt x="319540" y="792495"/>
                    </a:cubicBezTo>
                    <a:cubicBezTo>
                      <a:pt x="387502" y="887230"/>
                      <a:pt x="484297" y="1025214"/>
                      <a:pt x="591389" y="1051987"/>
                    </a:cubicBezTo>
                    <a:cubicBezTo>
                      <a:pt x="698481" y="1078760"/>
                      <a:pt x="869416" y="988144"/>
                      <a:pt x="962092" y="953133"/>
                    </a:cubicBezTo>
                    <a:cubicBezTo>
                      <a:pt x="1054768" y="918122"/>
                      <a:pt x="1065065" y="827506"/>
                      <a:pt x="1147443" y="841922"/>
                    </a:cubicBezTo>
                    <a:cubicBezTo>
                      <a:pt x="1229821" y="856338"/>
                      <a:pt x="1408995" y="1031392"/>
                      <a:pt x="1456362" y="1039630"/>
                    </a:cubicBezTo>
                    <a:cubicBezTo>
                      <a:pt x="1503730" y="1047868"/>
                      <a:pt x="1460480" y="916062"/>
                      <a:pt x="1431648" y="891349"/>
                    </a:cubicBezTo>
                    <a:cubicBezTo>
                      <a:pt x="1402816" y="866636"/>
                      <a:pt x="1324556" y="936657"/>
                      <a:pt x="1283367" y="891349"/>
                    </a:cubicBezTo>
                    <a:cubicBezTo>
                      <a:pt x="1242178" y="846041"/>
                      <a:pt x="1221583" y="720414"/>
                      <a:pt x="1184513" y="619500"/>
                    </a:cubicBezTo>
                    <a:cubicBezTo>
                      <a:pt x="1147443" y="518587"/>
                      <a:pt x="1122730" y="378544"/>
                      <a:pt x="1060946" y="285868"/>
                    </a:cubicBezTo>
                    <a:cubicBezTo>
                      <a:pt x="999162" y="193192"/>
                      <a:pt x="931200" y="94338"/>
                      <a:pt x="813811" y="63446"/>
                    </a:cubicBezTo>
                    <a:cubicBezTo>
                      <a:pt x="696422" y="32554"/>
                      <a:pt x="486357" y="104636"/>
                      <a:pt x="356611" y="100517"/>
                    </a:cubicBezTo>
                    <a:cubicBezTo>
                      <a:pt x="226865" y="96398"/>
                      <a:pt x="53869" y="-14813"/>
                      <a:pt x="10621" y="1663"/>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23" name="Freeform 22"/>
              <p:cNvSpPr/>
              <p:nvPr/>
            </p:nvSpPr>
            <p:spPr>
              <a:xfrm>
                <a:off x="3304249" y="3092263"/>
                <a:ext cx="1039431" cy="696641"/>
              </a:xfrm>
              <a:custGeom>
                <a:avLst/>
                <a:gdLst>
                  <a:gd name="connsiteX0" fmla="*/ 0 w 1095594"/>
                  <a:gd name="connsiteY0" fmla="*/ 0 h 695282"/>
                  <a:gd name="connsiteX1" fmla="*/ 261257 w 1095594"/>
                  <a:gd name="connsiteY1" fmla="*/ 117988 h 695282"/>
                  <a:gd name="connsiteX2" fmla="*/ 589935 w 1095594"/>
                  <a:gd name="connsiteY2" fmla="*/ 307610 h 695282"/>
                  <a:gd name="connsiteX3" fmla="*/ 889117 w 1095594"/>
                  <a:gd name="connsiteY3" fmla="*/ 556225 h 695282"/>
                  <a:gd name="connsiteX4" fmla="*/ 1095594 w 1095594"/>
                  <a:gd name="connsiteY4" fmla="*/ 695282 h 6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594" h="695282">
                    <a:moveTo>
                      <a:pt x="0" y="0"/>
                    </a:moveTo>
                    <a:cubicBezTo>
                      <a:pt x="81467" y="33360"/>
                      <a:pt x="162935" y="66720"/>
                      <a:pt x="261257" y="117988"/>
                    </a:cubicBezTo>
                    <a:cubicBezTo>
                      <a:pt x="359580" y="169256"/>
                      <a:pt x="485292" y="234571"/>
                      <a:pt x="589935" y="307610"/>
                    </a:cubicBezTo>
                    <a:cubicBezTo>
                      <a:pt x="694578" y="380649"/>
                      <a:pt x="804841" y="491613"/>
                      <a:pt x="889117" y="556225"/>
                    </a:cubicBezTo>
                    <a:cubicBezTo>
                      <a:pt x="973394" y="620837"/>
                      <a:pt x="1095594" y="695282"/>
                      <a:pt x="1095594" y="69528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24" name="Freeform 23"/>
              <p:cNvSpPr/>
              <p:nvPr/>
            </p:nvSpPr>
            <p:spPr>
              <a:xfrm>
                <a:off x="3510548" y="3051004"/>
                <a:ext cx="41260" cy="134885"/>
              </a:xfrm>
              <a:custGeom>
                <a:avLst/>
                <a:gdLst>
                  <a:gd name="connsiteX0" fmla="*/ 0 w 42367"/>
                  <a:gd name="connsiteY0" fmla="*/ 0 h 134843"/>
                  <a:gd name="connsiteX1" fmla="*/ 42138 w 42367"/>
                  <a:gd name="connsiteY1" fmla="*/ 46352 h 134843"/>
                  <a:gd name="connsiteX2" fmla="*/ 16855 w 42367"/>
                  <a:gd name="connsiteY2" fmla="*/ 134843 h 134843"/>
                </a:gdLst>
                <a:ahLst/>
                <a:cxnLst>
                  <a:cxn ang="0">
                    <a:pos x="connsiteX0" y="connsiteY0"/>
                  </a:cxn>
                  <a:cxn ang="0">
                    <a:pos x="connsiteX1" y="connsiteY1"/>
                  </a:cxn>
                  <a:cxn ang="0">
                    <a:pos x="connsiteX2" y="connsiteY2"/>
                  </a:cxn>
                </a:cxnLst>
                <a:rect l="l" t="t" r="r" b="b"/>
                <a:pathLst>
                  <a:path w="42367" h="134843">
                    <a:moveTo>
                      <a:pt x="0" y="0"/>
                    </a:moveTo>
                    <a:cubicBezTo>
                      <a:pt x="19664" y="11939"/>
                      <a:pt x="39329" y="23878"/>
                      <a:pt x="42138" y="46352"/>
                    </a:cubicBezTo>
                    <a:cubicBezTo>
                      <a:pt x="44947" y="68826"/>
                      <a:pt x="21069" y="120094"/>
                      <a:pt x="16855" y="1348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25" name="Freeform 24"/>
              <p:cNvSpPr/>
              <p:nvPr/>
            </p:nvSpPr>
            <p:spPr>
              <a:xfrm>
                <a:off x="3350270" y="3252538"/>
                <a:ext cx="252319" cy="68235"/>
              </a:xfrm>
              <a:custGeom>
                <a:avLst/>
                <a:gdLst>
                  <a:gd name="connsiteX0" fmla="*/ 0 w 252829"/>
                  <a:gd name="connsiteY0" fmla="*/ 67421 h 67421"/>
                  <a:gd name="connsiteX1" fmla="*/ 139056 w 252829"/>
                  <a:gd name="connsiteY1" fmla="*/ 46352 h 67421"/>
                  <a:gd name="connsiteX2" fmla="*/ 252829 w 252829"/>
                  <a:gd name="connsiteY2" fmla="*/ 0 h 67421"/>
                </a:gdLst>
                <a:ahLst/>
                <a:cxnLst>
                  <a:cxn ang="0">
                    <a:pos x="connsiteX0" y="connsiteY0"/>
                  </a:cxn>
                  <a:cxn ang="0">
                    <a:pos x="connsiteX1" y="connsiteY1"/>
                  </a:cxn>
                  <a:cxn ang="0">
                    <a:pos x="connsiteX2" y="connsiteY2"/>
                  </a:cxn>
                </a:cxnLst>
                <a:rect l="l" t="t" r="r" b="b"/>
                <a:pathLst>
                  <a:path w="252829" h="67421">
                    <a:moveTo>
                      <a:pt x="0" y="67421"/>
                    </a:moveTo>
                    <a:cubicBezTo>
                      <a:pt x="48459" y="62505"/>
                      <a:pt x="96918" y="57589"/>
                      <a:pt x="139056" y="46352"/>
                    </a:cubicBezTo>
                    <a:cubicBezTo>
                      <a:pt x="181194" y="35115"/>
                      <a:pt x="252829" y="0"/>
                      <a:pt x="252829"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26" name="Freeform 25"/>
              <p:cNvSpPr/>
              <p:nvPr/>
            </p:nvSpPr>
            <p:spPr>
              <a:xfrm>
                <a:off x="3788259" y="3076394"/>
                <a:ext cx="42846" cy="260248"/>
              </a:xfrm>
              <a:custGeom>
                <a:avLst/>
                <a:gdLst>
                  <a:gd name="connsiteX0" fmla="*/ 12641 w 42327"/>
                  <a:gd name="connsiteY0" fmla="*/ 0 h 261257"/>
                  <a:gd name="connsiteX1" fmla="*/ 42138 w 42327"/>
                  <a:gd name="connsiteY1" fmla="*/ 84277 h 261257"/>
                  <a:gd name="connsiteX2" fmla="*/ 0 w 42327"/>
                  <a:gd name="connsiteY2" fmla="*/ 261257 h 261257"/>
                </a:gdLst>
                <a:ahLst/>
                <a:cxnLst>
                  <a:cxn ang="0">
                    <a:pos x="connsiteX0" y="connsiteY0"/>
                  </a:cxn>
                  <a:cxn ang="0">
                    <a:pos x="connsiteX1" y="connsiteY1"/>
                  </a:cxn>
                  <a:cxn ang="0">
                    <a:pos x="connsiteX2" y="connsiteY2"/>
                  </a:cxn>
                </a:cxnLst>
                <a:rect l="l" t="t" r="r" b="b"/>
                <a:pathLst>
                  <a:path w="42327" h="261257">
                    <a:moveTo>
                      <a:pt x="12641" y="0"/>
                    </a:moveTo>
                    <a:cubicBezTo>
                      <a:pt x="28443" y="20367"/>
                      <a:pt x="44245" y="40734"/>
                      <a:pt x="42138" y="84277"/>
                    </a:cubicBezTo>
                    <a:cubicBezTo>
                      <a:pt x="40031" y="127820"/>
                      <a:pt x="0" y="261257"/>
                      <a:pt x="0" y="26125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27" name="Freeform 26"/>
              <p:cNvSpPr/>
              <p:nvPr/>
            </p:nvSpPr>
            <p:spPr>
              <a:xfrm>
                <a:off x="3823171" y="3076394"/>
                <a:ext cx="104737" cy="88865"/>
              </a:xfrm>
              <a:custGeom>
                <a:avLst/>
                <a:gdLst>
                  <a:gd name="connsiteX0" fmla="*/ 104097 w 104097"/>
                  <a:gd name="connsiteY0" fmla="*/ 0 h 89282"/>
                  <a:gd name="connsiteX1" fmla="*/ 7179 w 104097"/>
                  <a:gd name="connsiteY1" fmla="*/ 84277 h 89282"/>
                  <a:gd name="connsiteX2" fmla="*/ 7179 w 104097"/>
                  <a:gd name="connsiteY2" fmla="*/ 80063 h 89282"/>
                </a:gdLst>
                <a:ahLst/>
                <a:cxnLst>
                  <a:cxn ang="0">
                    <a:pos x="connsiteX0" y="connsiteY0"/>
                  </a:cxn>
                  <a:cxn ang="0">
                    <a:pos x="connsiteX1" y="connsiteY1"/>
                  </a:cxn>
                  <a:cxn ang="0">
                    <a:pos x="connsiteX2" y="connsiteY2"/>
                  </a:cxn>
                </a:cxnLst>
                <a:rect l="l" t="t" r="r" b="b"/>
                <a:pathLst>
                  <a:path w="104097" h="89282">
                    <a:moveTo>
                      <a:pt x="104097" y="0"/>
                    </a:moveTo>
                    <a:lnTo>
                      <a:pt x="7179" y="84277"/>
                    </a:lnTo>
                    <a:cubicBezTo>
                      <a:pt x="-8974" y="97621"/>
                      <a:pt x="7179" y="80063"/>
                      <a:pt x="7179" y="8006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28" name="Freeform 27"/>
              <p:cNvSpPr/>
              <p:nvPr/>
            </p:nvSpPr>
            <p:spPr>
              <a:xfrm>
                <a:off x="3451832" y="3422334"/>
                <a:ext cx="445923" cy="131712"/>
              </a:xfrm>
              <a:custGeom>
                <a:avLst/>
                <a:gdLst>
                  <a:gd name="connsiteX0" fmla="*/ 0 w 446665"/>
                  <a:gd name="connsiteY0" fmla="*/ 126415 h 132487"/>
                  <a:gd name="connsiteX1" fmla="*/ 176980 w 446665"/>
                  <a:gd name="connsiteY1" fmla="*/ 117987 h 132487"/>
                  <a:gd name="connsiteX2" fmla="*/ 446665 w 446665"/>
                  <a:gd name="connsiteY2" fmla="*/ 0 h 132487"/>
                </a:gdLst>
                <a:ahLst/>
                <a:cxnLst>
                  <a:cxn ang="0">
                    <a:pos x="connsiteX0" y="connsiteY0"/>
                  </a:cxn>
                  <a:cxn ang="0">
                    <a:pos x="connsiteX1" y="connsiteY1"/>
                  </a:cxn>
                  <a:cxn ang="0">
                    <a:pos x="connsiteX2" y="connsiteY2"/>
                  </a:cxn>
                </a:cxnLst>
                <a:rect l="l" t="t" r="r" b="b"/>
                <a:pathLst>
                  <a:path w="446665" h="132487">
                    <a:moveTo>
                      <a:pt x="0" y="126415"/>
                    </a:moveTo>
                    <a:cubicBezTo>
                      <a:pt x="51268" y="132735"/>
                      <a:pt x="102536" y="139056"/>
                      <a:pt x="176980" y="117987"/>
                    </a:cubicBezTo>
                    <a:cubicBezTo>
                      <a:pt x="251424" y="96918"/>
                      <a:pt x="401718" y="19664"/>
                      <a:pt x="446665"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29" name="Freeform 28"/>
              <p:cNvSpPr/>
              <p:nvPr/>
            </p:nvSpPr>
            <p:spPr>
              <a:xfrm>
                <a:off x="3505787" y="3557219"/>
                <a:ext cx="68237" cy="130124"/>
              </a:xfrm>
              <a:custGeom>
                <a:avLst/>
                <a:gdLst>
                  <a:gd name="connsiteX0" fmla="*/ 0 w 67422"/>
                  <a:gd name="connsiteY0" fmla="*/ 130629 h 130629"/>
                  <a:gd name="connsiteX1" fmla="*/ 67422 w 67422"/>
                  <a:gd name="connsiteY1" fmla="*/ 0 h 130629"/>
                </a:gdLst>
                <a:ahLst/>
                <a:cxnLst>
                  <a:cxn ang="0">
                    <a:pos x="connsiteX0" y="connsiteY0"/>
                  </a:cxn>
                  <a:cxn ang="0">
                    <a:pos x="connsiteX1" y="connsiteY1"/>
                  </a:cxn>
                </a:cxnLst>
                <a:rect l="l" t="t" r="r" b="b"/>
                <a:pathLst>
                  <a:path w="67422" h="130629">
                    <a:moveTo>
                      <a:pt x="0" y="130629"/>
                    </a:moveTo>
                    <a:lnTo>
                      <a:pt x="6742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30" name="Freeform 29"/>
              <p:cNvSpPr/>
              <p:nvPr/>
            </p:nvSpPr>
            <p:spPr>
              <a:xfrm>
                <a:off x="3627980" y="3619107"/>
                <a:ext cx="493532" cy="139645"/>
              </a:xfrm>
              <a:custGeom>
                <a:avLst/>
                <a:gdLst>
                  <a:gd name="connsiteX0" fmla="*/ 0 w 493018"/>
                  <a:gd name="connsiteY0" fmla="*/ 117987 h 139681"/>
                  <a:gd name="connsiteX1" fmla="*/ 235974 w 493018"/>
                  <a:gd name="connsiteY1" fmla="*/ 130628 h 139681"/>
                  <a:gd name="connsiteX2" fmla="*/ 493018 w 493018"/>
                  <a:gd name="connsiteY2" fmla="*/ 0 h 139681"/>
                </a:gdLst>
                <a:ahLst/>
                <a:cxnLst>
                  <a:cxn ang="0">
                    <a:pos x="connsiteX0" y="connsiteY0"/>
                  </a:cxn>
                  <a:cxn ang="0">
                    <a:pos x="connsiteX1" y="connsiteY1"/>
                  </a:cxn>
                  <a:cxn ang="0">
                    <a:pos x="connsiteX2" y="connsiteY2"/>
                  </a:cxn>
                </a:cxnLst>
                <a:rect l="l" t="t" r="r" b="b"/>
                <a:pathLst>
                  <a:path w="493018" h="139681">
                    <a:moveTo>
                      <a:pt x="0" y="117987"/>
                    </a:moveTo>
                    <a:cubicBezTo>
                      <a:pt x="76902" y="134139"/>
                      <a:pt x="153804" y="150292"/>
                      <a:pt x="235974" y="130628"/>
                    </a:cubicBezTo>
                    <a:cubicBezTo>
                      <a:pt x="318144" y="110964"/>
                      <a:pt x="449475" y="21771"/>
                      <a:pt x="49301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31" name="Freeform 30"/>
              <p:cNvSpPr/>
              <p:nvPr/>
            </p:nvSpPr>
            <p:spPr>
              <a:xfrm>
                <a:off x="4048513" y="3316013"/>
                <a:ext cx="39672" cy="277703"/>
              </a:xfrm>
              <a:custGeom>
                <a:avLst/>
                <a:gdLst>
                  <a:gd name="connsiteX0" fmla="*/ 10125 w 39851"/>
                  <a:gd name="connsiteY0" fmla="*/ 0 h 278112"/>
                  <a:gd name="connsiteX1" fmla="*/ 1697 w 39851"/>
                  <a:gd name="connsiteY1" fmla="*/ 126414 h 278112"/>
                  <a:gd name="connsiteX2" fmla="*/ 39622 w 39851"/>
                  <a:gd name="connsiteY2" fmla="*/ 227546 h 278112"/>
                  <a:gd name="connsiteX3" fmla="*/ 18553 w 39851"/>
                  <a:gd name="connsiteY3" fmla="*/ 278112 h 278112"/>
                </a:gdLst>
                <a:ahLst/>
                <a:cxnLst>
                  <a:cxn ang="0">
                    <a:pos x="connsiteX0" y="connsiteY0"/>
                  </a:cxn>
                  <a:cxn ang="0">
                    <a:pos x="connsiteX1" y="connsiteY1"/>
                  </a:cxn>
                  <a:cxn ang="0">
                    <a:pos x="connsiteX2" y="connsiteY2"/>
                  </a:cxn>
                  <a:cxn ang="0">
                    <a:pos x="connsiteX3" y="connsiteY3"/>
                  </a:cxn>
                </a:cxnLst>
                <a:rect l="l" t="t" r="r" b="b"/>
                <a:pathLst>
                  <a:path w="39851" h="278112">
                    <a:moveTo>
                      <a:pt x="10125" y="0"/>
                    </a:moveTo>
                    <a:cubicBezTo>
                      <a:pt x="3453" y="44245"/>
                      <a:pt x="-3219" y="88490"/>
                      <a:pt x="1697" y="126414"/>
                    </a:cubicBezTo>
                    <a:cubicBezTo>
                      <a:pt x="6613" y="164338"/>
                      <a:pt x="36813" y="202263"/>
                      <a:pt x="39622" y="227546"/>
                    </a:cubicBezTo>
                    <a:cubicBezTo>
                      <a:pt x="42431" y="252829"/>
                      <a:pt x="18553" y="278112"/>
                      <a:pt x="18553" y="27811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32" name="Freeform 31"/>
              <p:cNvSpPr/>
              <p:nvPr/>
            </p:nvSpPr>
            <p:spPr>
              <a:xfrm>
                <a:off x="4048513" y="3346163"/>
                <a:ext cx="92041" cy="28564"/>
              </a:xfrm>
              <a:custGeom>
                <a:avLst/>
                <a:gdLst>
                  <a:gd name="connsiteX0" fmla="*/ 0 w 92704"/>
                  <a:gd name="connsiteY0" fmla="*/ 29497 h 29497"/>
                  <a:gd name="connsiteX1" fmla="*/ 92704 w 92704"/>
                  <a:gd name="connsiteY1" fmla="*/ 0 h 29497"/>
                </a:gdLst>
                <a:ahLst/>
                <a:cxnLst>
                  <a:cxn ang="0">
                    <a:pos x="connsiteX0" y="connsiteY0"/>
                  </a:cxn>
                  <a:cxn ang="0">
                    <a:pos x="connsiteX1" y="connsiteY1"/>
                  </a:cxn>
                </a:cxnLst>
                <a:rect l="l" t="t" r="r" b="b"/>
                <a:pathLst>
                  <a:path w="92704" h="29497">
                    <a:moveTo>
                      <a:pt x="0" y="29497"/>
                    </a:moveTo>
                    <a:lnTo>
                      <a:pt x="9270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grpSp>
      </p:grpSp>
      <p:grpSp>
        <p:nvGrpSpPr>
          <p:cNvPr id="44036" name="Group 32"/>
          <p:cNvGrpSpPr>
            <a:grpSpLocks/>
          </p:cNvGrpSpPr>
          <p:nvPr/>
        </p:nvGrpSpPr>
        <p:grpSpPr bwMode="auto">
          <a:xfrm>
            <a:off x="4543425" y="2908300"/>
            <a:ext cx="2039938" cy="1057275"/>
            <a:chOff x="3066211" y="2914532"/>
            <a:chExt cx="2039189" cy="1056862"/>
          </a:xfrm>
        </p:grpSpPr>
        <p:sp>
          <p:nvSpPr>
            <p:cNvPr id="34" name="Freeform 33"/>
            <p:cNvSpPr/>
            <p:nvPr/>
          </p:nvSpPr>
          <p:spPr>
            <a:xfrm flipH="1" flipV="1">
              <a:off x="3142383" y="3235082"/>
              <a:ext cx="1963017" cy="650621"/>
            </a:xfrm>
            <a:custGeom>
              <a:avLst/>
              <a:gdLst>
                <a:gd name="connsiteX0" fmla="*/ 0 w 1340338"/>
                <a:gd name="connsiteY0" fmla="*/ 17475 h 673967"/>
                <a:gd name="connsiteX1" fmla="*/ 484554 w 1340338"/>
                <a:gd name="connsiteY1" fmla="*/ 56552 h 673967"/>
                <a:gd name="connsiteX2" fmla="*/ 1000369 w 1340338"/>
                <a:gd name="connsiteY2" fmla="*/ 486398 h 673967"/>
                <a:gd name="connsiteX3" fmla="*/ 1340338 w 1340338"/>
                <a:gd name="connsiteY3" fmla="*/ 673967 h 673967"/>
              </a:gdLst>
              <a:ahLst/>
              <a:cxnLst>
                <a:cxn ang="0">
                  <a:pos x="connsiteX0" y="connsiteY0"/>
                </a:cxn>
                <a:cxn ang="0">
                  <a:pos x="connsiteX1" y="connsiteY1"/>
                </a:cxn>
                <a:cxn ang="0">
                  <a:pos x="connsiteX2" y="connsiteY2"/>
                </a:cxn>
                <a:cxn ang="0">
                  <a:pos x="connsiteX3" y="connsiteY3"/>
                </a:cxn>
              </a:cxnLst>
              <a:rect l="l" t="t" r="r" b="b"/>
              <a:pathLst>
                <a:path w="1340338" h="673967">
                  <a:moveTo>
                    <a:pt x="0" y="17475"/>
                  </a:moveTo>
                  <a:cubicBezTo>
                    <a:pt x="158913" y="-2064"/>
                    <a:pt x="317826" y="-21602"/>
                    <a:pt x="484554" y="56552"/>
                  </a:cubicBezTo>
                  <a:cubicBezTo>
                    <a:pt x="651282" y="134706"/>
                    <a:pt x="857738" y="383495"/>
                    <a:pt x="1000369" y="486398"/>
                  </a:cubicBezTo>
                  <a:cubicBezTo>
                    <a:pt x="1143000" y="589301"/>
                    <a:pt x="1282374" y="642706"/>
                    <a:pt x="1340338" y="673967"/>
                  </a:cubicBezTo>
                </a:path>
              </a:pathLst>
            </a:custGeom>
            <a:noFill/>
            <a:ln w="57150">
              <a:solidFill>
                <a:srgbClr val="AC86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grpSp>
          <p:nvGrpSpPr>
            <p:cNvPr id="44063" name="Group 34"/>
            <p:cNvGrpSpPr>
              <a:grpSpLocks/>
            </p:cNvGrpSpPr>
            <p:nvPr/>
          </p:nvGrpSpPr>
          <p:grpSpPr bwMode="auto">
            <a:xfrm>
              <a:off x="3066211" y="2914532"/>
              <a:ext cx="1477439" cy="1056862"/>
              <a:chOff x="3066211" y="2914532"/>
              <a:chExt cx="1477439" cy="1056862"/>
            </a:xfrm>
          </p:grpSpPr>
          <p:sp>
            <p:nvSpPr>
              <p:cNvPr id="36" name="Freeform 35"/>
              <p:cNvSpPr/>
              <p:nvPr/>
            </p:nvSpPr>
            <p:spPr>
              <a:xfrm>
                <a:off x="3066211" y="2914532"/>
                <a:ext cx="1477420" cy="1056862"/>
              </a:xfrm>
              <a:custGeom>
                <a:avLst/>
                <a:gdLst>
                  <a:gd name="connsiteX0" fmla="*/ 10621 w 1477439"/>
                  <a:gd name="connsiteY0" fmla="*/ 1663 h 1056862"/>
                  <a:gd name="connsiteX1" fmla="*/ 97119 w 1477439"/>
                  <a:gd name="connsiteY1" fmla="*/ 199371 h 1056862"/>
                  <a:gd name="connsiteX2" fmla="*/ 183616 w 1477439"/>
                  <a:gd name="connsiteY2" fmla="*/ 483576 h 1056862"/>
                  <a:gd name="connsiteX3" fmla="*/ 319540 w 1477439"/>
                  <a:gd name="connsiteY3" fmla="*/ 792495 h 1056862"/>
                  <a:gd name="connsiteX4" fmla="*/ 591389 w 1477439"/>
                  <a:gd name="connsiteY4" fmla="*/ 1051987 h 1056862"/>
                  <a:gd name="connsiteX5" fmla="*/ 962092 w 1477439"/>
                  <a:gd name="connsiteY5" fmla="*/ 953133 h 1056862"/>
                  <a:gd name="connsiteX6" fmla="*/ 1147443 w 1477439"/>
                  <a:gd name="connsiteY6" fmla="*/ 841922 h 1056862"/>
                  <a:gd name="connsiteX7" fmla="*/ 1456362 w 1477439"/>
                  <a:gd name="connsiteY7" fmla="*/ 1039630 h 1056862"/>
                  <a:gd name="connsiteX8" fmla="*/ 1431648 w 1477439"/>
                  <a:gd name="connsiteY8" fmla="*/ 891349 h 1056862"/>
                  <a:gd name="connsiteX9" fmla="*/ 1283367 w 1477439"/>
                  <a:gd name="connsiteY9" fmla="*/ 891349 h 1056862"/>
                  <a:gd name="connsiteX10" fmla="*/ 1184513 w 1477439"/>
                  <a:gd name="connsiteY10" fmla="*/ 619500 h 1056862"/>
                  <a:gd name="connsiteX11" fmla="*/ 1060946 w 1477439"/>
                  <a:gd name="connsiteY11" fmla="*/ 285868 h 1056862"/>
                  <a:gd name="connsiteX12" fmla="*/ 813811 w 1477439"/>
                  <a:gd name="connsiteY12" fmla="*/ 63446 h 1056862"/>
                  <a:gd name="connsiteX13" fmla="*/ 356611 w 1477439"/>
                  <a:gd name="connsiteY13" fmla="*/ 100517 h 1056862"/>
                  <a:gd name="connsiteX14" fmla="*/ 10621 w 1477439"/>
                  <a:gd name="connsiteY14" fmla="*/ 1663 h 105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7439" h="1056862">
                    <a:moveTo>
                      <a:pt x="10621" y="1663"/>
                    </a:moveTo>
                    <a:cubicBezTo>
                      <a:pt x="-32627" y="18139"/>
                      <a:pt x="68287" y="119052"/>
                      <a:pt x="97119" y="199371"/>
                    </a:cubicBezTo>
                    <a:cubicBezTo>
                      <a:pt x="125951" y="279690"/>
                      <a:pt x="146546" y="384722"/>
                      <a:pt x="183616" y="483576"/>
                    </a:cubicBezTo>
                    <a:cubicBezTo>
                      <a:pt x="220686" y="582430"/>
                      <a:pt x="251578" y="697760"/>
                      <a:pt x="319540" y="792495"/>
                    </a:cubicBezTo>
                    <a:cubicBezTo>
                      <a:pt x="387502" y="887230"/>
                      <a:pt x="484297" y="1025214"/>
                      <a:pt x="591389" y="1051987"/>
                    </a:cubicBezTo>
                    <a:cubicBezTo>
                      <a:pt x="698481" y="1078760"/>
                      <a:pt x="869416" y="988144"/>
                      <a:pt x="962092" y="953133"/>
                    </a:cubicBezTo>
                    <a:cubicBezTo>
                      <a:pt x="1054768" y="918122"/>
                      <a:pt x="1065065" y="827506"/>
                      <a:pt x="1147443" y="841922"/>
                    </a:cubicBezTo>
                    <a:cubicBezTo>
                      <a:pt x="1229821" y="856338"/>
                      <a:pt x="1408995" y="1031392"/>
                      <a:pt x="1456362" y="1039630"/>
                    </a:cubicBezTo>
                    <a:cubicBezTo>
                      <a:pt x="1503730" y="1047868"/>
                      <a:pt x="1460480" y="916062"/>
                      <a:pt x="1431648" y="891349"/>
                    </a:cubicBezTo>
                    <a:cubicBezTo>
                      <a:pt x="1402816" y="866636"/>
                      <a:pt x="1324556" y="936657"/>
                      <a:pt x="1283367" y="891349"/>
                    </a:cubicBezTo>
                    <a:cubicBezTo>
                      <a:pt x="1242178" y="846041"/>
                      <a:pt x="1221583" y="720414"/>
                      <a:pt x="1184513" y="619500"/>
                    </a:cubicBezTo>
                    <a:cubicBezTo>
                      <a:pt x="1147443" y="518587"/>
                      <a:pt x="1122730" y="378544"/>
                      <a:pt x="1060946" y="285868"/>
                    </a:cubicBezTo>
                    <a:cubicBezTo>
                      <a:pt x="999162" y="193192"/>
                      <a:pt x="931200" y="94338"/>
                      <a:pt x="813811" y="63446"/>
                    </a:cubicBezTo>
                    <a:cubicBezTo>
                      <a:pt x="696422" y="32554"/>
                      <a:pt x="486357" y="104636"/>
                      <a:pt x="356611" y="100517"/>
                    </a:cubicBezTo>
                    <a:cubicBezTo>
                      <a:pt x="226865" y="96398"/>
                      <a:pt x="53869" y="-14813"/>
                      <a:pt x="10621" y="1663"/>
                    </a:cubicBezTo>
                    <a:close/>
                  </a:path>
                </a:pathLst>
              </a:custGeom>
              <a:gradFill flip="none" rotWithShape="1">
                <a:gsLst>
                  <a:gs pos="0">
                    <a:srgbClr val="00B050"/>
                  </a:gs>
                  <a:gs pos="50000">
                    <a:srgbClr val="CCFF33"/>
                  </a:gs>
                  <a:gs pos="100000">
                    <a:srgbClr val="FFC000"/>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37" name="Freeform 36"/>
              <p:cNvSpPr/>
              <p:nvPr/>
            </p:nvSpPr>
            <p:spPr>
              <a:xfrm>
                <a:off x="3304249" y="3092263"/>
                <a:ext cx="1039431" cy="696641"/>
              </a:xfrm>
              <a:custGeom>
                <a:avLst/>
                <a:gdLst>
                  <a:gd name="connsiteX0" fmla="*/ 0 w 1095594"/>
                  <a:gd name="connsiteY0" fmla="*/ 0 h 695282"/>
                  <a:gd name="connsiteX1" fmla="*/ 261257 w 1095594"/>
                  <a:gd name="connsiteY1" fmla="*/ 117988 h 695282"/>
                  <a:gd name="connsiteX2" fmla="*/ 589935 w 1095594"/>
                  <a:gd name="connsiteY2" fmla="*/ 307610 h 695282"/>
                  <a:gd name="connsiteX3" fmla="*/ 889117 w 1095594"/>
                  <a:gd name="connsiteY3" fmla="*/ 556225 h 695282"/>
                  <a:gd name="connsiteX4" fmla="*/ 1095594 w 1095594"/>
                  <a:gd name="connsiteY4" fmla="*/ 695282 h 6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594" h="695282">
                    <a:moveTo>
                      <a:pt x="0" y="0"/>
                    </a:moveTo>
                    <a:cubicBezTo>
                      <a:pt x="81467" y="33360"/>
                      <a:pt x="162935" y="66720"/>
                      <a:pt x="261257" y="117988"/>
                    </a:cubicBezTo>
                    <a:cubicBezTo>
                      <a:pt x="359580" y="169256"/>
                      <a:pt x="485292" y="234571"/>
                      <a:pt x="589935" y="307610"/>
                    </a:cubicBezTo>
                    <a:cubicBezTo>
                      <a:pt x="694578" y="380649"/>
                      <a:pt x="804841" y="491613"/>
                      <a:pt x="889117" y="556225"/>
                    </a:cubicBezTo>
                    <a:cubicBezTo>
                      <a:pt x="973394" y="620837"/>
                      <a:pt x="1095594" y="695282"/>
                      <a:pt x="1095594" y="69528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38" name="Freeform 37"/>
              <p:cNvSpPr/>
              <p:nvPr/>
            </p:nvSpPr>
            <p:spPr>
              <a:xfrm>
                <a:off x="3510548" y="3051004"/>
                <a:ext cx="41260" cy="134885"/>
              </a:xfrm>
              <a:custGeom>
                <a:avLst/>
                <a:gdLst>
                  <a:gd name="connsiteX0" fmla="*/ 0 w 42367"/>
                  <a:gd name="connsiteY0" fmla="*/ 0 h 134843"/>
                  <a:gd name="connsiteX1" fmla="*/ 42138 w 42367"/>
                  <a:gd name="connsiteY1" fmla="*/ 46352 h 134843"/>
                  <a:gd name="connsiteX2" fmla="*/ 16855 w 42367"/>
                  <a:gd name="connsiteY2" fmla="*/ 134843 h 134843"/>
                </a:gdLst>
                <a:ahLst/>
                <a:cxnLst>
                  <a:cxn ang="0">
                    <a:pos x="connsiteX0" y="connsiteY0"/>
                  </a:cxn>
                  <a:cxn ang="0">
                    <a:pos x="connsiteX1" y="connsiteY1"/>
                  </a:cxn>
                  <a:cxn ang="0">
                    <a:pos x="connsiteX2" y="connsiteY2"/>
                  </a:cxn>
                </a:cxnLst>
                <a:rect l="l" t="t" r="r" b="b"/>
                <a:pathLst>
                  <a:path w="42367" h="134843">
                    <a:moveTo>
                      <a:pt x="0" y="0"/>
                    </a:moveTo>
                    <a:cubicBezTo>
                      <a:pt x="19664" y="11939"/>
                      <a:pt x="39329" y="23878"/>
                      <a:pt x="42138" y="46352"/>
                    </a:cubicBezTo>
                    <a:cubicBezTo>
                      <a:pt x="44947" y="68826"/>
                      <a:pt x="21069" y="120094"/>
                      <a:pt x="16855" y="1348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39" name="Freeform 38"/>
              <p:cNvSpPr/>
              <p:nvPr/>
            </p:nvSpPr>
            <p:spPr>
              <a:xfrm>
                <a:off x="3350270" y="3252538"/>
                <a:ext cx="252319" cy="68235"/>
              </a:xfrm>
              <a:custGeom>
                <a:avLst/>
                <a:gdLst>
                  <a:gd name="connsiteX0" fmla="*/ 0 w 252829"/>
                  <a:gd name="connsiteY0" fmla="*/ 67421 h 67421"/>
                  <a:gd name="connsiteX1" fmla="*/ 139056 w 252829"/>
                  <a:gd name="connsiteY1" fmla="*/ 46352 h 67421"/>
                  <a:gd name="connsiteX2" fmla="*/ 252829 w 252829"/>
                  <a:gd name="connsiteY2" fmla="*/ 0 h 67421"/>
                </a:gdLst>
                <a:ahLst/>
                <a:cxnLst>
                  <a:cxn ang="0">
                    <a:pos x="connsiteX0" y="connsiteY0"/>
                  </a:cxn>
                  <a:cxn ang="0">
                    <a:pos x="connsiteX1" y="connsiteY1"/>
                  </a:cxn>
                  <a:cxn ang="0">
                    <a:pos x="connsiteX2" y="connsiteY2"/>
                  </a:cxn>
                </a:cxnLst>
                <a:rect l="l" t="t" r="r" b="b"/>
                <a:pathLst>
                  <a:path w="252829" h="67421">
                    <a:moveTo>
                      <a:pt x="0" y="67421"/>
                    </a:moveTo>
                    <a:cubicBezTo>
                      <a:pt x="48459" y="62505"/>
                      <a:pt x="96918" y="57589"/>
                      <a:pt x="139056" y="46352"/>
                    </a:cubicBezTo>
                    <a:cubicBezTo>
                      <a:pt x="181194" y="35115"/>
                      <a:pt x="252829" y="0"/>
                      <a:pt x="252829"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40" name="Freeform 39"/>
              <p:cNvSpPr/>
              <p:nvPr/>
            </p:nvSpPr>
            <p:spPr>
              <a:xfrm>
                <a:off x="3788259" y="3076394"/>
                <a:ext cx="42846" cy="260248"/>
              </a:xfrm>
              <a:custGeom>
                <a:avLst/>
                <a:gdLst>
                  <a:gd name="connsiteX0" fmla="*/ 12641 w 42327"/>
                  <a:gd name="connsiteY0" fmla="*/ 0 h 261257"/>
                  <a:gd name="connsiteX1" fmla="*/ 42138 w 42327"/>
                  <a:gd name="connsiteY1" fmla="*/ 84277 h 261257"/>
                  <a:gd name="connsiteX2" fmla="*/ 0 w 42327"/>
                  <a:gd name="connsiteY2" fmla="*/ 261257 h 261257"/>
                </a:gdLst>
                <a:ahLst/>
                <a:cxnLst>
                  <a:cxn ang="0">
                    <a:pos x="connsiteX0" y="connsiteY0"/>
                  </a:cxn>
                  <a:cxn ang="0">
                    <a:pos x="connsiteX1" y="connsiteY1"/>
                  </a:cxn>
                  <a:cxn ang="0">
                    <a:pos x="connsiteX2" y="connsiteY2"/>
                  </a:cxn>
                </a:cxnLst>
                <a:rect l="l" t="t" r="r" b="b"/>
                <a:pathLst>
                  <a:path w="42327" h="261257">
                    <a:moveTo>
                      <a:pt x="12641" y="0"/>
                    </a:moveTo>
                    <a:cubicBezTo>
                      <a:pt x="28443" y="20367"/>
                      <a:pt x="44245" y="40734"/>
                      <a:pt x="42138" y="84277"/>
                    </a:cubicBezTo>
                    <a:cubicBezTo>
                      <a:pt x="40031" y="127820"/>
                      <a:pt x="0" y="261257"/>
                      <a:pt x="0" y="26125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41" name="Freeform 40"/>
              <p:cNvSpPr/>
              <p:nvPr/>
            </p:nvSpPr>
            <p:spPr>
              <a:xfrm>
                <a:off x="3823171" y="3076394"/>
                <a:ext cx="104737" cy="88865"/>
              </a:xfrm>
              <a:custGeom>
                <a:avLst/>
                <a:gdLst>
                  <a:gd name="connsiteX0" fmla="*/ 104097 w 104097"/>
                  <a:gd name="connsiteY0" fmla="*/ 0 h 89282"/>
                  <a:gd name="connsiteX1" fmla="*/ 7179 w 104097"/>
                  <a:gd name="connsiteY1" fmla="*/ 84277 h 89282"/>
                  <a:gd name="connsiteX2" fmla="*/ 7179 w 104097"/>
                  <a:gd name="connsiteY2" fmla="*/ 80063 h 89282"/>
                </a:gdLst>
                <a:ahLst/>
                <a:cxnLst>
                  <a:cxn ang="0">
                    <a:pos x="connsiteX0" y="connsiteY0"/>
                  </a:cxn>
                  <a:cxn ang="0">
                    <a:pos x="connsiteX1" y="connsiteY1"/>
                  </a:cxn>
                  <a:cxn ang="0">
                    <a:pos x="connsiteX2" y="connsiteY2"/>
                  </a:cxn>
                </a:cxnLst>
                <a:rect l="l" t="t" r="r" b="b"/>
                <a:pathLst>
                  <a:path w="104097" h="89282">
                    <a:moveTo>
                      <a:pt x="104097" y="0"/>
                    </a:moveTo>
                    <a:lnTo>
                      <a:pt x="7179" y="84277"/>
                    </a:lnTo>
                    <a:cubicBezTo>
                      <a:pt x="-8974" y="97621"/>
                      <a:pt x="7179" y="80063"/>
                      <a:pt x="7179" y="8006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42" name="Freeform 41"/>
              <p:cNvSpPr/>
              <p:nvPr/>
            </p:nvSpPr>
            <p:spPr>
              <a:xfrm>
                <a:off x="3451832" y="3422334"/>
                <a:ext cx="445923" cy="131712"/>
              </a:xfrm>
              <a:custGeom>
                <a:avLst/>
                <a:gdLst>
                  <a:gd name="connsiteX0" fmla="*/ 0 w 446665"/>
                  <a:gd name="connsiteY0" fmla="*/ 126415 h 132487"/>
                  <a:gd name="connsiteX1" fmla="*/ 176980 w 446665"/>
                  <a:gd name="connsiteY1" fmla="*/ 117987 h 132487"/>
                  <a:gd name="connsiteX2" fmla="*/ 446665 w 446665"/>
                  <a:gd name="connsiteY2" fmla="*/ 0 h 132487"/>
                </a:gdLst>
                <a:ahLst/>
                <a:cxnLst>
                  <a:cxn ang="0">
                    <a:pos x="connsiteX0" y="connsiteY0"/>
                  </a:cxn>
                  <a:cxn ang="0">
                    <a:pos x="connsiteX1" y="connsiteY1"/>
                  </a:cxn>
                  <a:cxn ang="0">
                    <a:pos x="connsiteX2" y="connsiteY2"/>
                  </a:cxn>
                </a:cxnLst>
                <a:rect l="l" t="t" r="r" b="b"/>
                <a:pathLst>
                  <a:path w="446665" h="132487">
                    <a:moveTo>
                      <a:pt x="0" y="126415"/>
                    </a:moveTo>
                    <a:cubicBezTo>
                      <a:pt x="51268" y="132735"/>
                      <a:pt x="102536" y="139056"/>
                      <a:pt x="176980" y="117987"/>
                    </a:cubicBezTo>
                    <a:cubicBezTo>
                      <a:pt x="251424" y="96918"/>
                      <a:pt x="401718" y="19664"/>
                      <a:pt x="446665"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43" name="Freeform 42"/>
              <p:cNvSpPr/>
              <p:nvPr/>
            </p:nvSpPr>
            <p:spPr>
              <a:xfrm>
                <a:off x="3505787" y="3557219"/>
                <a:ext cx="68237" cy="130124"/>
              </a:xfrm>
              <a:custGeom>
                <a:avLst/>
                <a:gdLst>
                  <a:gd name="connsiteX0" fmla="*/ 0 w 67422"/>
                  <a:gd name="connsiteY0" fmla="*/ 130629 h 130629"/>
                  <a:gd name="connsiteX1" fmla="*/ 67422 w 67422"/>
                  <a:gd name="connsiteY1" fmla="*/ 0 h 130629"/>
                </a:gdLst>
                <a:ahLst/>
                <a:cxnLst>
                  <a:cxn ang="0">
                    <a:pos x="connsiteX0" y="connsiteY0"/>
                  </a:cxn>
                  <a:cxn ang="0">
                    <a:pos x="connsiteX1" y="connsiteY1"/>
                  </a:cxn>
                </a:cxnLst>
                <a:rect l="l" t="t" r="r" b="b"/>
                <a:pathLst>
                  <a:path w="67422" h="130629">
                    <a:moveTo>
                      <a:pt x="0" y="130629"/>
                    </a:moveTo>
                    <a:lnTo>
                      <a:pt x="6742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44" name="Freeform 43"/>
              <p:cNvSpPr/>
              <p:nvPr/>
            </p:nvSpPr>
            <p:spPr>
              <a:xfrm>
                <a:off x="3627980" y="3619107"/>
                <a:ext cx="493532" cy="139645"/>
              </a:xfrm>
              <a:custGeom>
                <a:avLst/>
                <a:gdLst>
                  <a:gd name="connsiteX0" fmla="*/ 0 w 493018"/>
                  <a:gd name="connsiteY0" fmla="*/ 117987 h 139681"/>
                  <a:gd name="connsiteX1" fmla="*/ 235974 w 493018"/>
                  <a:gd name="connsiteY1" fmla="*/ 130628 h 139681"/>
                  <a:gd name="connsiteX2" fmla="*/ 493018 w 493018"/>
                  <a:gd name="connsiteY2" fmla="*/ 0 h 139681"/>
                </a:gdLst>
                <a:ahLst/>
                <a:cxnLst>
                  <a:cxn ang="0">
                    <a:pos x="connsiteX0" y="connsiteY0"/>
                  </a:cxn>
                  <a:cxn ang="0">
                    <a:pos x="connsiteX1" y="connsiteY1"/>
                  </a:cxn>
                  <a:cxn ang="0">
                    <a:pos x="connsiteX2" y="connsiteY2"/>
                  </a:cxn>
                </a:cxnLst>
                <a:rect l="l" t="t" r="r" b="b"/>
                <a:pathLst>
                  <a:path w="493018" h="139681">
                    <a:moveTo>
                      <a:pt x="0" y="117987"/>
                    </a:moveTo>
                    <a:cubicBezTo>
                      <a:pt x="76902" y="134139"/>
                      <a:pt x="153804" y="150292"/>
                      <a:pt x="235974" y="130628"/>
                    </a:cubicBezTo>
                    <a:cubicBezTo>
                      <a:pt x="318144" y="110964"/>
                      <a:pt x="449475" y="21771"/>
                      <a:pt x="49301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45" name="Freeform 44"/>
              <p:cNvSpPr/>
              <p:nvPr/>
            </p:nvSpPr>
            <p:spPr>
              <a:xfrm>
                <a:off x="4048513" y="3316013"/>
                <a:ext cx="39672" cy="277703"/>
              </a:xfrm>
              <a:custGeom>
                <a:avLst/>
                <a:gdLst>
                  <a:gd name="connsiteX0" fmla="*/ 10125 w 39851"/>
                  <a:gd name="connsiteY0" fmla="*/ 0 h 278112"/>
                  <a:gd name="connsiteX1" fmla="*/ 1697 w 39851"/>
                  <a:gd name="connsiteY1" fmla="*/ 126414 h 278112"/>
                  <a:gd name="connsiteX2" fmla="*/ 39622 w 39851"/>
                  <a:gd name="connsiteY2" fmla="*/ 227546 h 278112"/>
                  <a:gd name="connsiteX3" fmla="*/ 18553 w 39851"/>
                  <a:gd name="connsiteY3" fmla="*/ 278112 h 278112"/>
                </a:gdLst>
                <a:ahLst/>
                <a:cxnLst>
                  <a:cxn ang="0">
                    <a:pos x="connsiteX0" y="connsiteY0"/>
                  </a:cxn>
                  <a:cxn ang="0">
                    <a:pos x="connsiteX1" y="connsiteY1"/>
                  </a:cxn>
                  <a:cxn ang="0">
                    <a:pos x="connsiteX2" y="connsiteY2"/>
                  </a:cxn>
                  <a:cxn ang="0">
                    <a:pos x="connsiteX3" y="connsiteY3"/>
                  </a:cxn>
                </a:cxnLst>
                <a:rect l="l" t="t" r="r" b="b"/>
                <a:pathLst>
                  <a:path w="39851" h="278112">
                    <a:moveTo>
                      <a:pt x="10125" y="0"/>
                    </a:moveTo>
                    <a:cubicBezTo>
                      <a:pt x="3453" y="44245"/>
                      <a:pt x="-3219" y="88490"/>
                      <a:pt x="1697" y="126414"/>
                    </a:cubicBezTo>
                    <a:cubicBezTo>
                      <a:pt x="6613" y="164338"/>
                      <a:pt x="36813" y="202263"/>
                      <a:pt x="39622" y="227546"/>
                    </a:cubicBezTo>
                    <a:cubicBezTo>
                      <a:pt x="42431" y="252829"/>
                      <a:pt x="18553" y="278112"/>
                      <a:pt x="18553" y="27811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46" name="Freeform 45"/>
              <p:cNvSpPr/>
              <p:nvPr/>
            </p:nvSpPr>
            <p:spPr>
              <a:xfrm>
                <a:off x="4048513" y="3346163"/>
                <a:ext cx="92041" cy="28564"/>
              </a:xfrm>
              <a:custGeom>
                <a:avLst/>
                <a:gdLst>
                  <a:gd name="connsiteX0" fmla="*/ 0 w 92704"/>
                  <a:gd name="connsiteY0" fmla="*/ 29497 h 29497"/>
                  <a:gd name="connsiteX1" fmla="*/ 92704 w 92704"/>
                  <a:gd name="connsiteY1" fmla="*/ 0 h 29497"/>
                </a:gdLst>
                <a:ahLst/>
                <a:cxnLst>
                  <a:cxn ang="0">
                    <a:pos x="connsiteX0" y="connsiteY0"/>
                  </a:cxn>
                  <a:cxn ang="0">
                    <a:pos x="connsiteX1" y="connsiteY1"/>
                  </a:cxn>
                </a:cxnLst>
                <a:rect l="l" t="t" r="r" b="b"/>
                <a:pathLst>
                  <a:path w="92704" h="29497">
                    <a:moveTo>
                      <a:pt x="0" y="29497"/>
                    </a:moveTo>
                    <a:lnTo>
                      <a:pt x="9270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grpSp>
      </p:grpSp>
      <p:grpSp>
        <p:nvGrpSpPr>
          <p:cNvPr id="44037" name="Group 46"/>
          <p:cNvGrpSpPr>
            <a:grpSpLocks/>
          </p:cNvGrpSpPr>
          <p:nvPr/>
        </p:nvGrpSpPr>
        <p:grpSpPr bwMode="auto">
          <a:xfrm>
            <a:off x="6448425" y="2895600"/>
            <a:ext cx="2038350" cy="1057275"/>
            <a:chOff x="3066091" y="2901821"/>
            <a:chExt cx="2038554" cy="1057492"/>
          </a:xfrm>
        </p:grpSpPr>
        <p:sp>
          <p:nvSpPr>
            <p:cNvPr id="48" name="Freeform 47"/>
            <p:cNvSpPr/>
            <p:nvPr/>
          </p:nvSpPr>
          <p:spPr>
            <a:xfrm flipH="1" flipV="1">
              <a:off x="3142299" y="3217799"/>
              <a:ext cx="1962346" cy="651009"/>
            </a:xfrm>
            <a:custGeom>
              <a:avLst/>
              <a:gdLst>
                <a:gd name="connsiteX0" fmla="*/ 0 w 1340338"/>
                <a:gd name="connsiteY0" fmla="*/ 17475 h 673967"/>
                <a:gd name="connsiteX1" fmla="*/ 484554 w 1340338"/>
                <a:gd name="connsiteY1" fmla="*/ 56552 h 673967"/>
                <a:gd name="connsiteX2" fmla="*/ 1000369 w 1340338"/>
                <a:gd name="connsiteY2" fmla="*/ 486398 h 673967"/>
                <a:gd name="connsiteX3" fmla="*/ 1340338 w 1340338"/>
                <a:gd name="connsiteY3" fmla="*/ 673967 h 673967"/>
              </a:gdLst>
              <a:ahLst/>
              <a:cxnLst>
                <a:cxn ang="0">
                  <a:pos x="connsiteX0" y="connsiteY0"/>
                </a:cxn>
                <a:cxn ang="0">
                  <a:pos x="connsiteX1" y="connsiteY1"/>
                </a:cxn>
                <a:cxn ang="0">
                  <a:pos x="connsiteX2" y="connsiteY2"/>
                </a:cxn>
                <a:cxn ang="0">
                  <a:pos x="connsiteX3" y="connsiteY3"/>
                </a:cxn>
              </a:cxnLst>
              <a:rect l="l" t="t" r="r" b="b"/>
              <a:pathLst>
                <a:path w="1340338" h="673967">
                  <a:moveTo>
                    <a:pt x="0" y="17475"/>
                  </a:moveTo>
                  <a:cubicBezTo>
                    <a:pt x="158913" y="-2064"/>
                    <a:pt x="317826" y="-21602"/>
                    <a:pt x="484554" y="56552"/>
                  </a:cubicBezTo>
                  <a:cubicBezTo>
                    <a:pt x="651282" y="134706"/>
                    <a:pt x="857738" y="383495"/>
                    <a:pt x="1000369" y="486398"/>
                  </a:cubicBezTo>
                  <a:cubicBezTo>
                    <a:pt x="1143000" y="589301"/>
                    <a:pt x="1282374" y="642706"/>
                    <a:pt x="1340338" y="673967"/>
                  </a:cubicBezTo>
                </a:path>
              </a:pathLst>
            </a:custGeom>
            <a:noFill/>
            <a:ln w="57150">
              <a:solidFill>
                <a:srgbClr val="AC86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grpSp>
          <p:nvGrpSpPr>
            <p:cNvPr id="44050" name="Group 48"/>
            <p:cNvGrpSpPr>
              <a:grpSpLocks/>
            </p:cNvGrpSpPr>
            <p:nvPr/>
          </p:nvGrpSpPr>
          <p:grpSpPr bwMode="auto">
            <a:xfrm>
              <a:off x="3066091" y="2901821"/>
              <a:ext cx="1454296" cy="1057492"/>
              <a:chOff x="3066091" y="2901821"/>
              <a:chExt cx="1454296" cy="1057492"/>
            </a:xfrm>
          </p:grpSpPr>
          <p:sp>
            <p:nvSpPr>
              <p:cNvPr id="50" name="Freeform 49"/>
              <p:cNvSpPr/>
              <p:nvPr/>
            </p:nvSpPr>
            <p:spPr>
              <a:xfrm>
                <a:off x="3066091" y="2901821"/>
                <a:ext cx="1454296" cy="1057492"/>
              </a:xfrm>
              <a:custGeom>
                <a:avLst/>
                <a:gdLst>
                  <a:gd name="connsiteX0" fmla="*/ 10621 w 1477439"/>
                  <a:gd name="connsiteY0" fmla="*/ 1663 h 1056862"/>
                  <a:gd name="connsiteX1" fmla="*/ 97119 w 1477439"/>
                  <a:gd name="connsiteY1" fmla="*/ 199371 h 1056862"/>
                  <a:gd name="connsiteX2" fmla="*/ 183616 w 1477439"/>
                  <a:gd name="connsiteY2" fmla="*/ 483576 h 1056862"/>
                  <a:gd name="connsiteX3" fmla="*/ 319540 w 1477439"/>
                  <a:gd name="connsiteY3" fmla="*/ 792495 h 1056862"/>
                  <a:gd name="connsiteX4" fmla="*/ 591389 w 1477439"/>
                  <a:gd name="connsiteY4" fmla="*/ 1051987 h 1056862"/>
                  <a:gd name="connsiteX5" fmla="*/ 962092 w 1477439"/>
                  <a:gd name="connsiteY5" fmla="*/ 953133 h 1056862"/>
                  <a:gd name="connsiteX6" fmla="*/ 1147443 w 1477439"/>
                  <a:gd name="connsiteY6" fmla="*/ 841922 h 1056862"/>
                  <a:gd name="connsiteX7" fmla="*/ 1456362 w 1477439"/>
                  <a:gd name="connsiteY7" fmla="*/ 1039630 h 1056862"/>
                  <a:gd name="connsiteX8" fmla="*/ 1431648 w 1477439"/>
                  <a:gd name="connsiteY8" fmla="*/ 891349 h 1056862"/>
                  <a:gd name="connsiteX9" fmla="*/ 1283367 w 1477439"/>
                  <a:gd name="connsiteY9" fmla="*/ 891349 h 1056862"/>
                  <a:gd name="connsiteX10" fmla="*/ 1184513 w 1477439"/>
                  <a:gd name="connsiteY10" fmla="*/ 619500 h 1056862"/>
                  <a:gd name="connsiteX11" fmla="*/ 1060946 w 1477439"/>
                  <a:gd name="connsiteY11" fmla="*/ 285868 h 1056862"/>
                  <a:gd name="connsiteX12" fmla="*/ 813811 w 1477439"/>
                  <a:gd name="connsiteY12" fmla="*/ 63446 h 1056862"/>
                  <a:gd name="connsiteX13" fmla="*/ 356611 w 1477439"/>
                  <a:gd name="connsiteY13" fmla="*/ 100517 h 1056862"/>
                  <a:gd name="connsiteX14" fmla="*/ 10621 w 1477439"/>
                  <a:gd name="connsiteY14" fmla="*/ 1663 h 105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7439" h="1056862">
                    <a:moveTo>
                      <a:pt x="10621" y="1663"/>
                    </a:moveTo>
                    <a:cubicBezTo>
                      <a:pt x="-32627" y="18139"/>
                      <a:pt x="68287" y="119052"/>
                      <a:pt x="97119" y="199371"/>
                    </a:cubicBezTo>
                    <a:cubicBezTo>
                      <a:pt x="125951" y="279690"/>
                      <a:pt x="146546" y="384722"/>
                      <a:pt x="183616" y="483576"/>
                    </a:cubicBezTo>
                    <a:cubicBezTo>
                      <a:pt x="220686" y="582430"/>
                      <a:pt x="251578" y="697760"/>
                      <a:pt x="319540" y="792495"/>
                    </a:cubicBezTo>
                    <a:cubicBezTo>
                      <a:pt x="387502" y="887230"/>
                      <a:pt x="484297" y="1025214"/>
                      <a:pt x="591389" y="1051987"/>
                    </a:cubicBezTo>
                    <a:cubicBezTo>
                      <a:pt x="698481" y="1078760"/>
                      <a:pt x="869416" y="988144"/>
                      <a:pt x="962092" y="953133"/>
                    </a:cubicBezTo>
                    <a:cubicBezTo>
                      <a:pt x="1054768" y="918122"/>
                      <a:pt x="1065065" y="827506"/>
                      <a:pt x="1147443" y="841922"/>
                    </a:cubicBezTo>
                    <a:cubicBezTo>
                      <a:pt x="1229821" y="856338"/>
                      <a:pt x="1408995" y="1031392"/>
                      <a:pt x="1456362" y="1039630"/>
                    </a:cubicBezTo>
                    <a:cubicBezTo>
                      <a:pt x="1503730" y="1047868"/>
                      <a:pt x="1460480" y="916062"/>
                      <a:pt x="1431648" y="891349"/>
                    </a:cubicBezTo>
                    <a:cubicBezTo>
                      <a:pt x="1402816" y="866636"/>
                      <a:pt x="1324556" y="936657"/>
                      <a:pt x="1283367" y="891349"/>
                    </a:cubicBezTo>
                    <a:cubicBezTo>
                      <a:pt x="1242178" y="846041"/>
                      <a:pt x="1221583" y="720414"/>
                      <a:pt x="1184513" y="619500"/>
                    </a:cubicBezTo>
                    <a:cubicBezTo>
                      <a:pt x="1147443" y="518587"/>
                      <a:pt x="1122730" y="378544"/>
                      <a:pt x="1060946" y="285868"/>
                    </a:cubicBezTo>
                    <a:cubicBezTo>
                      <a:pt x="999162" y="193192"/>
                      <a:pt x="931200" y="94338"/>
                      <a:pt x="813811" y="63446"/>
                    </a:cubicBezTo>
                    <a:cubicBezTo>
                      <a:pt x="696422" y="32554"/>
                      <a:pt x="486357" y="104636"/>
                      <a:pt x="356611" y="100517"/>
                    </a:cubicBezTo>
                    <a:cubicBezTo>
                      <a:pt x="226865" y="96398"/>
                      <a:pt x="53869" y="-14813"/>
                      <a:pt x="10621" y="1663"/>
                    </a:cubicBezTo>
                    <a:close/>
                  </a:path>
                </a:pathLst>
              </a:cu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51" name="Freeform 50"/>
              <p:cNvSpPr/>
              <p:nvPr/>
            </p:nvSpPr>
            <p:spPr>
              <a:xfrm>
                <a:off x="3302653" y="3054252"/>
                <a:ext cx="1017689" cy="697056"/>
              </a:xfrm>
              <a:custGeom>
                <a:avLst/>
                <a:gdLst>
                  <a:gd name="connsiteX0" fmla="*/ 0 w 1095594"/>
                  <a:gd name="connsiteY0" fmla="*/ 0 h 695282"/>
                  <a:gd name="connsiteX1" fmla="*/ 261257 w 1095594"/>
                  <a:gd name="connsiteY1" fmla="*/ 117988 h 695282"/>
                  <a:gd name="connsiteX2" fmla="*/ 589935 w 1095594"/>
                  <a:gd name="connsiteY2" fmla="*/ 307610 h 695282"/>
                  <a:gd name="connsiteX3" fmla="*/ 889117 w 1095594"/>
                  <a:gd name="connsiteY3" fmla="*/ 556225 h 695282"/>
                  <a:gd name="connsiteX4" fmla="*/ 1095594 w 1095594"/>
                  <a:gd name="connsiteY4" fmla="*/ 695282 h 6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594" h="695282">
                    <a:moveTo>
                      <a:pt x="0" y="0"/>
                    </a:moveTo>
                    <a:cubicBezTo>
                      <a:pt x="81467" y="33360"/>
                      <a:pt x="162935" y="66720"/>
                      <a:pt x="261257" y="117988"/>
                    </a:cubicBezTo>
                    <a:cubicBezTo>
                      <a:pt x="359580" y="169256"/>
                      <a:pt x="485292" y="234571"/>
                      <a:pt x="589935" y="307610"/>
                    </a:cubicBezTo>
                    <a:cubicBezTo>
                      <a:pt x="694578" y="380649"/>
                      <a:pt x="804841" y="491613"/>
                      <a:pt x="889117" y="556225"/>
                    </a:cubicBezTo>
                    <a:cubicBezTo>
                      <a:pt x="973394" y="620837"/>
                      <a:pt x="1095594" y="695282"/>
                      <a:pt x="1095594" y="69528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52" name="Freeform 51"/>
              <p:cNvSpPr/>
              <p:nvPr/>
            </p:nvSpPr>
            <p:spPr>
              <a:xfrm>
                <a:off x="3509048" y="3051077"/>
                <a:ext cx="42866" cy="134966"/>
              </a:xfrm>
              <a:custGeom>
                <a:avLst/>
                <a:gdLst>
                  <a:gd name="connsiteX0" fmla="*/ 0 w 42367"/>
                  <a:gd name="connsiteY0" fmla="*/ 0 h 134843"/>
                  <a:gd name="connsiteX1" fmla="*/ 42138 w 42367"/>
                  <a:gd name="connsiteY1" fmla="*/ 46352 h 134843"/>
                  <a:gd name="connsiteX2" fmla="*/ 16855 w 42367"/>
                  <a:gd name="connsiteY2" fmla="*/ 134843 h 134843"/>
                </a:gdLst>
                <a:ahLst/>
                <a:cxnLst>
                  <a:cxn ang="0">
                    <a:pos x="connsiteX0" y="connsiteY0"/>
                  </a:cxn>
                  <a:cxn ang="0">
                    <a:pos x="connsiteX1" y="connsiteY1"/>
                  </a:cxn>
                  <a:cxn ang="0">
                    <a:pos x="connsiteX2" y="connsiteY2"/>
                  </a:cxn>
                </a:cxnLst>
                <a:rect l="l" t="t" r="r" b="b"/>
                <a:pathLst>
                  <a:path w="42367" h="134843">
                    <a:moveTo>
                      <a:pt x="0" y="0"/>
                    </a:moveTo>
                    <a:cubicBezTo>
                      <a:pt x="19664" y="11939"/>
                      <a:pt x="39329" y="23878"/>
                      <a:pt x="42138" y="46352"/>
                    </a:cubicBezTo>
                    <a:cubicBezTo>
                      <a:pt x="44947" y="68826"/>
                      <a:pt x="21069" y="120094"/>
                      <a:pt x="16855" y="1348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53" name="Freeform 52"/>
              <p:cNvSpPr/>
              <p:nvPr/>
            </p:nvSpPr>
            <p:spPr>
              <a:xfrm>
                <a:off x="3350283" y="3252731"/>
                <a:ext cx="252437" cy="68276"/>
              </a:xfrm>
              <a:custGeom>
                <a:avLst/>
                <a:gdLst>
                  <a:gd name="connsiteX0" fmla="*/ 0 w 252829"/>
                  <a:gd name="connsiteY0" fmla="*/ 67421 h 67421"/>
                  <a:gd name="connsiteX1" fmla="*/ 139056 w 252829"/>
                  <a:gd name="connsiteY1" fmla="*/ 46352 h 67421"/>
                  <a:gd name="connsiteX2" fmla="*/ 252829 w 252829"/>
                  <a:gd name="connsiteY2" fmla="*/ 0 h 67421"/>
                </a:gdLst>
                <a:ahLst/>
                <a:cxnLst>
                  <a:cxn ang="0">
                    <a:pos x="connsiteX0" y="connsiteY0"/>
                  </a:cxn>
                  <a:cxn ang="0">
                    <a:pos x="connsiteX1" y="connsiteY1"/>
                  </a:cxn>
                  <a:cxn ang="0">
                    <a:pos x="connsiteX2" y="connsiteY2"/>
                  </a:cxn>
                </a:cxnLst>
                <a:rect l="l" t="t" r="r" b="b"/>
                <a:pathLst>
                  <a:path w="252829" h="67421">
                    <a:moveTo>
                      <a:pt x="0" y="67421"/>
                    </a:moveTo>
                    <a:cubicBezTo>
                      <a:pt x="48459" y="62505"/>
                      <a:pt x="96918" y="57589"/>
                      <a:pt x="139056" y="46352"/>
                    </a:cubicBezTo>
                    <a:cubicBezTo>
                      <a:pt x="181194" y="35115"/>
                      <a:pt x="252829" y="0"/>
                      <a:pt x="252829"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54" name="Freeform 53"/>
              <p:cNvSpPr/>
              <p:nvPr/>
            </p:nvSpPr>
            <p:spPr>
              <a:xfrm>
                <a:off x="3786888" y="3076482"/>
                <a:ext cx="42867" cy="260403"/>
              </a:xfrm>
              <a:custGeom>
                <a:avLst/>
                <a:gdLst>
                  <a:gd name="connsiteX0" fmla="*/ 12641 w 42327"/>
                  <a:gd name="connsiteY0" fmla="*/ 0 h 261257"/>
                  <a:gd name="connsiteX1" fmla="*/ 42138 w 42327"/>
                  <a:gd name="connsiteY1" fmla="*/ 84277 h 261257"/>
                  <a:gd name="connsiteX2" fmla="*/ 0 w 42327"/>
                  <a:gd name="connsiteY2" fmla="*/ 261257 h 261257"/>
                </a:gdLst>
                <a:ahLst/>
                <a:cxnLst>
                  <a:cxn ang="0">
                    <a:pos x="connsiteX0" y="connsiteY0"/>
                  </a:cxn>
                  <a:cxn ang="0">
                    <a:pos x="connsiteX1" y="connsiteY1"/>
                  </a:cxn>
                  <a:cxn ang="0">
                    <a:pos x="connsiteX2" y="connsiteY2"/>
                  </a:cxn>
                </a:cxnLst>
                <a:rect l="l" t="t" r="r" b="b"/>
                <a:pathLst>
                  <a:path w="42327" h="261257">
                    <a:moveTo>
                      <a:pt x="12641" y="0"/>
                    </a:moveTo>
                    <a:cubicBezTo>
                      <a:pt x="28443" y="20367"/>
                      <a:pt x="44245" y="40734"/>
                      <a:pt x="42138" y="84277"/>
                    </a:cubicBezTo>
                    <a:cubicBezTo>
                      <a:pt x="40031" y="127820"/>
                      <a:pt x="0" y="261257"/>
                      <a:pt x="0" y="26125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55" name="Freeform 54"/>
              <p:cNvSpPr/>
              <p:nvPr/>
            </p:nvSpPr>
            <p:spPr>
              <a:xfrm>
                <a:off x="3821817" y="3076482"/>
                <a:ext cx="104786" cy="88918"/>
              </a:xfrm>
              <a:custGeom>
                <a:avLst/>
                <a:gdLst>
                  <a:gd name="connsiteX0" fmla="*/ 104097 w 104097"/>
                  <a:gd name="connsiteY0" fmla="*/ 0 h 89282"/>
                  <a:gd name="connsiteX1" fmla="*/ 7179 w 104097"/>
                  <a:gd name="connsiteY1" fmla="*/ 84277 h 89282"/>
                  <a:gd name="connsiteX2" fmla="*/ 7179 w 104097"/>
                  <a:gd name="connsiteY2" fmla="*/ 80063 h 89282"/>
                </a:gdLst>
                <a:ahLst/>
                <a:cxnLst>
                  <a:cxn ang="0">
                    <a:pos x="connsiteX0" y="connsiteY0"/>
                  </a:cxn>
                  <a:cxn ang="0">
                    <a:pos x="connsiteX1" y="connsiteY1"/>
                  </a:cxn>
                  <a:cxn ang="0">
                    <a:pos x="connsiteX2" y="connsiteY2"/>
                  </a:cxn>
                </a:cxnLst>
                <a:rect l="l" t="t" r="r" b="b"/>
                <a:pathLst>
                  <a:path w="104097" h="89282">
                    <a:moveTo>
                      <a:pt x="104097" y="0"/>
                    </a:moveTo>
                    <a:lnTo>
                      <a:pt x="7179" y="84277"/>
                    </a:lnTo>
                    <a:cubicBezTo>
                      <a:pt x="-8974" y="97621"/>
                      <a:pt x="7179" y="80063"/>
                      <a:pt x="7179" y="8006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56" name="Freeform 55"/>
              <p:cNvSpPr/>
              <p:nvPr/>
            </p:nvSpPr>
            <p:spPr>
              <a:xfrm>
                <a:off x="3450305" y="3422628"/>
                <a:ext cx="446133" cy="131790"/>
              </a:xfrm>
              <a:custGeom>
                <a:avLst/>
                <a:gdLst>
                  <a:gd name="connsiteX0" fmla="*/ 0 w 446665"/>
                  <a:gd name="connsiteY0" fmla="*/ 126415 h 132487"/>
                  <a:gd name="connsiteX1" fmla="*/ 176980 w 446665"/>
                  <a:gd name="connsiteY1" fmla="*/ 117987 h 132487"/>
                  <a:gd name="connsiteX2" fmla="*/ 446665 w 446665"/>
                  <a:gd name="connsiteY2" fmla="*/ 0 h 132487"/>
                </a:gdLst>
                <a:ahLst/>
                <a:cxnLst>
                  <a:cxn ang="0">
                    <a:pos x="connsiteX0" y="connsiteY0"/>
                  </a:cxn>
                  <a:cxn ang="0">
                    <a:pos x="connsiteX1" y="connsiteY1"/>
                  </a:cxn>
                  <a:cxn ang="0">
                    <a:pos x="connsiteX2" y="connsiteY2"/>
                  </a:cxn>
                </a:cxnLst>
                <a:rect l="l" t="t" r="r" b="b"/>
                <a:pathLst>
                  <a:path w="446665" h="132487">
                    <a:moveTo>
                      <a:pt x="0" y="126415"/>
                    </a:moveTo>
                    <a:cubicBezTo>
                      <a:pt x="51268" y="132735"/>
                      <a:pt x="102536" y="139056"/>
                      <a:pt x="176980" y="117987"/>
                    </a:cubicBezTo>
                    <a:cubicBezTo>
                      <a:pt x="251424" y="96918"/>
                      <a:pt x="401718" y="19664"/>
                      <a:pt x="446665"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57" name="Freeform 56"/>
              <p:cNvSpPr/>
              <p:nvPr/>
            </p:nvSpPr>
            <p:spPr>
              <a:xfrm>
                <a:off x="3505873" y="3557594"/>
                <a:ext cx="66682" cy="130202"/>
              </a:xfrm>
              <a:custGeom>
                <a:avLst/>
                <a:gdLst>
                  <a:gd name="connsiteX0" fmla="*/ 0 w 67422"/>
                  <a:gd name="connsiteY0" fmla="*/ 130629 h 130629"/>
                  <a:gd name="connsiteX1" fmla="*/ 67422 w 67422"/>
                  <a:gd name="connsiteY1" fmla="*/ 0 h 130629"/>
                </a:gdLst>
                <a:ahLst/>
                <a:cxnLst>
                  <a:cxn ang="0">
                    <a:pos x="connsiteX0" y="connsiteY0"/>
                  </a:cxn>
                  <a:cxn ang="0">
                    <a:pos x="connsiteX1" y="connsiteY1"/>
                  </a:cxn>
                </a:cxnLst>
                <a:rect l="l" t="t" r="r" b="b"/>
                <a:pathLst>
                  <a:path w="67422" h="130629">
                    <a:moveTo>
                      <a:pt x="0" y="130629"/>
                    </a:moveTo>
                    <a:lnTo>
                      <a:pt x="6742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58" name="Freeform 57"/>
              <p:cNvSpPr/>
              <p:nvPr/>
            </p:nvSpPr>
            <p:spPr>
              <a:xfrm>
                <a:off x="3628122" y="3619518"/>
                <a:ext cx="492174" cy="139729"/>
              </a:xfrm>
              <a:custGeom>
                <a:avLst/>
                <a:gdLst>
                  <a:gd name="connsiteX0" fmla="*/ 0 w 493018"/>
                  <a:gd name="connsiteY0" fmla="*/ 117987 h 139681"/>
                  <a:gd name="connsiteX1" fmla="*/ 235974 w 493018"/>
                  <a:gd name="connsiteY1" fmla="*/ 130628 h 139681"/>
                  <a:gd name="connsiteX2" fmla="*/ 493018 w 493018"/>
                  <a:gd name="connsiteY2" fmla="*/ 0 h 139681"/>
                </a:gdLst>
                <a:ahLst/>
                <a:cxnLst>
                  <a:cxn ang="0">
                    <a:pos x="connsiteX0" y="connsiteY0"/>
                  </a:cxn>
                  <a:cxn ang="0">
                    <a:pos x="connsiteX1" y="connsiteY1"/>
                  </a:cxn>
                  <a:cxn ang="0">
                    <a:pos x="connsiteX2" y="connsiteY2"/>
                  </a:cxn>
                </a:cxnLst>
                <a:rect l="l" t="t" r="r" b="b"/>
                <a:pathLst>
                  <a:path w="493018" h="139681">
                    <a:moveTo>
                      <a:pt x="0" y="117987"/>
                    </a:moveTo>
                    <a:cubicBezTo>
                      <a:pt x="76902" y="134139"/>
                      <a:pt x="153804" y="150292"/>
                      <a:pt x="235974" y="130628"/>
                    </a:cubicBezTo>
                    <a:cubicBezTo>
                      <a:pt x="318144" y="110964"/>
                      <a:pt x="449475" y="21771"/>
                      <a:pt x="49301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59" name="Freeform 58"/>
              <p:cNvSpPr/>
              <p:nvPr/>
            </p:nvSpPr>
            <p:spPr>
              <a:xfrm>
                <a:off x="4047265" y="3316244"/>
                <a:ext cx="39692" cy="277869"/>
              </a:xfrm>
              <a:custGeom>
                <a:avLst/>
                <a:gdLst>
                  <a:gd name="connsiteX0" fmla="*/ 10125 w 39851"/>
                  <a:gd name="connsiteY0" fmla="*/ 0 h 278112"/>
                  <a:gd name="connsiteX1" fmla="*/ 1697 w 39851"/>
                  <a:gd name="connsiteY1" fmla="*/ 126414 h 278112"/>
                  <a:gd name="connsiteX2" fmla="*/ 39622 w 39851"/>
                  <a:gd name="connsiteY2" fmla="*/ 227546 h 278112"/>
                  <a:gd name="connsiteX3" fmla="*/ 18553 w 39851"/>
                  <a:gd name="connsiteY3" fmla="*/ 278112 h 278112"/>
                </a:gdLst>
                <a:ahLst/>
                <a:cxnLst>
                  <a:cxn ang="0">
                    <a:pos x="connsiteX0" y="connsiteY0"/>
                  </a:cxn>
                  <a:cxn ang="0">
                    <a:pos x="connsiteX1" y="connsiteY1"/>
                  </a:cxn>
                  <a:cxn ang="0">
                    <a:pos x="connsiteX2" y="connsiteY2"/>
                  </a:cxn>
                  <a:cxn ang="0">
                    <a:pos x="connsiteX3" y="connsiteY3"/>
                  </a:cxn>
                </a:cxnLst>
                <a:rect l="l" t="t" r="r" b="b"/>
                <a:pathLst>
                  <a:path w="39851" h="278112">
                    <a:moveTo>
                      <a:pt x="10125" y="0"/>
                    </a:moveTo>
                    <a:cubicBezTo>
                      <a:pt x="3453" y="44245"/>
                      <a:pt x="-3219" y="88490"/>
                      <a:pt x="1697" y="126414"/>
                    </a:cubicBezTo>
                    <a:cubicBezTo>
                      <a:pt x="6613" y="164338"/>
                      <a:pt x="36813" y="202263"/>
                      <a:pt x="39622" y="227546"/>
                    </a:cubicBezTo>
                    <a:cubicBezTo>
                      <a:pt x="42431" y="252829"/>
                      <a:pt x="18553" y="278112"/>
                      <a:pt x="18553" y="27811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60" name="Freeform 59"/>
              <p:cNvSpPr/>
              <p:nvPr/>
            </p:nvSpPr>
            <p:spPr>
              <a:xfrm>
                <a:off x="4047265" y="3346412"/>
                <a:ext cx="93672" cy="28581"/>
              </a:xfrm>
              <a:custGeom>
                <a:avLst/>
                <a:gdLst>
                  <a:gd name="connsiteX0" fmla="*/ 0 w 92704"/>
                  <a:gd name="connsiteY0" fmla="*/ 29497 h 29497"/>
                  <a:gd name="connsiteX1" fmla="*/ 92704 w 92704"/>
                  <a:gd name="connsiteY1" fmla="*/ 0 h 29497"/>
                </a:gdLst>
                <a:ahLst/>
                <a:cxnLst>
                  <a:cxn ang="0">
                    <a:pos x="connsiteX0" y="connsiteY0"/>
                  </a:cxn>
                  <a:cxn ang="0">
                    <a:pos x="connsiteX1" y="connsiteY1"/>
                  </a:cxn>
                </a:cxnLst>
                <a:rect l="l" t="t" r="r" b="b"/>
                <a:pathLst>
                  <a:path w="92704" h="29497">
                    <a:moveTo>
                      <a:pt x="0" y="29497"/>
                    </a:moveTo>
                    <a:lnTo>
                      <a:pt x="9270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grpSp>
      </p:grpSp>
      <p:sp>
        <p:nvSpPr>
          <p:cNvPr id="16" name="Down Arrow 15"/>
          <p:cNvSpPr/>
          <p:nvPr/>
        </p:nvSpPr>
        <p:spPr bwMode="auto">
          <a:xfrm rot="20416901">
            <a:off x="533400" y="2290763"/>
            <a:ext cx="776288" cy="541337"/>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76" name="Down Arrow 75"/>
          <p:cNvSpPr/>
          <p:nvPr/>
        </p:nvSpPr>
        <p:spPr bwMode="auto">
          <a:xfrm rot="2249965">
            <a:off x="1758950" y="2295525"/>
            <a:ext cx="636588" cy="566738"/>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cxnSp>
        <p:nvCxnSpPr>
          <p:cNvPr id="18" name="Straight Arrow Connector 17"/>
          <p:cNvCxnSpPr/>
          <p:nvPr/>
        </p:nvCxnSpPr>
        <p:spPr bwMode="auto">
          <a:xfrm>
            <a:off x="2620963" y="4152900"/>
            <a:ext cx="815975"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bwMode="auto">
          <a:xfrm>
            <a:off x="4600575" y="4138613"/>
            <a:ext cx="815975"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042" name="TextBox 77"/>
          <p:cNvSpPr txBox="1">
            <a:spLocks noChangeArrowheads="1"/>
          </p:cNvSpPr>
          <p:nvPr/>
        </p:nvSpPr>
        <p:spPr bwMode="auto">
          <a:xfrm>
            <a:off x="-96838" y="1566863"/>
            <a:ext cx="1930401"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Developmental signals</a:t>
            </a:r>
          </a:p>
        </p:txBody>
      </p:sp>
      <p:sp>
        <p:nvSpPr>
          <p:cNvPr id="44043" name="TextBox 84"/>
          <p:cNvSpPr txBox="1">
            <a:spLocks noChangeArrowheads="1"/>
          </p:cNvSpPr>
          <p:nvPr/>
        </p:nvSpPr>
        <p:spPr bwMode="auto">
          <a:xfrm>
            <a:off x="1676400" y="1566863"/>
            <a:ext cx="1930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Environmental signals</a:t>
            </a:r>
          </a:p>
        </p:txBody>
      </p:sp>
      <p:sp>
        <p:nvSpPr>
          <p:cNvPr id="44044" name="TextBox 80"/>
          <p:cNvSpPr txBox="1">
            <a:spLocks noChangeArrowheads="1"/>
          </p:cNvSpPr>
          <p:nvPr/>
        </p:nvSpPr>
        <p:spPr bwMode="auto">
          <a:xfrm>
            <a:off x="3906838" y="4321175"/>
            <a:ext cx="24431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Disassembly of cellular contents and degradation of macromolecules</a:t>
            </a:r>
          </a:p>
        </p:txBody>
      </p:sp>
      <p:sp>
        <p:nvSpPr>
          <p:cNvPr id="44045" name="TextBox 87"/>
          <p:cNvSpPr txBox="1">
            <a:spLocks noChangeArrowheads="1"/>
          </p:cNvSpPr>
          <p:nvPr/>
        </p:nvSpPr>
        <p:spPr bwMode="auto">
          <a:xfrm>
            <a:off x="7056438" y="4327525"/>
            <a:ext cx="1847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Cell death</a:t>
            </a:r>
          </a:p>
        </p:txBody>
      </p:sp>
      <p:sp>
        <p:nvSpPr>
          <p:cNvPr id="44046" name="TextBox 89"/>
          <p:cNvSpPr txBox="1">
            <a:spLocks noChangeArrowheads="1"/>
          </p:cNvSpPr>
          <p:nvPr/>
        </p:nvSpPr>
        <p:spPr bwMode="auto">
          <a:xfrm>
            <a:off x="1463675" y="4327525"/>
            <a:ext cx="2443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Decrease in photosynthesis, activation of senescence program</a:t>
            </a:r>
          </a:p>
        </p:txBody>
      </p:sp>
      <p:cxnSp>
        <p:nvCxnSpPr>
          <p:cNvPr id="85" name="Straight Arrow Connector 84"/>
          <p:cNvCxnSpPr/>
          <p:nvPr/>
        </p:nvCxnSpPr>
        <p:spPr bwMode="auto">
          <a:xfrm>
            <a:off x="6042025" y="4114800"/>
            <a:ext cx="815975"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a:solidFill>
            <a:schemeClr val="accent1">
              <a:lumMod val="20000"/>
              <a:lumOff val="80000"/>
            </a:schemeClr>
          </a:solidFill>
        </p:spPr>
        <p:txBody>
          <a:bodyPr/>
          <a:lstStyle/>
          <a:p>
            <a:pPr>
              <a:defRPr/>
            </a:pPr>
            <a:r>
              <a:rPr lang="en-US" altLang="en-US" dirty="0" smtClean="0">
                <a:ea typeface="ＭＳ Ｐゴシック" panose="020B0600070205080204" pitchFamily="34" charset="-128"/>
              </a:rPr>
              <a:t>Leaf senescence: Death as a recycling process</a:t>
            </a:r>
            <a:endParaRPr lang="en-GB" altLang="en-US" dirty="0" smtClean="0">
              <a:ea typeface="ＭＳ Ｐゴシック" panose="020B0600070205080204" pitchFamily="34" charset="-128"/>
            </a:endParaRPr>
          </a:p>
        </p:txBody>
      </p:sp>
    </p:spTree>
    <p:extLst>
      <p:ext uri="{BB962C8B-B14F-4D97-AF65-F5344CB8AC3E}">
        <p14:creationId xmlns:p14="http://schemas.microsoft.com/office/powerpoint/2010/main" val="184857559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GB" altLang="en-US" smtClean="0">
                <a:latin typeface="Arial" charset="0"/>
                <a:cs typeface="Arial" charset="0"/>
              </a:rPr>
              <a:t>Autophagy can be selective, for ribosomes, porphyrins etc.  </a:t>
            </a:r>
          </a:p>
        </p:txBody>
      </p:sp>
      <p:sp>
        <p:nvSpPr>
          <p:cNvPr id="28675" name="Rectangle 3"/>
          <p:cNvSpPr>
            <a:spLocks noChangeArrowheads="1"/>
          </p:cNvSpPr>
          <p:nvPr/>
        </p:nvSpPr>
        <p:spPr bwMode="auto">
          <a:xfrm>
            <a:off x="1143000" y="5964238"/>
            <a:ext cx="8010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Reprinted from Li, F. and Vierstra, R.D. (2012). Autophagy: a multifaceted intracellular system for bulk and selective recycling. Trends Plant Sci. 17: </a:t>
            </a:r>
            <a:r>
              <a:rPr lang="en-GB" altLang="en-US" sz="800" smtClean="0">
                <a:solidFill>
                  <a:prstClr val="black"/>
                </a:solidFill>
                <a:latin typeface="Times New Roman" pitchFamily="18" charset="0"/>
                <a:cs typeface="Times New Roman" pitchFamily="18" charset="0"/>
                <a:hlinkClick r:id="rId2"/>
              </a:rPr>
              <a:t>526-537</a:t>
            </a:r>
            <a:r>
              <a:rPr lang="en-GB" altLang="en-US" sz="800" smtClean="0">
                <a:solidFill>
                  <a:prstClr val="black"/>
                </a:solidFill>
                <a:latin typeface="Times New Roman" pitchFamily="18" charset="0"/>
                <a:cs typeface="Times New Roman" pitchFamily="18" charset="0"/>
              </a:rPr>
              <a:t> with permission from Elsevier; See also Floyd, B.E., Morriss, S.C., MacIntosh, G.C. and Bassham, D.C. (2012). What to eat: Evidence for selective autophagy in plants. J. Integr. Plant Biol. 54: </a:t>
            </a:r>
            <a:r>
              <a:rPr lang="en-GB" altLang="en-US" sz="800" smtClean="0">
                <a:solidFill>
                  <a:prstClr val="black"/>
                </a:solidFill>
                <a:latin typeface="Times New Roman" pitchFamily="18" charset="0"/>
                <a:cs typeface="Times New Roman" pitchFamily="18" charset="0"/>
                <a:hlinkClick r:id="rId3"/>
              </a:rPr>
              <a:t>907-920</a:t>
            </a:r>
            <a:r>
              <a:rPr lang="en-GB" altLang="en-US" sz="800" smtClean="0">
                <a:solidFill>
                  <a:prstClr val="black"/>
                </a:solidFill>
                <a:latin typeface="Times New Roman" pitchFamily="18" charset="0"/>
                <a:cs typeface="Times New Roman" pitchFamily="18" charset="0"/>
              </a:rPr>
              <a:t>.</a:t>
            </a:r>
          </a:p>
        </p:txBody>
      </p:sp>
      <p:pic>
        <p:nvPicPr>
          <p:cNvPr id="2867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905000"/>
            <a:ext cx="4524375"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ular Callout 6"/>
          <p:cNvSpPr/>
          <p:nvPr/>
        </p:nvSpPr>
        <p:spPr>
          <a:xfrm>
            <a:off x="5029200" y="1952625"/>
            <a:ext cx="3810000" cy="849313"/>
          </a:xfrm>
          <a:prstGeom prst="wedgeRoundRectCallout">
            <a:avLst>
              <a:gd name="adj1" fmla="val -63255"/>
              <a:gd name="adj2" fmla="val -1107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8678" name="TextBox 5"/>
          <p:cNvSpPr txBox="1">
            <a:spLocks noChangeArrowheads="1"/>
          </p:cNvSpPr>
          <p:nvPr/>
        </p:nvSpPr>
        <p:spPr bwMode="auto">
          <a:xfrm>
            <a:off x="5095875" y="1971675"/>
            <a:ext cx="37433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600" smtClean="0">
                <a:solidFill>
                  <a:prstClr val="black"/>
                </a:solidFill>
              </a:rPr>
              <a:t>ATG8 is tethered to the developing autophagic membranes by conjugation to phosphatidylethanolamine (PE)</a:t>
            </a:r>
          </a:p>
        </p:txBody>
      </p:sp>
      <p:sp>
        <p:nvSpPr>
          <p:cNvPr id="10" name="Rounded Rectangular Callout 9"/>
          <p:cNvSpPr/>
          <p:nvPr/>
        </p:nvSpPr>
        <p:spPr>
          <a:xfrm>
            <a:off x="5029200" y="3200400"/>
            <a:ext cx="2286000" cy="1816100"/>
          </a:xfrm>
          <a:prstGeom prst="wedgeRoundRectCallout">
            <a:avLst>
              <a:gd name="adj1" fmla="val -71172"/>
              <a:gd name="adj2" fmla="val -2523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8680" name="TextBox 4"/>
          <p:cNvSpPr txBox="1">
            <a:spLocks noChangeArrowheads="1"/>
          </p:cNvSpPr>
          <p:nvPr/>
        </p:nvSpPr>
        <p:spPr bwMode="auto">
          <a:xfrm>
            <a:off x="5105400" y="3200400"/>
            <a:ext cx="2209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600" smtClean="0">
                <a:solidFill>
                  <a:prstClr val="black"/>
                </a:solidFill>
              </a:rPr>
              <a:t>ATG8-interacting motif (AIM) proteins are adapters that sequester specific targets to the developing autophagosome</a:t>
            </a:r>
          </a:p>
        </p:txBody>
      </p:sp>
    </p:spTree>
    <p:extLst>
      <p:ext uri="{BB962C8B-B14F-4D97-AF65-F5344CB8AC3E}">
        <p14:creationId xmlns:p14="http://schemas.microsoft.com/office/powerpoint/2010/main" val="350804879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0354" name="Picture 2" descr="fig20_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475" y="692150"/>
            <a:ext cx="4670425"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 Box 3"/>
          <p:cNvSpPr txBox="1">
            <a:spLocks noChangeArrowheads="1"/>
          </p:cNvSpPr>
          <p:nvPr/>
        </p:nvSpPr>
        <p:spPr bwMode="auto">
          <a:xfrm>
            <a:off x="323850" y="79375"/>
            <a:ext cx="8675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buClr>
                <a:srgbClr val="FF3300"/>
              </a:buClr>
              <a:buFont typeface="Wingdings" pitchFamily="2" charset="2"/>
              <a:buChar char="Ø"/>
            </a:pPr>
            <a:r>
              <a:rPr lang="es-AR" altLang="es-MX" b="1" smtClean="0">
                <a:solidFill>
                  <a:srgbClr val="FFFFFF"/>
                </a:solidFill>
              </a:rPr>
              <a:t>La muerte celular en plantas</a:t>
            </a:r>
            <a:endParaRPr lang="es-ES" altLang="es-MX" b="1" smtClean="0">
              <a:solidFill>
                <a:srgbClr val="FFFFFF"/>
              </a:solidFill>
            </a:endParaRPr>
          </a:p>
        </p:txBody>
      </p:sp>
      <p:sp>
        <p:nvSpPr>
          <p:cNvPr id="100356" name="Text Box 9"/>
          <p:cNvSpPr txBox="1">
            <a:spLocks noChangeArrowheads="1"/>
          </p:cNvSpPr>
          <p:nvPr/>
        </p:nvSpPr>
        <p:spPr bwMode="auto">
          <a:xfrm>
            <a:off x="4859338" y="692150"/>
            <a:ext cx="4284662"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ES" altLang="es-MX" sz="1800" smtClean="0">
                <a:solidFill>
                  <a:srgbClr val="FFFFFF"/>
                </a:solidFill>
              </a:rPr>
              <a:t>Micro y megaesporogénesis</a:t>
            </a:r>
          </a:p>
          <a:p>
            <a:pPr eaLnBrk="1" fontAlgn="base" hangingPunct="1">
              <a:spcBef>
                <a:spcPct val="0"/>
              </a:spcBef>
              <a:spcAft>
                <a:spcPct val="0"/>
              </a:spcAft>
            </a:pPr>
            <a:endParaRPr lang="es-ES" altLang="es-MX" sz="1800" smtClean="0">
              <a:solidFill>
                <a:srgbClr val="FFFFFF"/>
              </a:solidFill>
            </a:endParaRPr>
          </a:p>
          <a:p>
            <a:pPr eaLnBrk="1" fontAlgn="base" hangingPunct="1">
              <a:spcBef>
                <a:spcPct val="0"/>
              </a:spcBef>
              <a:spcAft>
                <a:spcPct val="0"/>
              </a:spcAft>
            </a:pPr>
            <a:r>
              <a:rPr lang="es-ES" altLang="es-MX" sz="1800" smtClean="0">
                <a:solidFill>
                  <a:srgbClr val="FFFFFF"/>
                </a:solidFill>
              </a:rPr>
              <a:t>Primordios de estambres y estilo  en flores imperfectas</a:t>
            </a:r>
          </a:p>
          <a:p>
            <a:pPr eaLnBrk="1" fontAlgn="base" hangingPunct="1">
              <a:spcBef>
                <a:spcPct val="0"/>
              </a:spcBef>
              <a:spcAft>
                <a:spcPct val="0"/>
              </a:spcAft>
            </a:pPr>
            <a:endParaRPr lang="es-ES" altLang="es-MX" sz="1800" smtClean="0">
              <a:solidFill>
                <a:srgbClr val="FFFFFF"/>
              </a:solidFill>
            </a:endParaRPr>
          </a:p>
          <a:p>
            <a:pPr eaLnBrk="1" fontAlgn="base" hangingPunct="1">
              <a:spcBef>
                <a:spcPct val="0"/>
              </a:spcBef>
              <a:spcAft>
                <a:spcPct val="0"/>
              </a:spcAft>
            </a:pPr>
            <a:r>
              <a:rPr lang="es-ES" altLang="es-MX" sz="1800" smtClean="0">
                <a:solidFill>
                  <a:srgbClr val="FFFFFF"/>
                </a:solidFill>
              </a:rPr>
              <a:t>Desarrollo embrionario: escutelo, endosperma almidonoso, nucelo, suspensor, sinergidas</a:t>
            </a:r>
          </a:p>
          <a:p>
            <a:pPr eaLnBrk="1" fontAlgn="base" hangingPunct="1">
              <a:spcBef>
                <a:spcPct val="0"/>
              </a:spcBef>
              <a:spcAft>
                <a:spcPct val="0"/>
              </a:spcAft>
            </a:pPr>
            <a:endParaRPr lang="es-ES" altLang="es-MX" sz="1800" smtClean="0">
              <a:solidFill>
                <a:srgbClr val="FFFFFF"/>
              </a:solidFill>
            </a:endParaRPr>
          </a:p>
          <a:p>
            <a:pPr eaLnBrk="1" fontAlgn="base" hangingPunct="1">
              <a:spcBef>
                <a:spcPct val="0"/>
              </a:spcBef>
              <a:spcAft>
                <a:spcPct val="0"/>
              </a:spcAft>
            </a:pPr>
            <a:r>
              <a:rPr lang="es-ES" altLang="es-MX" sz="1800" smtClean="0">
                <a:solidFill>
                  <a:srgbClr val="FFFFFF"/>
                </a:solidFill>
              </a:rPr>
              <a:t>Capa de aleurona durante la germinación</a:t>
            </a:r>
          </a:p>
          <a:p>
            <a:pPr eaLnBrk="1" fontAlgn="base" hangingPunct="1">
              <a:spcBef>
                <a:spcPct val="0"/>
              </a:spcBef>
              <a:spcAft>
                <a:spcPct val="0"/>
              </a:spcAft>
            </a:pPr>
            <a:endParaRPr lang="es-ES" altLang="es-MX" sz="1800" smtClean="0">
              <a:solidFill>
                <a:srgbClr val="FFFFFF"/>
              </a:solidFill>
            </a:endParaRPr>
          </a:p>
          <a:p>
            <a:pPr eaLnBrk="1" fontAlgn="base" hangingPunct="1">
              <a:spcBef>
                <a:spcPct val="0"/>
              </a:spcBef>
              <a:spcAft>
                <a:spcPct val="0"/>
              </a:spcAft>
            </a:pPr>
            <a:r>
              <a:rPr lang="es-ES" altLang="es-MX" sz="1800" smtClean="0">
                <a:solidFill>
                  <a:srgbClr val="FFFFFF"/>
                </a:solidFill>
              </a:rPr>
              <a:t>Células de la caliptra radical</a:t>
            </a:r>
          </a:p>
          <a:p>
            <a:pPr eaLnBrk="1" fontAlgn="base" hangingPunct="1">
              <a:spcBef>
                <a:spcPct val="0"/>
              </a:spcBef>
              <a:spcAft>
                <a:spcPct val="0"/>
              </a:spcAft>
            </a:pPr>
            <a:endParaRPr lang="es-ES" altLang="es-MX" sz="1800" smtClean="0">
              <a:solidFill>
                <a:srgbClr val="FFFFFF"/>
              </a:solidFill>
            </a:endParaRPr>
          </a:p>
          <a:p>
            <a:pPr eaLnBrk="1" fontAlgn="base" hangingPunct="1">
              <a:spcBef>
                <a:spcPct val="0"/>
              </a:spcBef>
              <a:spcAft>
                <a:spcPct val="0"/>
              </a:spcAft>
            </a:pPr>
            <a:r>
              <a:rPr lang="es-ES" altLang="es-MX" sz="1800" smtClean="0">
                <a:solidFill>
                  <a:srgbClr val="FFFFFF"/>
                </a:solidFill>
              </a:rPr>
              <a:t>Esculpido de hojas</a:t>
            </a:r>
          </a:p>
          <a:p>
            <a:pPr eaLnBrk="1" fontAlgn="base" hangingPunct="1">
              <a:spcBef>
                <a:spcPct val="0"/>
              </a:spcBef>
              <a:spcAft>
                <a:spcPct val="0"/>
              </a:spcAft>
            </a:pPr>
            <a:endParaRPr lang="es-ES" altLang="es-MX" sz="1800" smtClean="0">
              <a:solidFill>
                <a:srgbClr val="FFFFFF"/>
              </a:solidFill>
            </a:endParaRPr>
          </a:p>
          <a:p>
            <a:pPr eaLnBrk="1" fontAlgn="base" hangingPunct="1">
              <a:spcBef>
                <a:spcPct val="0"/>
              </a:spcBef>
              <a:spcAft>
                <a:spcPct val="0"/>
              </a:spcAft>
            </a:pPr>
            <a:r>
              <a:rPr lang="es-ES" altLang="es-MX" sz="1800" smtClean="0">
                <a:solidFill>
                  <a:srgbClr val="FFFFFF"/>
                </a:solidFill>
              </a:rPr>
              <a:t>Elementos traquéales del xilema</a:t>
            </a:r>
          </a:p>
          <a:p>
            <a:pPr eaLnBrk="1" fontAlgn="base" hangingPunct="1">
              <a:spcBef>
                <a:spcPct val="0"/>
              </a:spcBef>
              <a:spcAft>
                <a:spcPct val="0"/>
              </a:spcAft>
            </a:pPr>
            <a:endParaRPr lang="es-ES" altLang="es-MX" sz="1800" smtClean="0">
              <a:solidFill>
                <a:srgbClr val="FFFFFF"/>
              </a:solidFill>
            </a:endParaRPr>
          </a:p>
          <a:p>
            <a:pPr eaLnBrk="1" fontAlgn="base" hangingPunct="1">
              <a:spcBef>
                <a:spcPct val="0"/>
              </a:spcBef>
              <a:spcAft>
                <a:spcPct val="0"/>
              </a:spcAft>
            </a:pPr>
            <a:r>
              <a:rPr lang="es-ES" altLang="es-MX" sz="1800" smtClean="0">
                <a:solidFill>
                  <a:srgbClr val="FFFFFF"/>
                </a:solidFill>
              </a:rPr>
              <a:t>Respuesta a estrés (patógenos, anoxia)</a:t>
            </a:r>
          </a:p>
          <a:p>
            <a:pPr eaLnBrk="1" fontAlgn="base" hangingPunct="1">
              <a:spcBef>
                <a:spcPct val="0"/>
              </a:spcBef>
              <a:spcAft>
                <a:spcPct val="0"/>
              </a:spcAft>
            </a:pPr>
            <a:endParaRPr lang="es-ES" altLang="es-MX" sz="1800" smtClean="0">
              <a:solidFill>
                <a:srgbClr val="FFFFFF"/>
              </a:solidFill>
            </a:endParaRPr>
          </a:p>
          <a:p>
            <a:pPr eaLnBrk="1" fontAlgn="base" hangingPunct="1">
              <a:spcBef>
                <a:spcPct val="0"/>
              </a:spcBef>
              <a:spcAft>
                <a:spcPct val="0"/>
              </a:spcAft>
            </a:pPr>
            <a:r>
              <a:rPr lang="es-ES" altLang="es-MX" sz="1800" smtClean="0">
                <a:solidFill>
                  <a:srgbClr val="FFFFFF"/>
                </a:solidFill>
              </a:rPr>
              <a:t>Senescencia foliar</a:t>
            </a:r>
            <a:endParaRPr lang="es-AR" altLang="es-MX" sz="1800" smtClean="0">
              <a:solidFill>
                <a:srgbClr val="FFFFFF"/>
              </a:solidFill>
            </a:endParaRPr>
          </a:p>
        </p:txBody>
      </p:sp>
    </p:spTree>
    <p:extLst>
      <p:ext uri="{BB962C8B-B14F-4D97-AF65-F5344CB8AC3E}">
        <p14:creationId xmlns:p14="http://schemas.microsoft.com/office/powerpoint/2010/main" val="145479940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pPr>
              <a:defRPr/>
            </a:pPr>
            <a:r>
              <a:rPr lang="en-GB" dirty="0" smtClean="0">
                <a:ea typeface="+mj-ea"/>
              </a:rPr>
              <a:t>Examples of plant PCD</a:t>
            </a:r>
            <a:endParaRPr lang="en-GB" dirty="0">
              <a:ea typeface="+mj-ea"/>
            </a:endParaRPr>
          </a:p>
        </p:txBody>
      </p:sp>
      <p:pic>
        <p:nvPicPr>
          <p:cNvPr id="2969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876425"/>
            <a:ext cx="31242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2"/>
          <p:cNvSpPr txBox="1">
            <a:spLocks noChangeArrowheads="1"/>
          </p:cNvSpPr>
          <p:nvPr/>
        </p:nvSpPr>
        <p:spPr bwMode="auto">
          <a:xfrm>
            <a:off x="5403850" y="1447800"/>
            <a:ext cx="2390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800" smtClean="0">
                <a:solidFill>
                  <a:prstClr val="black"/>
                </a:solidFill>
              </a:rPr>
              <a:t>Death during defense</a:t>
            </a:r>
          </a:p>
          <a:p>
            <a:pPr eaLnBrk="1" fontAlgn="base" hangingPunct="1">
              <a:spcBef>
                <a:spcPct val="0"/>
              </a:spcBef>
              <a:spcAft>
                <a:spcPct val="0"/>
              </a:spcAft>
              <a:buFontTx/>
              <a:buNone/>
            </a:pPr>
            <a:endParaRPr lang="en-GB" altLang="en-US" sz="1800" smtClean="0">
              <a:solidFill>
                <a:prstClr val="black"/>
              </a:solidFill>
            </a:endParaRPr>
          </a:p>
        </p:txBody>
      </p:sp>
      <p:sp>
        <p:nvSpPr>
          <p:cNvPr id="29701" name="TextBox 3"/>
          <p:cNvSpPr txBox="1">
            <a:spLocks noChangeArrowheads="1"/>
          </p:cNvSpPr>
          <p:nvPr/>
        </p:nvSpPr>
        <p:spPr bwMode="auto">
          <a:xfrm>
            <a:off x="685800" y="1447800"/>
            <a:ext cx="2890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800" smtClean="0">
                <a:solidFill>
                  <a:prstClr val="black"/>
                </a:solidFill>
              </a:rPr>
              <a:t>Death during development</a:t>
            </a:r>
          </a:p>
          <a:p>
            <a:pPr eaLnBrk="1" fontAlgn="base" hangingPunct="1">
              <a:spcBef>
                <a:spcPct val="0"/>
              </a:spcBef>
              <a:spcAft>
                <a:spcPct val="0"/>
              </a:spcAft>
              <a:buFontTx/>
              <a:buNone/>
            </a:pPr>
            <a:endParaRPr lang="en-GB" altLang="en-US" sz="1800" smtClean="0">
              <a:solidFill>
                <a:prstClr val="black"/>
              </a:solidFill>
            </a:endParaRPr>
          </a:p>
        </p:txBody>
      </p:sp>
      <p:sp>
        <p:nvSpPr>
          <p:cNvPr id="29702" name="TextBox 4"/>
          <p:cNvSpPr txBox="1">
            <a:spLocks noChangeArrowheads="1"/>
          </p:cNvSpPr>
          <p:nvPr/>
        </p:nvSpPr>
        <p:spPr bwMode="auto">
          <a:xfrm>
            <a:off x="7651750" y="6116638"/>
            <a:ext cx="1492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Photos courtesy </a:t>
            </a:r>
            <a:r>
              <a:rPr lang="en-GB" altLang="en-US" sz="800" smtClean="0">
                <a:solidFill>
                  <a:prstClr val="black"/>
                </a:solidFill>
                <a:latin typeface="Times New Roman" pitchFamily="18" charset="0"/>
                <a:cs typeface="Times New Roman" pitchFamily="18" charset="0"/>
                <a:hlinkClick r:id="rId3"/>
              </a:rPr>
              <a:t>Raul654</a:t>
            </a:r>
            <a:r>
              <a:rPr lang="en-GB" altLang="en-US" sz="800" smtClean="0">
                <a:solidFill>
                  <a:prstClr val="black"/>
                </a:solidFill>
                <a:latin typeface="Times New Roman" pitchFamily="18" charset="0"/>
                <a:cs typeface="Times New Roman" pitchFamily="18" charset="0"/>
              </a:rPr>
              <a:t>. </a:t>
            </a:r>
            <a:r>
              <a:rPr lang="en-GB" altLang="en-US" sz="800" u="sng" smtClean="0">
                <a:solidFill>
                  <a:prstClr val="black"/>
                </a:solidFill>
                <a:latin typeface="Times New Roman" pitchFamily="18" charset="0"/>
                <a:cs typeface="Times New Roman" pitchFamily="18" charset="0"/>
                <a:hlinkClick r:id="rId4"/>
              </a:rPr>
              <a:t>IRRI</a:t>
            </a:r>
            <a:r>
              <a:rPr lang="en-GB" altLang="en-US" sz="800" u="sng" smtClean="0">
                <a:solidFill>
                  <a:prstClr val="black"/>
                </a:solidFill>
                <a:latin typeface="Times New Roman" pitchFamily="18" charset="0"/>
                <a:cs typeface="Times New Roman" pitchFamily="18" charset="0"/>
              </a:rPr>
              <a:t> </a:t>
            </a:r>
            <a:endParaRPr lang="en-GB" altLang="en-US" sz="800" smtClean="0">
              <a:solidFill>
                <a:prstClr val="black"/>
              </a:solidFill>
              <a:latin typeface="Times New Roman" pitchFamily="18" charset="0"/>
              <a:cs typeface="Times New Roman" pitchFamily="18" charset="0"/>
            </a:endParaRPr>
          </a:p>
        </p:txBody>
      </p:sp>
      <p:pic>
        <p:nvPicPr>
          <p:cNvPr id="2970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1200" y="1866900"/>
            <a:ext cx="38608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005930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63" y="1600200"/>
            <a:ext cx="46894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accent1">
              <a:lumMod val="20000"/>
              <a:lumOff val="80000"/>
            </a:schemeClr>
          </a:solidFill>
        </p:spPr>
        <p:txBody>
          <a:bodyPr/>
          <a:lstStyle/>
          <a:p>
            <a:pPr>
              <a:defRPr/>
            </a:pPr>
            <a:r>
              <a:rPr lang="en-GB" altLang="en-US" dirty="0" smtClean="0">
                <a:ea typeface="ＭＳ Ｐゴシック" pitchFamily="34" charset="-128"/>
              </a:rPr>
              <a:t>Functional corpses – tracheary elements and aerenchyma</a:t>
            </a:r>
          </a:p>
        </p:txBody>
      </p:sp>
      <p:pic>
        <p:nvPicPr>
          <p:cNvPr id="307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2625" y="1447800"/>
            <a:ext cx="30956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19450"/>
            <a:ext cx="358298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entagon 9"/>
          <p:cNvSpPr/>
          <p:nvPr/>
        </p:nvSpPr>
        <p:spPr>
          <a:xfrm>
            <a:off x="3200400" y="2743200"/>
            <a:ext cx="3048000" cy="1295400"/>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US" altLang="en-US" dirty="0">
              <a:solidFill>
                <a:srgbClr val="FFFFFF"/>
              </a:solidFill>
              <a:latin typeface="Calibri" panose="020F0502020204030204" pitchFamily="34" charset="0"/>
            </a:endParaRPr>
          </a:p>
        </p:txBody>
      </p:sp>
      <p:sp>
        <p:nvSpPr>
          <p:cNvPr id="30727" name="TextBox 8"/>
          <p:cNvSpPr txBox="1">
            <a:spLocks noChangeArrowheads="1"/>
          </p:cNvSpPr>
          <p:nvPr/>
        </p:nvSpPr>
        <p:spPr bwMode="auto">
          <a:xfrm>
            <a:off x="3276600" y="2819400"/>
            <a:ext cx="243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800" smtClean="0">
                <a:solidFill>
                  <a:prstClr val="black"/>
                </a:solidFill>
              </a:rPr>
              <a:t>PCD forms the tracheary elements, the “functional corpses” of the xylem</a:t>
            </a:r>
            <a:endParaRPr lang="en-US" altLang="en-US" sz="1800" smtClean="0">
              <a:solidFill>
                <a:prstClr val="black"/>
              </a:solidFill>
            </a:endParaRPr>
          </a:p>
        </p:txBody>
      </p:sp>
      <p:sp>
        <p:nvSpPr>
          <p:cNvPr id="12" name="Pentagon 11"/>
          <p:cNvSpPr/>
          <p:nvPr/>
        </p:nvSpPr>
        <p:spPr>
          <a:xfrm flipH="1">
            <a:off x="3048000" y="4084638"/>
            <a:ext cx="2819400" cy="1477962"/>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US" altLang="en-US" dirty="0">
              <a:solidFill>
                <a:srgbClr val="FFFFFF"/>
              </a:solidFill>
              <a:latin typeface="Calibri" panose="020F0502020204030204" pitchFamily="34" charset="0"/>
            </a:endParaRPr>
          </a:p>
        </p:txBody>
      </p:sp>
      <p:sp>
        <p:nvSpPr>
          <p:cNvPr id="30729" name="TextBox 7"/>
          <p:cNvSpPr txBox="1">
            <a:spLocks noChangeArrowheads="1"/>
          </p:cNvSpPr>
          <p:nvPr/>
        </p:nvSpPr>
        <p:spPr bwMode="auto">
          <a:xfrm>
            <a:off x="3200400" y="4084638"/>
            <a:ext cx="25908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algn="r" eaLnBrk="1" fontAlgn="base" hangingPunct="1">
              <a:spcBef>
                <a:spcPct val="0"/>
              </a:spcBef>
              <a:spcAft>
                <a:spcPct val="0"/>
              </a:spcAft>
              <a:buFontTx/>
              <a:buNone/>
            </a:pPr>
            <a:r>
              <a:rPr lang="en-GB" altLang="en-US" sz="1800" smtClean="0">
                <a:solidFill>
                  <a:prstClr val="black"/>
                </a:solidFill>
              </a:rPr>
              <a:t>PCD forms the air-conducing aerenchyma in hypoxic tissues (often induced by flooding)</a:t>
            </a:r>
            <a:endParaRPr lang="en-US" altLang="en-US" sz="1800" smtClean="0">
              <a:solidFill>
                <a:prstClr val="black"/>
              </a:solidFill>
            </a:endParaRPr>
          </a:p>
        </p:txBody>
      </p:sp>
      <p:sp>
        <p:nvSpPr>
          <p:cNvPr id="30730" name="TextBox 12"/>
          <p:cNvSpPr txBox="1">
            <a:spLocks noChangeArrowheads="1"/>
          </p:cNvSpPr>
          <p:nvPr/>
        </p:nvSpPr>
        <p:spPr bwMode="auto">
          <a:xfrm>
            <a:off x="914400" y="586740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Reprinted from Roberts, K., and McCann, M.C. (2000). Xylogenesis: the birth of a corpse. Current Opinion in Plant Biology 3: </a:t>
            </a:r>
            <a:r>
              <a:rPr lang="en-GB" altLang="en-US" sz="800" smtClean="0">
                <a:solidFill>
                  <a:prstClr val="black"/>
                </a:solidFill>
                <a:latin typeface="Times New Roman" pitchFamily="18" charset="0"/>
                <a:cs typeface="Times New Roman" pitchFamily="18" charset="0"/>
                <a:hlinkClick r:id="rId5"/>
              </a:rPr>
              <a:t>517-522</a:t>
            </a:r>
            <a:r>
              <a:rPr lang="en-GB" altLang="en-US" sz="800" smtClean="0">
                <a:solidFill>
                  <a:prstClr val="black"/>
                </a:solidFill>
                <a:latin typeface="Times New Roman" pitchFamily="18" charset="0"/>
                <a:cs typeface="Times New Roman" pitchFamily="18" charset="0"/>
              </a:rPr>
              <a:t> with permission from Elsevier; Reprinted by permission from Macmillan Publishers Ltd. Lam, E.</a:t>
            </a:r>
            <a:r>
              <a:rPr lang="en-US" altLang="en-US" sz="800" smtClean="0">
                <a:solidFill>
                  <a:prstClr val="black"/>
                </a:solidFill>
                <a:latin typeface="Times New Roman" pitchFamily="18" charset="0"/>
                <a:cs typeface="Times New Roman" pitchFamily="18" charset="0"/>
              </a:rPr>
              <a:t> (2004) Controlled cell death, plant survival and development. Nat. Rev. Mol. Cell Biol. 5: </a:t>
            </a:r>
            <a:r>
              <a:rPr lang="en-US" altLang="en-US" sz="800" smtClean="0">
                <a:solidFill>
                  <a:prstClr val="black"/>
                </a:solidFill>
                <a:latin typeface="Times New Roman" pitchFamily="18" charset="0"/>
                <a:cs typeface="Times New Roman" pitchFamily="18" charset="0"/>
                <a:hlinkClick r:id="rId6"/>
              </a:rPr>
              <a:t>305 – 315</a:t>
            </a:r>
            <a:r>
              <a:rPr lang="en-US" altLang="en-US" sz="800" smtClean="0">
                <a:solidFill>
                  <a:prstClr val="black"/>
                </a:solidFill>
                <a:latin typeface="Times New Roman" pitchFamily="18" charset="0"/>
                <a:cs typeface="Times New Roman" pitchFamily="18" charset="0"/>
              </a:rPr>
              <a:t>; </a:t>
            </a:r>
            <a:r>
              <a:rPr lang="en-GB" altLang="en-US" sz="800" smtClean="0">
                <a:solidFill>
                  <a:prstClr val="black"/>
                </a:solidFill>
                <a:latin typeface="Times New Roman" pitchFamily="18" charset="0"/>
                <a:cs typeface="Times New Roman" pitchFamily="18" charset="0"/>
              </a:rPr>
              <a:t>He, C.J., Morgan, P.W. and Drew, M.C. (1996). Transduction of an Ethylene Signal Is Required for Cell Death and Lysis in the Root Cortex of Maize during Aerenchyma Formation Induced by Hypoxia. Plant Physiology. 112: </a:t>
            </a:r>
            <a:r>
              <a:rPr lang="en-GB" altLang="en-US" sz="800" smtClean="0">
                <a:solidFill>
                  <a:prstClr val="black"/>
                </a:solidFill>
                <a:latin typeface="Times New Roman" pitchFamily="18" charset="0"/>
                <a:cs typeface="Times New Roman" pitchFamily="18" charset="0"/>
                <a:hlinkClick r:id="rId7"/>
              </a:rPr>
              <a:t>463-47</a:t>
            </a:r>
            <a:r>
              <a:rPr lang="en-GB" altLang="en-US" sz="800" smtClean="0">
                <a:solidFill>
                  <a:prstClr val="black"/>
                </a:solidFill>
                <a:latin typeface="Times New Roman" pitchFamily="18" charset="0"/>
                <a:cs typeface="Times New Roman" pitchFamily="18" charset="0"/>
              </a:rPr>
              <a:t>2.</a:t>
            </a:r>
          </a:p>
        </p:txBody>
      </p:sp>
      <p:sp>
        <p:nvSpPr>
          <p:cNvPr id="11" name="Rectangle 10"/>
          <p:cNvSpPr/>
          <p:nvPr/>
        </p:nvSpPr>
        <p:spPr>
          <a:xfrm>
            <a:off x="550863" y="1603375"/>
            <a:ext cx="160337"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Tree>
    <p:extLst>
      <p:ext uri="{BB962C8B-B14F-4D97-AF65-F5344CB8AC3E}">
        <p14:creationId xmlns:p14="http://schemas.microsoft.com/office/powerpoint/2010/main" val="125126852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0" y="274638"/>
            <a:ext cx="9144000" cy="1143000"/>
          </a:xfrm>
        </p:spPr>
        <p:txBody>
          <a:bodyPr/>
          <a:lstStyle/>
          <a:p>
            <a:r>
              <a:rPr lang="en-GB" altLang="en-US" smtClean="0"/>
              <a:t>Tracheary element formation in </a:t>
            </a:r>
            <a:r>
              <a:rPr lang="en-GB" altLang="en-US" i="1" smtClean="0"/>
              <a:t>Zinnia elegans</a:t>
            </a:r>
            <a:r>
              <a:rPr lang="en-GB" altLang="en-US" smtClean="0"/>
              <a:t> cells is a model for PCD</a:t>
            </a:r>
          </a:p>
        </p:txBody>
      </p:sp>
      <p:sp>
        <p:nvSpPr>
          <p:cNvPr id="31747" name="Rectangle 2"/>
          <p:cNvSpPr>
            <a:spLocks noChangeArrowheads="1"/>
          </p:cNvSpPr>
          <p:nvPr/>
        </p:nvSpPr>
        <p:spPr bwMode="auto">
          <a:xfrm>
            <a:off x="1600200" y="5986463"/>
            <a:ext cx="7543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Lacayo, C.I., Malkin, A.J., Holman, H.-Y.N., Chen, L., Ding, S.-Y., Hwang, M.S. and Thelen, M.P. (2010). Imaging cell wall architecture in single </a:t>
            </a:r>
            <a:r>
              <a:rPr lang="en-GB" altLang="en-US" sz="800" i="1" smtClean="0">
                <a:solidFill>
                  <a:prstClr val="black"/>
                </a:solidFill>
                <a:latin typeface="Times New Roman" pitchFamily="18" charset="0"/>
                <a:cs typeface="Times New Roman" pitchFamily="18" charset="0"/>
              </a:rPr>
              <a:t>Zinnia elegans </a:t>
            </a:r>
            <a:r>
              <a:rPr lang="en-GB" altLang="en-US" sz="800" smtClean="0">
                <a:solidFill>
                  <a:prstClr val="black"/>
                </a:solidFill>
                <a:latin typeface="Times New Roman" pitchFamily="18" charset="0"/>
                <a:cs typeface="Times New Roman" pitchFamily="18" charset="0"/>
              </a:rPr>
              <a:t>tracheary elements. Plant Physiology. 154: </a:t>
            </a:r>
            <a:r>
              <a:rPr lang="en-GB" altLang="en-US" sz="800" smtClean="0">
                <a:solidFill>
                  <a:prstClr val="black"/>
                </a:solidFill>
                <a:latin typeface="Times New Roman" pitchFamily="18" charset="0"/>
                <a:cs typeface="Times New Roman" pitchFamily="18" charset="0"/>
                <a:hlinkClick r:id="rId3"/>
              </a:rPr>
              <a:t>121-133</a:t>
            </a:r>
            <a:r>
              <a:rPr lang="en-GB" altLang="en-US" sz="800" smtClean="0">
                <a:solidFill>
                  <a:prstClr val="black"/>
                </a:solidFill>
                <a:latin typeface="Times New Roman" pitchFamily="18" charset="0"/>
                <a:cs typeface="Times New Roman" pitchFamily="18" charset="0"/>
              </a:rPr>
              <a:t>; Adapted from Turner, S., Gallois, P. and Brown, D. (2007). Tracheary element differentiation. Annu. Rev. Plant Biol. 58: </a:t>
            </a:r>
            <a:r>
              <a:rPr lang="en-GB" altLang="en-US" sz="800" smtClean="0">
                <a:solidFill>
                  <a:prstClr val="black"/>
                </a:solidFill>
                <a:latin typeface="Times New Roman" pitchFamily="18" charset="0"/>
                <a:cs typeface="Times New Roman" pitchFamily="18" charset="0"/>
                <a:hlinkClick r:id="rId4"/>
              </a:rPr>
              <a:t>407-433</a:t>
            </a:r>
            <a:r>
              <a:rPr lang="en-GB" altLang="en-US" sz="800" smtClean="0">
                <a:solidFill>
                  <a:prstClr val="black"/>
                </a:solidFill>
                <a:latin typeface="Times New Roman" pitchFamily="18" charset="0"/>
                <a:cs typeface="Times New Roman" pitchFamily="18" charset="0"/>
              </a:rPr>
              <a:t>.</a:t>
            </a:r>
          </a:p>
        </p:txBody>
      </p:sp>
      <p:grpSp>
        <p:nvGrpSpPr>
          <p:cNvPr id="31748" name="Group 9"/>
          <p:cNvGrpSpPr>
            <a:grpSpLocks/>
          </p:cNvGrpSpPr>
          <p:nvPr/>
        </p:nvGrpSpPr>
        <p:grpSpPr bwMode="auto">
          <a:xfrm>
            <a:off x="76200" y="1676400"/>
            <a:ext cx="2652713" cy="4024313"/>
            <a:chOff x="380999" y="1676400"/>
            <a:chExt cx="2653124" cy="4024313"/>
          </a:xfrm>
        </p:grpSpPr>
        <p:pic>
          <p:nvPicPr>
            <p:cNvPr id="3178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215" y="1676400"/>
              <a:ext cx="2395908"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n Arrow 4"/>
            <p:cNvSpPr/>
            <p:nvPr/>
          </p:nvSpPr>
          <p:spPr>
            <a:xfrm>
              <a:off x="380999" y="3441700"/>
              <a:ext cx="457271" cy="749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US" altLang="en-US" dirty="0">
                <a:solidFill>
                  <a:srgbClr val="FFFFFF"/>
                </a:solidFill>
                <a:latin typeface="Calibri" panose="020F0502020204030204" pitchFamily="34" charset="0"/>
              </a:endParaRPr>
            </a:p>
          </p:txBody>
        </p:sp>
        <p:sp>
          <p:nvSpPr>
            <p:cNvPr id="31787" name="TextBox 5"/>
            <p:cNvSpPr txBox="1">
              <a:spLocks noChangeArrowheads="1"/>
            </p:cNvSpPr>
            <p:nvPr/>
          </p:nvSpPr>
          <p:spPr bwMode="auto">
            <a:xfrm>
              <a:off x="1371600" y="1752600"/>
              <a:ext cx="163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800" smtClean="0">
                  <a:solidFill>
                    <a:prstClr val="black"/>
                  </a:solidFill>
                </a:rPr>
                <a:t>Mesophyll cell</a:t>
              </a:r>
              <a:endParaRPr lang="en-US" altLang="en-US" sz="1800" smtClean="0">
                <a:solidFill>
                  <a:prstClr val="black"/>
                </a:solidFill>
              </a:endParaRPr>
            </a:p>
          </p:txBody>
        </p:sp>
        <p:sp>
          <p:nvSpPr>
            <p:cNvPr id="31788" name="TextBox 6"/>
            <p:cNvSpPr txBox="1">
              <a:spLocks noChangeArrowheads="1"/>
            </p:cNvSpPr>
            <p:nvPr/>
          </p:nvSpPr>
          <p:spPr bwMode="auto">
            <a:xfrm>
              <a:off x="914400" y="3733800"/>
              <a:ext cx="20996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800" smtClean="0">
                  <a:solidFill>
                    <a:prstClr val="black"/>
                  </a:solidFill>
                </a:rPr>
                <a:t>Tracheary element</a:t>
              </a:r>
              <a:endParaRPr lang="en-US" altLang="en-US" sz="1800" smtClean="0">
                <a:solidFill>
                  <a:prstClr val="black"/>
                </a:solidFill>
              </a:endParaRPr>
            </a:p>
          </p:txBody>
        </p:sp>
      </p:grpSp>
      <p:sp>
        <p:nvSpPr>
          <p:cNvPr id="31749" name="TextBox 10"/>
          <p:cNvSpPr txBox="1">
            <a:spLocks noChangeArrowheads="1"/>
          </p:cNvSpPr>
          <p:nvPr/>
        </p:nvSpPr>
        <p:spPr bwMode="auto">
          <a:xfrm>
            <a:off x="4191000" y="1524000"/>
            <a:ext cx="4495800" cy="10810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algn="ctr" eaLnBrk="1" fontAlgn="base" hangingPunct="1">
              <a:lnSpc>
                <a:spcPct val="120000"/>
              </a:lnSpc>
              <a:spcBef>
                <a:spcPct val="0"/>
              </a:spcBef>
              <a:spcAft>
                <a:spcPct val="0"/>
              </a:spcAft>
              <a:buFontTx/>
              <a:buNone/>
            </a:pPr>
            <a:r>
              <a:rPr lang="en-GB" altLang="en-US" sz="1800" smtClean="0">
                <a:solidFill>
                  <a:prstClr val="black"/>
                </a:solidFill>
              </a:rPr>
              <a:t>Isolated mesophyll cells can form tracheary elements in culture, allowing identification of genes involved in PCD</a:t>
            </a:r>
            <a:endParaRPr lang="en-US" altLang="en-US" sz="1800" smtClean="0">
              <a:solidFill>
                <a:prstClr val="black"/>
              </a:solidFill>
            </a:endParaRPr>
          </a:p>
        </p:txBody>
      </p:sp>
      <p:grpSp>
        <p:nvGrpSpPr>
          <p:cNvPr id="31750" name="Group 18"/>
          <p:cNvGrpSpPr>
            <a:grpSpLocks/>
          </p:cNvGrpSpPr>
          <p:nvPr/>
        </p:nvGrpSpPr>
        <p:grpSpPr bwMode="auto">
          <a:xfrm>
            <a:off x="2755900" y="2586038"/>
            <a:ext cx="6464300" cy="3384550"/>
            <a:chOff x="2756497" y="2586334"/>
            <a:chExt cx="6463703" cy="3383904"/>
          </a:xfrm>
        </p:grpSpPr>
        <p:sp>
          <p:nvSpPr>
            <p:cNvPr id="2" name="Rounded Rectangle 1"/>
            <p:cNvSpPr/>
            <p:nvPr/>
          </p:nvSpPr>
          <p:spPr>
            <a:xfrm>
              <a:off x="2972377" y="4419546"/>
              <a:ext cx="609544" cy="1218967"/>
            </a:xfrm>
            <a:prstGeom prst="round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2" name="Rounded Rectangle 11"/>
            <p:cNvSpPr/>
            <p:nvPr/>
          </p:nvSpPr>
          <p:spPr>
            <a:xfrm>
              <a:off x="3924789" y="3359298"/>
              <a:ext cx="457158" cy="457113"/>
            </a:xfrm>
            <a:prstGeom prst="round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3" name="Rounded Rectangle 12"/>
            <p:cNvSpPr/>
            <p:nvPr/>
          </p:nvSpPr>
          <p:spPr>
            <a:xfrm>
              <a:off x="5486745" y="3048208"/>
              <a:ext cx="609544" cy="1469744"/>
            </a:xfrm>
            <a:prstGeom prst="round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4" name="Rounded Rectangle 13"/>
            <p:cNvSpPr/>
            <p:nvPr/>
          </p:nvSpPr>
          <p:spPr>
            <a:xfrm>
              <a:off x="6477253" y="3048208"/>
              <a:ext cx="609544" cy="1469744"/>
            </a:xfrm>
            <a:prstGeom prst="round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5" name="Rounded Rectangle 14"/>
            <p:cNvSpPr/>
            <p:nvPr/>
          </p:nvSpPr>
          <p:spPr>
            <a:xfrm>
              <a:off x="7467762" y="3048208"/>
              <a:ext cx="609544" cy="1469744"/>
            </a:xfrm>
            <a:prstGeom prst="round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7" name="Rounded Rectangle 16"/>
            <p:cNvSpPr/>
            <p:nvPr/>
          </p:nvSpPr>
          <p:spPr>
            <a:xfrm>
              <a:off x="4191464" y="4419546"/>
              <a:ext cx="609544" cy="1218967"/>
            </a:xfrm>
            <a:prstGeom prst="round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cxnSp>
          <p:nvCxnSpPr>
            <p:cNvPr id="4" name="Straight Arrow Connector 3"/>
            <p:cNvCxnSpPr/>
            <p:nvPr/>
          </p:nvCxnSpPr>
          <p:spPr>
            <a:xfrm>
              <a:off x="4572429" y="3505321"/>
              <a:ext cx="723833" cy="1904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029587" y="4724288"/>
              <a:ext cx="533351" cy="35394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734307" y="5029030"/>
              <a:ext cx="30477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248674" y="3687849"/>
              <a:ext cx="152386"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239183" y="3657691"/>
              <a:ext cx="152386"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153499" y="3657691"/>
              <a:ext cx="152386"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115239" y="4733811"/>
              <a:ext cx="304772" cy="590437"/>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9" name="Rounded Rectangle 28"/>
            <p:cNvSpPr/>
            <p:nvPr/>
          </p:nvSpPr>
          <p:spPr>
            <a:xfrm>
              <a:off x="4343850" y="4733811"/>
              <a:ext cx="304772" cy="590437"/>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0" name="Rounded Rectangle 29"/>
            <p:cNvSpPr/>
            <p:nvPr/>
          </p:nvSpPr>
          <p:spPr>
            <a:xfrm>
              <a:off x="5639131" y="3513257"/>
              <a:ext cx="304772" cy="590437"/>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1" name="Rounded Rectangle 30"/>
            <p:cNvSpPr/>
            <p:nvPr/>
          </p:nvSpPr>
          <p:spPr>
            <a:xfrm>
              <a:off x="4077175" y="3505321"/>
              <a:ext cx="152386" cy="152371"/>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2" name="Rounded Rectangle 31"/>
            <p:cNvSpPr/>
            <p:nvPr/>
          </p:nvSpPr>
          <p:spPr>
            <a:xfrm>
              <a:off x="6477253" y="3048208"/>
              <a:ext cx="609544" cy="1469744"/>
            </a:xfrm>
            <a:prstGeom prst="roundRect">
              <a:avLst/>
            </a:prstGeom>
            <a:noFill/>
            <a:ln w="1270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3" name="Rounded Rectangle 32"/>
            <p:cNvSpPr/>
            <p:nvPr/>
          </p:nvSpPr>
          <p:spPr>
            <a:xfrm>
              <a:off x="7467762" y="3048208"/>
              <a:ext cx="609544" cy="1469744"/>
            </a:xfrm>
            <a:prstGeom prst="roundRect">
              <a:avLst/>
            </a:prstGeom>
            <a:noFill/>
            <a:ln w="1270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4" name="Rounded Rectangle 33"/>
            <p:cNvSpPr/>
            <p:nvPr/>
          </p:nvSpPr>
          <p:spPr>
            <a:xfrm>
              <a:off x="8382077" y="3048208"/>
              <a:ext cx="609544" cy="1469744"/>
            </a:xfrm>
            <a:prstGeom prst="roundRect">
              <a:avLst/>
            </a:prstGeom>
            <a:noFill/>
            <a:ln w="1270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5" name="Rounded Rectangle 34"/>
            <p:cNvSpPr/>
            <p:nvPr/>
          </p:nvSpPr>
          <p:spPr>
            <a:xfrm>
              <a:off x="6629639" y="3489449"/>
              <a:ext cx="304772" cy="588851"/>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6" name="Rounded Rectangle 35"/>
            <p:cNvSpPr/>
            <p:nvPr/>
          </p:nvSpPr>
          <p:spPr>
            <a:xfrm>
              <a:off x="7620148" y="3483100"/>
              <a:ext cx="304772" cy="590437"/>
            </a:xfrm>
            <a:prstGeom prst="roundRect">
              <a:avLst/>
            </a:prstGeom>
            <a:solidFill>
              <a:schemeClr val="accent1">
                <a:lumMod val="40000"/>
                <a:lumOff val="6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0" name="Oval 9"/>
            <p:cNvSpPr/>
            <p:nvPr/>
          </p:nvSpPr>
          <p:spPr>
            <a:xfrm rot="5400000">
              <a:off x="3115247" y="4438578"/>
              <a:ext cx="152371" cy="295248"/>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8" name="Oval 37"/>
            <p:cNvSpPr/>
            <p:nvPr/>
          </p:nvSpPr>
          <p:spPr>
            <a:xfrm rot="5400000">
              <a:off x="3038260" y="5374234"/>
              <a:ext cx="152371" cy="223816"/>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9" name="Oval 38"/>
            <p:cNvSpPr/>
            <p:nvPr/>
          </p:nvSpPr>
          <p:spPr>
            <a:xfrm rot="5400000">
              <a:off x="3331128" y="5376614"/>
              <a:ext cx="176179" cy="242865"/>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40" name="Oval 39"/>
            <p:cNvSpPr/>
            <p:nvPr/>
          </p:nvSpPr>
          <p:spPr>
            <a:xfrm rot="10800000">
              <a:off x="3453346" y="4671911"/>
              <a:ext cx="85717" cy="174592"/>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42" name="Oval 41"/>
            <p:cNvSpPr/>
            <p:nvPr/>
          </p:nvSpPr>
          <p:spPr>
            <a:xfrm rot="10800000">
              <a:off x="3429535" y="5008397"/>
              <a:ext cx="85717" cy="17300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43" name="Oval 42"/>
            <p:cNvSpPr/>
            <p:nvPr/>
          </p:nvSpPr>
          <p:spPr>
            <a:xfrm rot="10800000">
              <a:off x="2972377" y="4856026"/>
              <a:ext cx="85717" cy="17300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1778" name="TextBox 10"/>
            <p:cNvSpPr txBox="1">
              <a:spLocks noChangeArrowheads="1"/>
            </p:cNvSpPr>
            <p:nvPr/>
          </p:nvSpPr>
          <p:spPr bwMode="auto">
            <a:xfrm>
              <a:off x="2756497" y="3976161"/>
              <a:ext cx="106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algn="ctr" eaLnBrk="1" fontAlgn="base" hangingPunct="1">
                <a:spcBef>
                  <a:spcPct val="0"/>
                </a:spcBef>
                <a:spcAft>
                  <a:spcPct val="0"/>
                </a:spcAft>
                <a:buFontTx/>
                <a:buNone/>
              </a:pPr>
              <a:r>
                <a:rPr lang="en-GB" altLang="en-US" sz="1200" b="1" i="1" smtClean="0">
                  <a:solidFill>
                    <a:prstClr val="black"/>
                  </a:solidFill>
                </a:rPr>
                <a:t>Mesophyll cell</a:t>
              </a:r>
            </a:p>
          </p:txBody>
        </p:sp>
        <p:sp>
          <p:nvSpPr>
            <p:cNvPr id="31779" name="TextBox 44"/>
            <p:cNvSpPr txBox="1">
              <a:spLocks noChangeArrowheads="1"/>
            </p:cNvSpPr>
            <p:nvPr/>
          </p:nvSpPr>
          <p:spPr bwMode="auto">
            <a:xfrm>
              <a:off x="3657600" y="2897485"/>
              <a:ext cx="106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algn="ctr" eaLnBrk="1" fontAlgn="base" hangingPunct="1">
                <a:spcBef>
                  <a:spcPct val="0"/>
                </a:spcBef>
                <a:spcAft>
                  <a:spcPct val="0"/>
                </a:spcAft>
                <a:buFontTx/>
                <a:buNone/>
              </a:pPr>
              <a:r>
                <a:rPr lang="en-GB" altLang="en-US" sz="1200" b="1" i="1" smtClean="0">
                  <a:solidFill>
                    <a:prstClr val="black"/>
                  </a:solidFill>
                </a:rPr>
                <a:t>Procambial cell</a:t>
              </a:r>
            </a:p>
          </p:txBody>
        </p:sp>
        <p:sp>
          <p:nvSpPr>
            <p:cNvPr id="31780" name="TextBox 45"/>
            <p:cNvSpPr txBox="1">
              <a:spLocks noChangeArrowheads="1"/>
            </p:cNvSpPr>
            <p:nvPr/>
          </p:nvSpPr>
          <p:spPr bwMode="auto">
            <a:xfrm>
              <a:off x="3813772" y="5693239"/>
              <a:ext cx="14154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algn="ctr" eaLnBrk="1" fontAlgn="base" hangingPunct="1">
                <a:spcBef>
                  <a:spcPct val="0"/>
                </a:spcBef>
                <a:spcAft>
                  <a:spcPct val="0"/>
                </a:spcAft>
                <a:buFontTx/>
                <a:buNone/>
              </a:pPr>
              <a:r>
                <a:rPr lang="en-GB" altLang="en-US" sz="1200" b="1" smtClean="0">
                  <a:solidFill>
                    <a:prstClr val="black"/>
                  </a:solidFill>
                </a:rPr>
                <a:t>Dedifferentiation</a:t>
              </a:r>
            </a:p>
          </p:txBody>
        </p:sp>
        <p:sp>
          <p:nvSpPr>
            <p:cNvPr id="31781" name="TextBox 46"/>
            <p:cNvSpPr txBox="1">
              <a:spLocks noChangeArrowheads="1"/>
            </p:cNvSpPr>
            <p:nvPr/>
          </p:nvSpPr>
          <p:spPr bwMode="auto">
            <a:xfrm>
              <a:off x="6096000" y="4578369"/>
              <a:ext cx="11649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algn="ctr" eaLnBrk="1" fontAlgn="base" hangingPunct="1">
                <a:spcBef>
                  <a:spcPct val="0"/>
                </a:spcBef>
                <a:spcAft>
                  <a:spcPct val="0"/>
                </a:spcAft>
                <a:buFontTx/>
                <a:buNone/>
              </a:pPr>
              <a:r>
                <a:rPr lang="en-GB" altLang="en-US" sz="1200" b="1" smtClean="0">
                  <a:solidFill>
                    <a:prstClr val="black"/>
                  </a:solidFill>
                </a:rPr>
                <a:t>Secondary wall deposition</a:t>
              </a:r>
            </a:p>
          </p:txBody>
        </p:sp>
        <p:sp>
          <p:nvSpPr>
            <p:cNvPr id="31782" name="TextBox 47"/>
            <p:cNvSpPr txBox="1">
              <a:spLocks noChangeArrowheads="1"/>
            </p:cNvSpPr>
            <p:nvPr/>
          </p:nvSpPr>
          <p:spPr bwMode="auto">
            <a:xfrm>
              <a:off x="7391400" y="4578369"/>
              <a:ext cx="7348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algn="ctr" eaLnBrk="1" fontAlgn="base" hangingPunct="1">
                <a:spcBef>
                  <a:spcPct val="0"/>
                </a:spcBef>
                <a:spcAft>
                  <a:spcPct val="0"/>
                </a:spcAft>
                <a:buFontTx/>
                <a:buNone/>
              </a:pPr>
              <a:r>
                <a:rPr lang="en-GB" altLang="en-US" sz="1200" b="1" smtClean="0">
                  <a:solidFill>
                    <a:prstClr val="black"/>
                  </a:solidFill>
                </a:rPr>
                <a:t>PCD</a:t>
              </a:r>
            </a:p>
          </p:txBody>
        </p:sp>
        <p:sp>
          <p:nvSpPr>
            <p:cNvPr id="31783" name="TextBox 48"/>
            <p:cNvSpPr txBox="1">
              <a:spLocks noChangeArrowheads="1"/>
            </p:cNvSpPr>
            <p:nvPr/>
          </p:nvSpPr>
          <p:spPr bwMode="auto">
            <a:xfrm>
              <a:off x="8153400" y="2586334"/>
              <a:ext cx="106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algn="ctr" eaLnBrk="1" fontAlgn="base" hangingPunct="1">
                <a:spcBef>
                  <a:spcPct val="0"/>
                </a:spcBef>
                <a:spcAft>
                  <a:spcPct val="0"/>
                </a:spcAft>
                <a:buFontTx/>
                <a:buNone/>
              </a:pPr>
              <a:r>
                <a:rPr lang="en-GB" altLang="en-US" sz="1200" b="1" i="1" smtClean="0">
                  <a:solidFill>
                    <a:prstClr val="black"/>
                  </a:solidFill>
                </a:rPr>
                <a:t>Tracheary element</a:t>
              </a:r>
            </a:p>
          </p:txBody>
        </p:sp>
        <p:sp>
          <p:nvSpPr>
            <p:cNvPr id="31784" name="TextBox 49"/>
            <p:cNvSpPr txBox="1">
              <a:spLocks noChangeArrowheads="1"/>
            </p:cNvSpPr>
            <p:nvPr/>
          </p:nvSpPr>
          <p:spPr bwMode="auto">
            <a:xfrm>
              <a:off x="4181475" y="3581400"/>
              <a:ext cx="14154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algn="ctr" eaLnBrk="1" fontAlgn="base" hangingPunct="1">
                <a:spcBef>
                  <a:spcPct val="0"/>
                </a:spcBef>
                <a:spcAft>
                  <a:spcPct val="0"/>
                </a:spcAft>
                <a:buFontTx/>
                <a:buNone/>
              </a:pPr>
              <a:r>
                <a:rPr lang="en-GB" altLang="en-US" sz="1200" b="1" smtClean="0">
                  <a:solidFill>
                    <a:prstClr val="black"/>
                  </a:solidFill>
                </a:rPr>
                <a:t>Elongation</a:t>
              </a:r>
            </a:p>
          </p:txBody>
        </p:sp>
      </p:grpSp>
    </p:spTree>
    <p:extLst>
      <p:ext uri="{BB962C8B-B14F-4D97-AF65-F5344CB8AC3E}">
        <p14:creationId xmlns:p14="http://schemas.microsoft.com/office/powerpoint/2010/main" val="85262457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76200" y="304800"/>
            <a:ext cx="8991600" cy="1143000"/>
          </a:xfrm>
        </p:spPr>
        <p:txBody>
          <a:bodyPr/>
          <a:lstStyle/>
          <a:p>
            <a:r>
              <a:rPr lang="en-GB" altLang="en-US" sz="3500" smtClean="0"/>
              <a:t>Developing TEs build a rigid wall and then degrade organelles and membranes</a:t>
            </a:r>
          </a:p>
        </p:txBody>
      </p:sp>
      <p:sp>
        <p:nvSpPr>
          <p:cNvPr id="32771" name="TextBox 2"/>
          <p:cNvSpPr txBox="1">
            <a:spLocks noChangeArrowheads="1"/>
          </p:cNvSpPr>
          <p:nvPr/>
        </p:nvSpPr>
        <p:spPr bwMode="auto">
          <a:xfrm>
            <a:off x="671513" y="6096000"/>
            <a:ext cx="8472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Obara, K., Kuriyama, H. and Fukuda, H. (2001). Direct evidence of active and rapid nuclear degradation triggered by vacuole rupture during programmed cell death in Zinnia. Plant Physiol. 125: </a:t>
            </a:r>
            <a:r>
              <a:rPr lang="en-GB" altLang="en-US" sz="800" smtClean="0">
                <a:solidFill>
                  <a:prstClr val="black"/>
                </a:solidFill>
                <a:latin typeface="Times New Roman" pitchFamily="18" charset="0"/>
                <a:cs typeface="Times New Roman" pitchFamily="18" charset="0"/>
                <a:hlinkClick r:id="rId2"/>
              </a:rPr>
              <a:t>615-626</a:t>
            </a:r>
            <a:r>
              <a:rPr lang="en-GB" altLang="en-US" sz="800" smtClean="0">
                <a:solidFill>
                  <a:prstClr val="black"/>
                </a:solidFill>
                <a:latin typeface="Times New Roman" pitchFamily="18" charset="0"/>
                <a:cs typeface="Times New Roman" pitchFamily="18" charset="0"/>
              </a:rPr>
              <a:t>.</a:t>
            </a:r>
          </a:p>
        </p:txBody>
      </p:sp>
      <p:grpSp>
        <p:nvGrpSpPr>
          <p:cNvPr id="32772" name="Group 5"/>
          <p:cNvGrpSpPr>
            <a:grpSpLocks/>
          </p:cNvGrpSpPr>
          <p:nvPr/>
        </p:nvGrpSpPr>
        <p:grpSpPr bwMode="auto">
          <a:xfrm>
            <a:off x="0" y="2133600"/>
            <a:ext cx="9194800" cy="3352800"/>
            <a:chOff x="0" y="2133600"/>
            <a:chExt cx="9195317" cy="3352801"/>
          </a:xfrm>
        </p:grpSpPr>
        <p:pic>
          <p:nvPicPr>
            <p:cNvPr id="3277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10226"/>
            <a:stretch>
              <a:fillRect/>
            </a:stretch>
          </p:blipFill>
          <p:spPr bwMode="auto">
            <a:xfrm>
              <a:off x="685800" y="2209801"/>
              <a:ext cx="850951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a:off x="2724303" y="2133600"/>
              <a:ext cx="1162115" cy="990600"/>
            </a:xfrm>
            <a:prstGeom prst="rightArrow">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2775" name="TextBox 2"/>
            <p:cNvSpPr txBox="1">
              <a:spLocks noChangeArrowheads="1"/>
            </p:cNvSpPr>
            <p:nvPr/>
          </p:nvSpPr>
          <p:spPr bwMode="auto">
            <a:xfrm>
              <a:off x="2724150" y="2336512"/>
              <a:ext cx="137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600" b="1" smtClean="0">
                  <a:solidFill>
                    <a:prstClr val="black"/>
                  </a:solidFill>
                </a:rPr>
                <a:t>Vacuole rupture</a:t>
              </a:r>
            </a:p>
          </p:txBody>
        </p:sp>
        <p:sp>
          <p:nvSpPr>
            <p:cNvPr id="8" name="Right Arrow 7"/>
            <p:cNvSpPr/>
            <p:nvPr/>
          </p:nvSpPr>
          <p:spPr>
            <a:xfrm>
              <a:off x="4542093" y="2133600"/>
              <a:ext cx="2259139" cy="990600"/>
            </a:xfrm>
            <a:prstGeom prst="rightArrow">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2777" name="TextBox 8"/>
            <p:cNvSpPr txBox="1">
              <a:spLocks noChangeArrowheads="1"/>
            </p:cNvSpPr>
            <p:nvPr/>
          </p:nvSpPr>
          <p:spPr bwMode="auto">
            <a:xfrm>
              <a:off x="4648200" y="2336512"/>
              <a:ext cx="2667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600" b="1" smtClean="0">
                  <a:solidFill>
                    <a:prstClr val="black"/>
                  </a:solidFill>
                </a:rPr>
                <a:t>Degradation of organelles</a:t>
              </a:r>
            </a:p>
          </p:txBody>
        </p:sp>
        <p:sp>
          <p:nvSpPr>
            <p:cNvPr id="10" name="Right Arrow 9"/>
            <p:cNvSpPr/>
            <p:nvPr/>
          </p:nvSpPr>
          <p:spPr>
            <a:xfrm>
              <a:off x="0" y="2438400"/>
              <a:ext cx="1524086" cy="1219200"/>
            </a:xfrm>
            <a:prstGeom prst="rightArrow">
              <a:avLst>
                <a:gd name="adj1" fmla="val 68972"/>
                <a:gd name="adj2" fmla="val 50000"/>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2779" name="TextBox 10"/>
            <p:cNvSpPr txBox="1">
              <a:spLocks noChangeArrowheads="1"/>
            </p:cNvSpPr>
            <p:nvPr/>
          </p:nvSpPr>
          <p:spPr bwMode="auto">
            <a:xfrm>
              <a:off x="0" y="2641312"/>
              <a:ext cx="137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600" b="1" smtClean="0">
                  <a:solidFill>
                    <a:prstClr val="black"/>
                  </a:solidFill>
                </a:rPr>
                <a:t>Secondary wall formation</a:t>
              </a:r>
            </a:p>
          </p:txBody>
        </p:sp>
        <p:sp>
          <p:nvSpPr>
            <p:cNvPr id="4" name="TextBox 3"/>
            <p:cNvSpPr txBox="1"/>
            <p:nvPr/>
          </p:nvSpPr>
          <p:spPr>
            <a:xfrm>
              <a:off x="8001000" y="3287643"/>
              <a:ext cx="1095792" cy="584775"/>
            </a:xfrm>
            <a:prstGeom prst="rect">
              <a:avLst/>
            </a:prstGeom>
            <a:solidFill>
              <a:srgbClr val="FFFF00"/>
            </a:solidFill>
            <a:effectLst>
              <a:softEdge rad="127000"/>
            </a:effectLst>
          </p:spPr>
          <p:txBody>
            <a:bodyPr>
              <a:spAutoFit/>
            </a:bodyPr>
            <a:lstStyle/>
            <a:p>
              <a:pPr algn="ctr" fontAlgn="base">
                <a:spcBef>
                  <a:spcPct val="0"/>
                </a:spcBef>
                <a:spcAft>
                  <a:spcPct val="0"/>
                </a:spcAft>
                <a:defRPr/>
              </a:pPr>
              <a:r>
                <a:rPr lang="en-GB" sz="1600" b="1" dirty="0">
                  <a:solidFill>
                    <a:prstClr val="black"/>
                  </a:solidFill>
                  <a:latin typeface="Arial" pitchFamily="34" charset="0"/>
                  <a:ea typeface="MS PGothic" pitchFamily="34" charset="-128"/>
                </a:rPr>
                <a:t>Mature TE</a:t>
              </a:r>
            </a:p>
          </p:txBody>
        </p:sp>
      </p:grpSp>
    </p:spTree>
    <p:extLst>
      <p:ext uri="{BB962C8B-B14F-4D97-AF65-F5344CB8AC3E}">
        <p14:creationId xmlns:p14="http://schemas.microsoft.com/office/powerpoint/2010/main" val="390473117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GB" altLang="en-US" smtClean="0"/>
              <a:t>TE formation involves caspase-like activity and autophagy</a:t>
            </a:r>
            <a:endParaRPr lang="en-US" altLang="en-US" smtClean="0"/>
          </a:p>
        </p:txBody>
      </p:sp>
      <p:pic>
        <p:nvPicPr>
          <p:cNvPr id="337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4591050"/>
            <a:ext cx="116205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4"/>
          <p:cNvSpPr txBox="1">
            <a:spLocks noChangeArrowheads="1"/>
          </p:cNvSpPr>
          <p:nvPr/>
        </p:nvSpPr>
        <p:spPr bwMode="auto">
          <a:xfrm>
            <a:off x="-76200" y="5862638"/>
            <a:ext cx="929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US" altLang="en-US" sz="800" smtClean="0">
                <a:solidFill>
                  <a:prstClr val="black"/>
                </a:solidFill>
                <a:latin typeface="Times New Roman" pitchFamily="18" charset="0"/>
                <a:cs typeface="Times New Roman" pitchFamily="18" charset="0"/>
              </a:rPr>
              <a:t>Twumasi, P., Iakimova, E., Qian, T., van Ieperen, W., Schel, J., Emons, A., van Kooten, O., and Woltering, E. (2010). Caspase inhibitors affect the kinetics and dimensions of tracheary elements in xylogenic Zinnia (Zinnia elegans) cell cultures. BMC Plant Biology 10: </a:t>
            </a:r>
            <a:r>
              <a:rPr lang="en-US" altLang="en-US" sz="800" smtClean="0">
                <a:solidFill>
                  <a:prstClr val="black"/>
                </a:solidFill>
                <a:latin typeface="Times New Roman" pitchFamily="18" charset="0"/>
                <a:cs typeface="Times New Roman" pitchFamily="18" charset="0"/>
                <a:hlinkClick r:id="rId4"/>
              </a:rPr>
              <a:t>162</a:t>
            </a:r>
            <a:r>
              <a:rPr lang="en-GB" altLang="en-US" sz="800" b="1" smtClean="0">
                <a:solidFill>
                  <a:prstClr val="black"/>
                </a:solidFill>
                <a:latin typeface="Times New Roman" pitchFamily="18" charset="0"/>
                <a:cs typeface="Times New Roman" pitchFamily="18" charset="0"/>
              </a:rPr>
              <a:t>; </a:t>
            </a:r>
            <a:r>
              <a:rPr lang="en-GB" altLang="en-US" sz="800" smtClean="0">
                <a:solidFill>
                  <a:prstClr val="black"/>
                </a:solidFill>
                <a:latin typeface="Times New Roman" pitchFamily="18" charset="0"/>
                <a:cs typeface="Times New Roman" pitchFamily="18" charset="0"/>
              </a:rPr>
              <a:t>Kwon, S.I., Cho, H.J. and Park, O.K. (2010). Role of Arabidopsis RabG3b and autophagy in tracheary element differentiation. Autophagy. 6</a:t>
            </a:r>
            <a:r>
              <a:rPr lang="en-GB" altLang="en-US" sz="800" smtClean="0">
                <a:solidFill>
                  <a:prstClr val="black"/>
                </a:solidFill>
                <a:latin typeface="Times New Roman" pitchFamily="18" charset="0"/>
                <a:cs typeface="Times New Roman" pitchFamily="18" charset="0"/>
                <a:hlinkClick r:id="rId5"/>
              </a:rPr>
              <a:t>:</a:t>
            </a:r>
            <a:r>
              <a:rPr lang="en-GB" altLang="en-US" sz="800" smtClean="0">
                <a:solidFill>
                  <a:prstClr val="black"/>
                </a:solidFill>
                <a:latin typeface="Times New Roman" pitchFamily="18" charset="0"/>
                <a:cs typeface="Times New Roman" pitchFamily="18" charset="0"/>
              </a:rPr>
              <a:t> </a:t>
            </a:r>
            <a:r>
              <a:rPr lang="en-GB" altLang="en-US" sz="800" smtClean="0">
                <a:solidFill>
                  <a:prstClr val="black"/>
                </a:solidFill>
                <a:latin typeface="Times New Roman" pitchFamily="18" charset="0"/>
                <a:cs typeface="Times New Roman" pitchFamily="18" charset="0"/>
                <a:hlinkClick r:id="rId5"/>
              </a:rPr>
              <a:t>1187-1189</a:t>
            </a:r>
            <a:r>
              <a:rPr lang="en-GB" altLang="en-US" sz="800" smtClean="0">
                <a:solidFill>
                  <a:prstClr val="black"/>
                </a:solidFill>
                <a:latin typeface="Times New Roman" pitchFamily="18" charset="0"/>
                <a:cs typeface="Times New Roman" pitchFamily="18" charset="0"/>
              </a:rPr>
              <a:t>. See also Kwon, S.I., Cho, H.J., Jung, J.H., Yoshimoto, K., Shirasu, K. and Park, O.K. (2010). The Rab GTPase RabG3b functions in autophagy and contributes to tracheary element differentiation in Arabidopsis. Plant J. 64</a:t>
            </a:r>
            <a:r>
              <a:rPr lang="en-GB" altLang="en-US" sz="800" b="1" smtClean="0">
                <a:solidFill>
                  <a:prstClr val="black"/>
                </a:solidFill>
                <a:latin typeface="Times New Roman" pitchFamily="18" charset="0"/>
                <a:cs typeface="Times New Roman" pitchFamily="18" charset="0"/>
              </a:rPr>
              <a:t>:</a:t>
            </a:r>
            <a:r>
              <a:rPr lang="en-GB" altLang="en-US" sz="800" smtClean="0">
                <a:solidFill>
                  <a:prstClr val="black"/>
                </a:solidFill>
                <a:latin typeface="Times New Roman" pitchFamily="18" charset="0"/>
                <a:cs typeface="Times New Roman" pitchFamily="18" charset="0"/>
              </a:rPr>
              <a:t> </a:t>
            </a:r>
            <a:r>
              <a:rPr lang="en-GB" altLang="en-US" sz="800" smtClean="0">
                <a:solidFill>
                  <a:prstClr val="black"/>
                </a:solidFill>
                <a:latin typeface="Times New Roman" pitchFamily="18" charset="0"/>
                <a:cs typeface="Times New Roman" pitchFamily="18" charset="0"/>
                <a:hlinkClick r:id="rId6"/>
              </a:rPr>
              <a:t>151-164</a:t>
            </a:r>
            <a:r>
              <a:rPr lang="en-GB" altLang="en-US" sz="800" smtClean="0">
                <a:solidFill>
                  <a:prstClr val="black"/>
                </a:solidFill>
                <a:latin typeface="Times New Roman" pitchFamily="18" charset="0"/>
                <a:cs typeface="Times New Roman" pitchFamily="18" charset="0"/>
              </a:rPr>
              <a:t>.</a:t>
            </a:r>
            <a:endParaRPr lang="en-US" altLang="en-US" sz="800" smtClean="0">
              <a:solidFill>
                <a:prstClr val="black"/>
              </a:solidFill>
              <a:latin typeface="Times New Roman" pitchFamily="18" charset="0"/>
              <a:cs typeface="Times New Roman" pitchFamily="18" charset="0"/>
            </a:endParaRPr>
          </a:p>
        </p:txBody>
      </p:sp>
      <p:sp>
        <p:nvSpPr>
          <p:cNvPr id="3" name="TextBox 2"/>
          <p:cNvSpPr txBox="1"/>
          <p:nvPr/>
        </p:nvSpPr>
        <p:spPr>
          <a:xfrm>
            <a:off x="2895600" y="4235450"/>
            <a:ext cx="1922463" cy="1076325"/>
          </a:xfrm>
          <a:prstGeom prst="rect">
            <a:avLst/>
          </a:prstGeom>
          <a:solidFill>
            <a:schemeClr val="accent1">
              <a:lumMod val="20000"/>
              <a:lumOff val="80000"/>
            </a:schemeClr>
          </a:solidFill>
        </p:spPr>
        <p:txBody>
          <a:bodyPr>
            <a:spAutoFit/>
          </a:bodyPr>
          <a:lstStyle/>
          <a:p>
            <a:pPr fontAlgn="base">
              <a:spcBef>
                <a:spcPct val="0"/>
              </a:spcBef>
              <a:spcAft>
                <a:spcPct val="0"/>
              </a:spcAft>
              <a:defRPr/>
            </a:pPr>
            <a:r>
              <a:rPr lang="en-GB" sz="1600" dirty="0">
                <a:solidFill>
                  <a:prstClr val="black"/>
                </a:solidFill>
                <a:latin typeface="Arial" pitchFamily="34" charset="0"/>
                <a:ea typeface="MS PGothic" pitchFamily="34" charset="-128"/>
              </a:rPr>
              <a:t>Differentiation and DNA fragmentation are inhibited by caspase inhibitors</a:t>
            </a:r>
          </a:p>
        </p:txBody>
      </p:sp>
      <p:grpSp>
        <p:nvGrpSpPr>
          <p:cNvPr id="33798" name="Group 4"/>
          <p:cNvGrpSpPr>
            <a:grpSpLocks/>
          </p:cNvGrpSpPr>
          <p:nvPr/>
        </p:nvGrpSpPr>
        <p:grpSpPr bwMode="auto">
          <a:xfrm>
            <a:off x="750888" y="1447800"/>
            <a:ext cx="4154487" cy="2719388"/>
            <a:chOff x="926526" y="1631362"/>
            <a:chExt cx="4154836" cy="2718883"/>
          </a:xfrm>
        </p:grpSpPr>
        <p:pic>
          <p:nvPicPr>
            <p:cNvPr id="3381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6526" y="1631363"/>
              <a:ext cx="1915932" cy="141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89260" y="3002962"/>
              <a:ext cx="2292102" cy="134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1"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89260" y="1631362"/>
              <a:ext cx="2292102" cy="141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p:cNvSpPr/>
          <p:nvPr/>
        </p:nvSpPr>
        <p:spPr>
          <a:xfrm>
            <a:off x="228600" y="1447800"/>
            <a:ext cx="4676775" cy="43703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8" name="Rectangle 17"/>
          <p:cNvSpPr/>
          <p:nvPr/>
        </p:nvSpPr>
        <p:spPr>
          <a:xfrm>
            <a:off x="5334000" y="1447800"/>
            <a:ext cx="3733800" cy="43703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9" name="Right Arrow 8"/>
          <p:cNvSpPr/>
          <p:nvPr/>
        </p:nvSpPr>
        <p:spPr>
          <a:xfrm>
            <a:off x="2019300" y="2028825"/>
            <a:ext cx="977900" cy="974725"/>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3802" name="TextBox 10"/>
          <p:cNvSpPr txBox="1">
            <a:spLocks noChangeArrowheads="1"/>
          </p:cNvSpPr>
          <p:nvPr/>
        </p:nvSpPr>
        <p:spPr bwMode="auto">
          <a:xfrm>
            <a:off x="2019300" y="2347913"/>
            <a:ext cx="914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600" smtClean="0">
                <a:solidFill>
                  <a:prstClr val="black"/>
                </a:solidFill>
              </a:rPr>
              <a:t>Induced</a:t>
            </a:r>
          </a:p>
        </p:txBody>
      </p:sp>
      <p:sp>
        <p:nvSpPr>
          <p:cNvPr id="21" name="Right Arrow 20"/>
          <p:cNvSpPr/>
          <p:nvPr/>
        </p:nvSpPr>
        <p:spPr>
          <a:xfrm>
            <a:off x="609600" y="2895600"/>
            <a:ext cx="2133600" cy="974725"/>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3804" name="TextBox 21"/>
          <p:cNvSpPr txBox="1">
            <a:spLocks noChangeArrowheads="1"/>
          </p:cNvSpPr>
          <p:nvPr/>
        </p:nvSpPr>
        <p:spPr bwMode="auto">
          <a:xfrm>
            <a:off x="714375" y="3106738"/>
            <a:ext cx="1898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600" smtClean="0">
                <a:solidFill>
                  <a:prstClr val="black"/>
                </a:solidFill>
              </a:rPr>
              <a:t>Induced </a:t>
            </a:r>
          </a:p>
          <a:p>
            <a:pPr eaLnBrk="1" fontAlgn="base" hangingPunct="1">
              <a:spcBef>
                <a:spcPct val="0"/>
              </a:spcBef>
              <a:spcAft>
                <a:spcPct val="0"/>
              </a:spcAft>
              <a:buFontTx/>
              <a:buNone/>
            </a:pPr>
            <a:r>
              <a:rPr lang="en-GB" altLang="en-US" sz="1600" smtClean="0">
                <a:solidFill>
                  <a:prstClr val="black"/>
                </a:solidFill>
              </a:rPr>
              <a:t>+ caspase inhibitor</a:t>
            </a:r>
          </a:p>
        </p:txBody>
      </p:sp>
      <p:sp>
        <p:nvSpPr>
          <p:cNvPr id="33805" name="TextBox 14"/>
          <p:cNvSpPr txBox="1">
            <a:spLocks noChangeArrowheads="1"/>
          </p:cNvSpPr>
          <p:nvPr/>
        </p:nvSpPr>
        <p:spPr bwMode="auto">
          <a:xfrm>
            <a:off x="869950" y="4146550"/>
            <a:ext cx="698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000" b="1" smtClean="0">
                <a:solidFill>
                  <a:prstClr val="black"/>
                </a:solidFill>
              </a:rPr>
              <a:t>Induced</a:t>
            </a:r>
          </a:p>
        </p:txBody>
      </p:sp>
      <p:sp>
        <p:nvSpPr>
          <p:cNvPr id="33806" name="TextBox 23"/>
          <p:cNvSpPr txBox="1">
            <a:spLocks noChangeArrowheads="1"/>
          </p:cNvSpPr>
          <p:nvPr/>
        </p:nvSpPr>
        <p:spPr bwMode="auto">
          <a:xfrm>
            <a:off x="1487488" y="3786188"/>
            <a:ext cx="9509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000" b="1" smtClean="0">
                <a:solidFill>
                  <a:prstClr val="black"/>
                </a:solidFill>
              </a:rPr>
              <a:t>Induced </a:t>
            </a:r>
          </a:p>
          <a:p>
            <a:pPr eaLnBrk="1" fontAlgn="base" hangingPunct="1">
              <a:spcBef>
                <a:spcPct val="0"/>
              </a:spcBef>
              <a:spcAft>
                <a:spcPct val="0"/>
              </a:spcAft>
              <a:buFontTx/>
              <a:buNone/>
            </a:pPr>
            <a:r>
              <a:rPr lang="en-GB" altLang="en-US" sz="1000" b="1" smtClean="0">
                <a:solidFill>
                  <a:prstClr val="black"/>
                </a:solidFill>
              </a:rPr>
              <a:t>+ caspase inhibitor</a:t>
            </a:r>
          </a:p>
        </p:txBody>
      </p:sp>
      <p:sp>
        <p:nvSpPr>
          <p:cNvPr id="33807" name="TextBox 24"/>
          <p:cNvSpPr txBox="1">
            <a:spLocks noChangeArrowheads="1"/>
          </p:cNvSpPr>
          <p:nvPr/>
        </p:nvSpPr>
        <p:spPr bwMode="auto">
          <a:xfrm>
            <a:off x="38100" y="3990975"/>
            <a:ext cx="749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algn="r" eaLnBrk="1" fontAlgn="base" hangingPunct="1">
              <a:spcBef>
                <a:spcPct val="0"/>
              </a:spcBef>
              <a:spcAft>
                <a:spcPct val="0"/>
              </a:spcAft>
              <a:buFontTx/>
              <a:buNone/>
            </a:pPr>
            <a:r>
              <a:rPr lang="en-GB" altLang="en-US" sz="1000" b="1" smtClean="0">
                <a:solidFill>
                  <a:prstClr val="black"/>
                </a:solidFill>
              </a:rPr>
              <a:t>Size marker</a:t>
            </a:r>
          </a:p>
        </p:txBody>
      </p:sp>
      <p:cxnSp>
        <p:nvCxnSpPr>
          <p:cNvPr id="17" name="Straight Arrow Connector 16"/>
          <p:cNvCxnSpPr/>
          <p:nvPr/>
        </p:nvCxnSpPr>
        <p:spPr>
          <a:xfrm>
            <a:off x="1219200" y="4340225"/>
            <a:ext cx="0" cy="231775"/>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57225" y="4348163"/>
            <a:ext cx="0" cy="231775"/>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810" name="TextBox 30"/>
          <p:cNvSpPr txBox="1">
            <a:spLocks noChangeArrowheads="1"/>
          </p:cNvSpPr>
          <p:nvPr/>
        </p:nvSpPr>
        <p:spPr bwMode="auto">
          <a:xfrm>
            <a:off x="663575" y="3948113"/>
            <a:ext cx="8461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000" b="1" smtClean="0">
                <a:solidFill>
                  <a:prstClr val="black"/>
                </a:solidFill>
              </a:rPr>
              <a:t>Uninduced</a:t>
            </a:r>
          </a:p>
        </p:txBody>
      </p:sp>
      <p:cxnSp>
        <p:nvCxnSpPr>
          <p:cNvPr id="32" name="Straight Arrow Connector 31"/>
          <p:cNvCxnSpPr/>
          <p:nvPr/>
        </p:nvCxnSpPr>
        <p:spPr>
          <a:xfrm>
            <a:off x="869950" y="4191000"/>
            <a:ext cx="0" cy="38893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1868488" y="4532312"/>
            <a:ext cx="0" cy="231775"/>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813" name="TextBox 34"/>
          <p:cNvSpPr txBox="1">
            <a:spLocks noChangeArrowheads="1"/>
          </p:cNvSpPr>
          <p:nvPr/>
        </p:nvSpPr>
        <p:spPr bwMode="auto">
          <a:xfrm>
            <a:off x="1903413" y="5329238"/>
            <a:ext cx="1030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000" b="1" smtClean="0">
                <a:solidFill>
                  <a:srgbClr val="FF0000"/>
                </a:solidFill>
              </a:rPr>
              <a:t>Small DNA fragments</a:t>
            </a:r>
          </a:p>
        </p:txBody>
      </p:sp>
      <p:cxnSp>
        <p:nvCxnSpPr>
          <p:cNvPr id="36" name="Straight Arrow Connector 35"/>
          <p:cNvCxnSpPr/>
          <p:nvPr/>
        </p:nvCxnSpPr>
        <p:spPr>
          <a:xfrm rot="5400000">
            <a:off x="1823244" y="5412582"/>
            <a:ext cx="0" cy="233362"/>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524000" y="4191000"/>
            <a:ext cx="0" cy="38893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816" name="TextBox 37"/>
          <p:cNvSpPr txBox="1">
            <a:spLocks noChangeArrowheads="1"/>
          </p:cNvSpPr>
          <p:nvPr/>
        </p:nvSpPr>
        <p:spPr bwMode="auto">
          <a:xfrm>
            <a:off x="1981200" y="4495800"/>
            <a:ext cx="10302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000" b="1" smtClean="0">
                <a:solidFill>
                  <a:srgbClr val="FF0000"/>
                </a:solidFill>
              </a:rPr>
              <a:t>Intact DNA</a:t>
            </a:r>
          </a:p>
        </p:txBody>
      </p:sp>
      <p:pic>
        <p:nvPicPr>
          <p:cNvPr id="3381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9400" y="1530350"/>
            <a:ext cx="238125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8" name="TextBox 1"/>
          <p:cNvSpPr txBox="1">
            <a:spLocks noChangeArrowheads="1"/>
          </p:cNvSpPr>
          <p:nvPr/>
        </p:nvSpPr>
        <p:spPr bwMode="auto">
          <a:xfrm>
            <a:off x="5305425" y="2670175"/>
            <a:ext cx="1400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400" smtClean="0">
                <a:solidFill>
                  <a:prstClr val="black"/>
                </a:solidFill>
              </a:rPr>
              <a:t>Autophagic structures are visible during TE formation</a:t>
            </a:r>
          </a:p>
        </p:txBody>
      </p:sp>
    </p:spTree>
    <p:extLst>
      <p:ext uri="{BB962C8B-B14F-4D97-AF65-F5344CB8AC3E}">
        <p14:creationId xmlns:p14="http://schemas.microsoft.com/office/powerpoint/2010/main" val="155300077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pPr>
              <a:defRPr/>
            </a:pPr>
            <a:r>
              <a:rPr lang="en-GB" dirty="0" smtClean="0">
                <a:ea typeface="+mj-ea"/>
              </a:rPr>
              <a:t>Defensive cell death</a:t>
            </a:r>
            <a:endParaRPr lang="en-GB" dirty="0">
              <a:ea typeface="+mj-ea"/>
            </a:endParaRPr>
          </a:p>
        </p:txBody>
      </p:sp>
      <p:pic>
        <p:nvPicPr>
          <p:cNvPr id="3584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47800"/>
            <a:ext cx="3352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3"/>
          <p:cNvSpPr txBox="1">
            <a:spLocks noChangeArrowheads="1"/>
          </p:cNvSpPr>
          <p:nvPr/>
        </p:nvSpPr>
        <p:spPr bwMode="auto">
          <a:xfrm>
            <a:off x="3962400" y="6019800"/>
            <a:ext cx="5181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Reprinted by permission from Macmillan Publishers Ltd Lam, E.</a:t>
            </a:r>
            <a:r>
              <a:rPr lang="en-US" altLang="en-US" sz="800" smtClean="0">
                <a:solidFill>
                  <a:prstClr val="black"/>
                </a:solidFill>
                <a:latin typeface="Times New Roman" pitchFamily="18" charset="0"/>
                <a:cs typeface="Times New Roman" pitchFamily="18" charset="0"/>
              </a:rPr>
              <a:t> (2004) Controlled cell death, plant survival and development. Nat. Rev. Mol. Cell Biol. 5: </a:t>
            </a:r>
            <a:r>
              <a:rPr lang="en-US" altLang="en-US" sz="800" smtClean="0">
                <a:solidFill>
                  <a:prstClr val="black"/>
                </a:solidFill>
                <a:latin typeface="Times New Roman" pitchFamily="18" charset="0"/>
                <a:cs typeface="Times New Roman" pitchFamily="18" charset="0"/>
                <a:hlinkClick r:id="rId3"/>
              </a:rPr>
              <a:t>305 – 315</a:t>
            </a:r>
            <a:r>
              <a:rPr lang="en-US" altLang="en-US" sz="800" smtClean="0">
                <a:solidFill>
                  <a:prstClr val="black"/>
                </a:solidFill>
                <a:latin typeface="Times New Roman" pitchFamily="18" charset="0"/>
                <a:cs typeface="Times New Roman" pitchFamily="18" charset="0"/>
              </a:rPr>
              <a:t>.</a:t>
            </a:r>
            <a:r>
              <a:rPr lang="en-GB" altLang="en-US" sz="800" smtClean="0">
                <a:solidFill>
                  <a:prstClr val="black"/>
                </a:solidFill>
                <a:latin typeface="Times New Roman" pitchFamily="18" charset="0"/>
                <a:cs typeface="Times New Roman" pitchFamily="18" charset="0"/>
              </a:rPr>
              <a:t> Image credit:</a:t>
            </a:r>
            <a:r>
              <a:rPr lang="en-US" altLang="en-US" sz="800" smtClean="0">
                <a:solidFill>
                  <a:prstClr val="black"/>
                </a:solidFill>
                <a:latin typeface="Times New Roman" pitchFamily="18" charset="0"/>
                <a:cs typeface="Times New Roman" pitchFamily="18" charset="0"/>
              </a:rPr>
              <a:t> </a:t>
            </a:r>
            <a:r>
              <a:rPr lang="en-US" altLang="en-US" sz="800" i="1" smtClean="0">
                <a:solidFill>
                  <a:prstClr val="black"/>
                </a:solidFill>
                <a:latin typeface="Times New Roman" pitchFamily="18" charset="0"/>
                <a:cs typeface="Times New Roman" pitchFamily="18" charset="0"/>
                <a:hlinkClick r:id="rId4"/>
              </a:rPr>
              <a:t>Nicolle Rager Fuller, National Science Foundation</a:t>
            </a:r>
            <a:endParaRPr lang="en-US" altLang="en-US" sz="800" smtClean="0">
              <a:solidFill>
                <a:prstClr val="black"/>
              </a:solidFill>
              <a:latin typeface="Times New Roman" pitchFamily="18" charset="0"/>
              <a:cs typeface="Times New Roman" pitchFamily="18" charset="0"/>
            </a:endParaRPr>
          </a:p>
        </p:txBody>
      </p:sp>
      <p:grpSp>
        <p:nvGrpSpPr>
          <p:cNvPr id="35845" name="Group 5"/>
          <p:cNvGrpSpPr>
            <a:grpSpLocks/>
          </p:cNvGrpSpPr>
          <p:nvPr/>
        </p:nvGrpSpPr>
        <p:grpSpPr bwMode="auto">
          <a:xfrm>
            <a:off x="3581400" y="1447800"/>
            <a:ext cx="5243513" cy="4114800"/>
            <a:chOff x="609600" y="1143000"/>
            <a:chExt cx="5257800" cy="4445620"/>
          </a:xfrm>
        </p:grpSpPr>
        <p:pic>
          <p:nvPicPr>
            <p:cNvPr id="3584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143000"/>
              <a:ext cx="5257800" cy="444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ircular Arrow 6"/>
            <p:cNvSpPr/>
            <p:nvPr/>
          </p:nvSpPr>
          <p:spPr>
            <a:xfrm rot="1273499">
              <a:off x="2144120" y="1197884"/>
              <a:ext cx="1961129" cy="2116472"/>
            </a:xfrm>
            <a:prstGeom prst="circularArrow">
              <a:avLst>
                <a:gd name="adj1" fmla="val 12500"/>
                <a:gd name="adj2" fmla="val 1142319"/>
                <a:gd name="adj3" fmla="val 20457681"/>
                <a:gd name="adj4" fmla="val 11793339"/>
                <a:gd name="adj5" fmla="val 12500"/>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black"/>
                </a:solidFill>
              </a:endParaRPr>
            </a:p>
          </p:txBody>
        </p:sp>
      </p:grpSp>
      <p:sp>
        <p:nvSpPr>
          <p:cNvPr id="9" name="TextBox 8"/>
          <p:cNvSpPr txBox="1"/>
          <p:nvPr/>
        </p:nvSpPr>
        <p:spPr>
          <a:xfrm>
            <a:off x="0" y="4572000"/>
            <a:ext cx="3581400" cy="1200150"/>
          </a:xfrm>
          <a:prstGeom prst="rect">
            <a:avLst/>
          </a:prstGeom>
          <a:solidFill>
            <a:schemeClr val="accent1">
              <a:lumMod val="20000"/>
              <a:lumOff val="80000"/>
            </a:schemeClr>
          </a:solidFill>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r>
              <a:rPr lang="en-GB" altLang="en-US" dirty="0">
                <a:solidFill>
                  <a:prstClr val="black"/>
                </a:solidFill>
              </a:rPr>
              <a:t>The </a:t>
            </a:r>
            <a:r>
              <a:rPr lang="en-GB" altLang="en-US" b="1" dirty="0">
                <a:solidFill>
                  <a:prstClr val="black"/>
                </a:solidFill>
              </a:rPr>
              <a:t>hypersensitive response </a:t>
            </a:r>
            <a:r>
              <a:rPr lang="en-GB" altLang="en-US" dirty="0">
                <a:solidFill>
                  <a:prstClr val="black"/>
                </a:solidFill>
              </a:rPr>
              <a:t>(HR) is a defense mechanism. Infected and adjacent cells are killed through PCD</a:t>
            </a:r>
            <a:endParaRPr lang="en-US" altLang="en-US" dirty="0">
              <a:solidFill>
                <a:prstClr val="black"/>
              </a:solidFill>
            </a:endParaRPr>
          </a:p>
        </p:txBody>
      </p:sp>
    </p:spTree>
    <p:extLst>
      <p:ext uri="{BB962C8B-B14F-4D97-AF65-F5344CB8AC3E}">
        <p14:creationId xmlns:p14="http://schemas.microsoft.com/office/powerpoint/2010/main" val="319362124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038600" y="685800"/>
            <a:ext cx="4648200" cy="1477963"/>
            <a:chOff x="2544" y="432"/>
            <a:chExt cx="2928" cy="931"/>
          </a:xfrm>
        </p:grpSpPr>
        <p:sp>
          <p:nvSpPr>
            <p:cNvPr id="162840" name="Text Box 3"/>
            <p:cNvSpPr txBox="1">
              <a:spLocks noChangeArrowheads="1"/>
            </p:cNvSpPr>
            <p:nvPr/>
          </p:nvSpPr>
          <p:spPr bwMode="auto">
            <a:xfrm>
              <a:off x="2544" y="432"/>
              <a:ext cx="2928"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Clr>
                  <a:srgbClr val="ED181E"/>
                </a:buClr>
                <a:buFont typeface="Wingdings" pitchFamily="2" charset="2"/>
                <a:buChar char="§"/>
              </a:pPr>
              <a:r>
                <a:rPr lang="es-ES_tradnl" altLang="es-MX" sz="1800" smtClean="0">
                  <a:solidFill>
                    <a:srgbClr val="000000"/>
                  </a:solidFill>
                  <a:latin typeface="Comic Sans MS" pitchFamily="66" charset="0"/>
                </a:rPr>
                <a:t>Incapaz de aportar los requerimientos para la sistematización del patógeno </a:t>
              </a:r>
            </a:p>
          </p:txBody>
        </p:sp>
        <p:sp>
          <p:nvSpPr>
            <p:cNvPr id="162841" name="Text Box 4"/>
            <p:cNvSpPr txBox="1">
              <a:spLocks noChangeArrowheads="1"/>
            </p:cNvSpPr>
            <p:nvPr/>
          </p:nvSpPr>
          <p:spPr bwMode="auto">
            <a:xfrm>
              <a:off x="2544" y="1104"/>
              <a:ext cx="285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Clr>
                  <a:srgbClr val="ED181E"/>
                </a:buClr>
                <a:buFont typeface="Wingdings" pitchFamily="2" charset="2"/>
                <a:buChar char="§"/>
              </a:pPr>
              <a:r>
                <a:rPr lang="es-ES_tradnl" altLang="es-MX" sz="1800" smtClean="0">
                  <a:solidFill>
                    <a:srgbClr val="000000"/>
                  </a:solidFill>
                  <a:latin typeface="Comic Sans MS" pitchFamily="66" charset="0"/>
                </a:rPr>
                <a:t>Barreras estructurales o compuestos tóxicos </a:t>
              </a:r>
            </a:p>
          </p:txBody>
        </p:sp>
      </p:grpSp>
      <p:grpSp>
        <p:nvGrpSpPr>
          <p:cNvPr id="3" name="Group 5"/>
          <p:cNvGrpSpPr>
            <a:grpSpLocks/>
          </p:cNvGrpSpPr>
          <p:nvPr/>
        </p:nvGrpSpPr>
        <p:grpSpPr bwMode="auto">
          <a:xfrm>
            <a:off x="3657600" y="3048000"/>
            <a:ext cx="4724400" cy="2971800"/>
            <a:chOff x="2592" y="1920"/>
            <a:chExt cx="3348" cy="1872"/>
          </a:xfrm>
        </p:grpSpPr>
        <p:grpSp>
          <p:nvGrpSpPr>
            <p:cNvPr id="162828" name="Group 6"/>
            <p:cNvGrpSpPr>
              <a:grpSpLocks/>
            </p:cNvGrpSpPr>
            <p:nvPr/>
          </p:nvGrpSpPr>
          <p:grpSpPr bwMode="auto">
            <a:xfrm>
              <a:off x="2592" y="1920"/>
              <a:ext cx="3348" cy="857"/>
              <a:chOff x="2304" y="1920"/>
              <a:chExt cx="2976" cy="857"/>
            </a:xfrm>
          </p:grpSpPr>
          <p:grpSp>
            <p:nvGrpSpPr>
              <p:cNvPr id="162834" name="Group 7"/>
              <p:cNvGrpSpPr>
                <a:grpSpLocks/>
              </p:cNvGrpSpPr>
              <p:nvPr/>
            </p:nvGrpSpPr>
            <p:grpSpPr bwMode="auto">
              <a:xfrm>
                <a:off x="2304" y="1920"/>
                <a:ext cx="2976" cy="336"/>
                <a:chOff x="2304" y="1920"/>
                <a:chExt cx="2976" cy="336"/>
              </a:xfrm>
            </p:grpSpPr>
            <p:sp>
              <p:nvSpPr>
                <p:cNvPr id="162838" name="Line 8"/>
                <p:cNvSpPr>
                  <a:spLocks noChangeShapeType="1"/>
                </p:cNvSpPr>
                <p:nvPr/>
              </p:nvSpPr>
              <p:spPr bwMode="auto">
                <a:xfrm flipV="1">
                  <a:off x="2304" y="2064"/>
                  <a:ext cx="432" cy="192"/>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MX" smtClean="0">
                    <a:solidFill>
                      <a:srgbClr val="000000"/>
                    </a:solidFill>
                  </a:endParaRPr>
                </a:p>
              </p:txBody>
            </p:sp>
            <p:sp>
              <p:nvSpPr>
                <p:cNvPr id="162839" name="Text Box 9"/>
                <p:cNvSpPr txBox="1">
                  <a:spLocks noChangeArrowheads="1"/>
                </p:cNvSpPr>
                <p:nvPr/>
              </p:nvSpPr>
              <p:spPr bwMode="auto">
                <a:xfrm>
                  <a:off x="2928" y="1920"/>
                  <a:ext cx="2352"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es-ES_tradnl" altLang="es-MX" sz="2000" smtClean="0">
                      <a:solidFill>
                        <a:srgbClr val="000000"/>
                      </a:solidFill>
                      <a:latin typeface="Comic Sans MS" pitchFamily="66" charset="0"/>
                    </a:rPr>
                    <a:t>Incompatible: HR, PCD</a:t>
                  </a:r>
                </a:p>
              </p:txBody>
            </p:sp>
          </p:grpSp>
          <p:grpSp>
            <p:nvGrpSpPr>
              <p:cNvPr id="162835" name="Group 10"/>
              <p:cNvGrpSpPr>
                <a:grpSpLocks/>
              </p:cNvGrpSpPr>
              <p:nvPr/>
            </p:nvGrpSpPr>
            <p:grpSpPr bwMode="auto">
              <a:xfrm>
                <a:off x="2304" y="2496"/>
                <a:ext cx="1920" cy="281"/>
                <a:chOff x="2304" y="2496"/>
                <a:chExt cx="1920" cy="281"/>
              </a:xfrm>
            </p:grpSpPr>
            <p:sp>
              <p:nvSpPr>
                <p:cNvPr id="162836" name="Line 11"/>
                <p:cNvSpPr>
                  <a:spLocks noChangeShapeType="1"/>
                </p:cNvSpPr>
                <p:nvPr/>
              </p:nvSpPr>
              <p:spPr bwMode="auto">
                <a:xfrm>
                  <a:off x="2304" y="2496"/>
                  <a:ext cx="480" cy="144"/>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MX" smtClean="0">
                    <a:solidFill>
                      <a:srgbClr val="000000"/>
                    </a:solidFill>
                  </a:endParaRPr>
                </a:p>
              </p:txBody>
            </p:sp>
            <p:sp>
              <p:nvSpPr>
                <p:cNvPr id="162837" name="Text Box 12"/>
                <p:cNvSpPr txBox="1">
                  <a:spLocks noChangeArrowheads="1"/>
                </p:cNvSpPr>
                <p:nvPr/>
              </p:nvSpPr>
              <p:spPr bwMode="auto">
                <a:xfrm>
                  <a:off x="2976" y="2496"/>
                  <a:ext cx="124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es-ES_tradnl" altLang="es-MX" sz="2000" smtClean="0">
                      <a:solidFill>
                        <a:srgbClr val="000000"/>
                      </a:solidFill>
                      <a:latin typeface="Comic Sans MS" pitchFamily="66" charset="0"/>
                    </a:rPr>
                    <a:t>Compatible</a:t>
                  </a:r>
                  <a:endParaRPr lang="es-ES_tradnl" altLang="es-MX" sz="2400" smtClean="0">
                    <a:solidFill>
                      <a:srgbClr val="000000"/>
                    </a:solidFill>
                    <a:latin typeface="Comic Sans MS" pitchFamily="66" charset="0"/>
                  </a:endParaRPr>
                </a:p>
              </p:txBody>
            </p:sp>
          </p:grpSp>
        </p:grpSp>
        <p:grpSp>
          <p:nvGrpSpPr>
            <p:cNvPr id="162829" name="Group 13"/>
            <p:cNvGrpSpPr>
              <a:grpSpLocks/>
            </p:cNvGrpSpPr>
            <p:nvPr/>
          </p:nvGrpSpPr>
          <p:grpSpPr bwMode="auto">
            <a:xfrm>
              <a:off x="2646" y="2880"/>
              <a:ext cx="2484" cy="912"/>
              <a:chOff x="2352" y="2880"/>
              <a:chExt cx="2208" cy="912"/>
            </a:xfrm>
          </p:grpSpPr>
          <p:grpSp>
            <p:nvGrpSpPr>
              <p:cNvPr id="162830" name="Group 14"/>
              <p:cNvGrpSpPr>
                <a:grpSpLocks/>
              </p:cNvGrpSpPr>
              <p:nvPr/>
            </p:nvGrpSpPr>
            <p:grpSpPr bwMode="auto">
              <a:xfrm>
                <a:off x="2352" y="3264"/>
                <a:ext cx="2208" cy="528"/>
                <a:chOff x="2352" y="3264"/>
                <a:chExt cx="2208" cy="528"/>
              </a:xfrm>
            </p:grpSpPr>
            <p:sp>
              <p:nvSpPr>
                <p:cNvPr id="162832" name="Rectangle 15"/>
                <p:cNvSpPr>
                  <a:spLocks noChangeArrowheads="1"/>
                </p:cNvSpPr>
                <p:nvPr/>
              </p:nvSpPr>
              <p:spPr bwMode="auto">
                <a:xfrm>
                  <a:off x="2352" y="3264"/>
                  <a:ext cx="2208" cy="528"/>
                </a:xfrm>
                <a:prstGeom prst="rect">
                  <a:avLst/>
                </a:prstGeom>
                <a:noFill/>
                <a:ln w="38100">
                  <a:solidFill>
                    <a:srgbClr val="ED181E"/>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s-ES" altLang="es-MX" sz="1800" smtClean="0">
                    <a:solidFill>
                      <a:srgbClr val="000000"/>
                    </a:solidFill>
                  </a:endParaRPr>
                </a:p>
              </p:txBody>
            </p:sp>
            <p:sp>
              <p:nvSpPr>
                <p:cNvPr id="162833" name="Text Box 16"/>
                <p:cNvSpPr txBox="1">
                  <a:spLocks noChangeArrowheads="1"/>
                </p:cNvSpPr>
                <p:nvPr/>
              </p:nvSpPr>
              <p:spPr bwMode="auto">
                <a:xfrm>
                  <a:off x="2544" y="3312"/>
                  <a:ext cx="2016"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es-ES_tradnl" altLang="es-MX" smtClean="0">
                      <a:solidFill>
                        <a:srgbClr val="ED181E"/>
                      </a:solidFill>
                      <a:latin typeface="Comic Sans MS" pitchFamily="66" charset="0"/>
                    </a:rPr>
                    <a:t>ENFERMEDAD</a:t>
                  </a:r>
                  <a:endParaRPr lang="es-ES_tradnl" altLang="es-MX" smtClean="0">
                    <a:solidFill>
                      <a:srgbClr val="009999"/>
                    </a:solidFill>
                    <a:latin typeface="Comic Sans MS" pitchFamily="66" charset="0"/>
                  </a:endParaRPr>
                </a:p>
              </p:txBody>
            </p:sp>
          </p:grpSp>
          <p:sp>
            <p:nvSpPr>
              <p:cNvPr id="162831" name="Line 17"/>
              <p:cNvSpPr>
                <a:spLocks noChangeShapeType="1"/>
              </p:cNvSpPr>
              <p:nvPr/>
            </p:nvSpPr>
            <p:spPr bwMode="auto">
              <a:xfrm>
                <a:off x="3360" y="2880"/>
                <a:ext cx="0" cy="288"/>
              </a:xfrm>
              <a:prstGeom prst="line">
                <a:avLst/>
              </a:prstGeom>
              <a:noFill/>
              <a:ln w="38100">
                <a:solidFill>
                  <a:srgbClr val="ED181E"/>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MX" smtClean="0">
                  <a:solidFill>
                    <a:srgbClr val="000000"/>
                  </a:solidFill>
                </a:endParaRPr>
              </a:p>
            </p:txBody>
          </p:sp>
        </p:grpSp>
      </p:grpSp>
      <p:grpSp>
        <p:nvGrpSpPr>
          <p:cNvPr id="9" name="Group 18"/>
          <p:cNvGrpSpPr>
            <a:grpSpLocks/>
          </p:cNvGrpSpPr>
          <p:nvPr/>
        </p:nvGrpSpPr>
        <p:grpSpPr bwMode="auto">
          <a:xfrm>
            <a:off x="779463" y="1295400"/>
            <a:ext cx="2971800" cy="2743200"/>
            <a:chOff x="540" y="816"/>
            <a:chExt cx="2106" cy="1728"/>
          </a:xfrm>
        </p:grpSpPr>
        <p:grpSp>
          <p:nvGrpSpPr>
            <p:cNvPr id="162822" name="Group 19"/>
            <p:cNvGrpSpPr>
              <a:grpSpLocks/>
            </p:cNvGrpSpPr>
            <p:nvPr/>
          </p:nvGrpSpPr>
          <p:grpSpPr bwMode="auto">
            <a:xfrm>
              <a:off x="540" y="816"/>
              <a:ext cx="2106" cy="336"/>
              <a:chOff x="480" y="816"/>
              <a:chExt cx="1872" cy="336"/>
            </a:xfrm>
          </p:grpSpPr>
          <p:sp>
            <p:nvSpPr>
              <p:cNvPr id="162826" name="Text Box 20"/>
              <p:cNvSpPr txBox="1">
                <a:spLocks noChangeArrowheads="1"/>
              </p:cNvSpPr>
              <p:nvPr/>
            </p:nvSpPr>
            <p:spPr bwMode="auto">
              <a:xfrm>
                <a:off x="480" y="816"/>
                <a:ext cx="161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es-ES_tradnl" altLang="es-MX" sz="2400" smtClean="0">
                    <a:solidFill>
                      <a:srgbClr val="000000"/>
                    </a:solidFill>
                    <a:latin typeface="Comic Sans MS" pitchFamily="66" charset="0"/>
                  </a:rPr>
                  <a:t>NO HOSPEDANTE</a:t>
                </a:r>
                <a:endParaRPr lang="es-ES_tradnl" altLang="es-MX" sz="2400" smtClean="0">
                  <a:solidFill>
                    <a:srgbClr val="000000"/>
                  </a:solidFill>
                  <a:latin typeface="Times" pitchFamily="18" charset="0"/>
                </a:endParaRPr>
              </a:p>
            </p:txBody>
          </p:sp>
          <p:sp>
            <p:nvSpPr>
              <p:cNvPr id="162827" name="Rectangle 21"/>
              <p:cNvSpPr>
                <a:spLocks noChangeArrowheads="1"/>
              </p:cNvSpPr>
              <p:nvPr/>
            </p:nvSpPr>
            <p:spPr bwMode="auto">
              <a:xfrm>
                <a:off x="480" y="816"/>
                <a:ext cx="1872"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s-ES" altLang="es-MX" sz="1800" smtClean="0">
                  <a:solidFill>
                    <a:srgbClr val="000000"/>
                  </a:solidFill>
                </a:endParaRPr>
              </a:p>
            </p:txBody>
          </p:sp>
        </p:grpSp>
        <p:grpSp>
          <p:nvGrpSpPr>
            <p:cNvPr id="162823" name="Group 22"/>
            <p:cNvGrpSpPr>
              <a:grpSpLocks/>
            </p:cNvGrpSpPr>
            <p:nvPr/>
          </p:nvGrpSpPr>
          <p:grpSpPr bwMode="auto">
            <a:xfrm>
              <a:off x="540" y="2208"/>
              <a:ext cx="1782" cy="336"/>
              <a:chOff x="480" y="2208"/>
              <a:chExt cx="1584" cy="336"/>
            </a:xfrm>
          </p:grpSpPr>
          <p:sp>
            <p:nvSpPr>
              <p:cNvPr id="162824" name="Text Box 23"/>
              <p:cNvSpPr txBox="1">
                <a:spLocks noChangeArrowheads="1"/>
              </p:cNvSpPr>
              <p:nvPr/>
            </p:nvSpPr>
            <p:spPr bwMode="auto">
              <a:xfrm>
                <a:off x="480" y="2208"/>
                <a:ext cx="13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es-ES_tradnl" altLang="es-MX" sz="2400" smtClean="0">
                    <a:solidFill>
                      <a:srgbClr val="000000"/>
                    </a:solidFill>
                    <a:latin typeface="Comic Sans MS" pitchFamily="66" charset="0"/>
                  </a:rPr>
                  <a:t> HOSPEDANTE</a:t>
                </a:r>
                <a:endParaRPr lang="es-ES_tradnl" altLang="es-MX" sz="2400" smtClean="0">
                  <a:solidFill>
                    <a:srgbClr val="000000"/>
                  </a:solidFill>
                  <a:latin typeface="Times" pitchFamily="18" charset="0"/>
                </a:endParaRPr>
              </a:p>
            </p:txBody>
          </p:sp>
          <p:sp>
            <p:nvSpPr>
              <p:cNvPr id="162825" name="Rectangle 24"/>
              <p:cNvSpPr>
                <a:spLocks noChangeArrowheads="1"/>
              </p:cNvSpPr>
              <p:nvPr/>
            </p:nvSpPr>
            <p:spPr bwMode="auto">
              <a:xfrm>
                <a:off x="528" y="2208"/>
                <a:ext cx="15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s-ES" altLang="es-MX" sz="1800" smtClean="0">
                  <a:solidFill>
                    <a:srgbClr val="000000"/>
                  </a:solidFill>
                </a:endParaRPr>
              </a:p>
            </p:txBody>
          </p:sp>
        </p:grpSp>
      </p:grpSp>
      <p:sp>
        <p:nvSpPr>
          <p:cNvPr id="162821" name="24 CuadroTexto"/>
          <p:cNvSpPr txBox="1">
            <a:spLocks noChangeArrowheads="1"/>
          </p:cNvSpPr>
          <p:nvPr/>
        </p:nvSpPr>
        <p:spPr bwMode="auto">
          <a:xfrm>
            <a:off x="2195513" y="115888"/>
            <a:ext cx="496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s-AR" altLang="es-MX" sz="2800" smtClean="0">
                <a:solidFill>
                  <a:srgbClr val="000000"/>
                </a:solidFill>
              </a:rPr>
              <a:t>Interacción planta-patógeno</a:t>
            </a:r>
            <a:endParaRPr lang="es-ES" altLang="es-MX" sz="2800" smtClean="0">
              <a:solidFill>
                <a:srgbClr val="000000"/>
              </a:solidFill>
            </a:endParaRPr>
          </a:p>
        </p:txBody>
      </p:sp>
    </p:spTree>
    <p:extLst>
      <p:ext uri="{BB962C8B-B14F-4D97-AF65-F5344CB8AC3E}">
        <p14:creationId xmlns:p14="http://schemas.microsoft.com/office/powerpoint/2010/main" val="561864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trips(downRigh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4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1196975"/>
            <a:ext cx="60309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9610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19100" y="304800"/>
            <a:ext cx="8305800" cy="1143000"/>
          </a:xfrm>
          <a:solidFill>
            <a:schemeClr val="accent1">
              <a:lumMod val="20000"/>
              <a:lumOff val="80000"/>
            </a:schemeClr>
          </a:solidFill>
        </p:spPr>
        <p:txBody>
          <a:bodyPr/>
          <a:lstStyle/>
          <a:p>
            <a:pPr>
              <a:defRPr/>
            </a:pPr>
            <a:r>
              <a:rPr lang="en-GB" dirty="0" smtClean="0">
                <a:latin typeface="Arial" charset="0"/>
                <a:ea typeface="+mj-ea"/>
                <a:cs typeface="Arial" charset="0"/>
              </a:rPr>
              <a:t>Senescence can be induced systemically or in a single leaf</a:t>
            </a:r>
          </a:p>
        </p:txBody>
      </p:sp>
      <p:pic>
        <p:nvPicPr>
          <p:cNvPr id="48131" name="Picture 2" descr="C:\Users\mary\Desktop\grublea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4175" y="1752600"/>
            <a:ext cx="2257425"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3" descr="C:\Users\mary\Desktop\twiggy.jpg"/>
          <p:cNvPicPr>
            <a:picLocks noChangeAspect="1" noChangeArrowheads="1"/>
          </p:cNvPicPr>
          <p:nvPr/>
        </p:nvPicPr>
        <p:blipFill>
          <a:blip r:embed="rId3" cstate="print">
            <a:extLst>
              <a:ext uri="{28A0092B-C50C-407E-A947-70E740481C1C}">
                <a14:useLocalDpi xmlns:a14="http://schemas.microsoft.com/office/drawing/2010/main" val="0"/>
              </a:ext>
            </a:extLst>
          </a:blip>
          <a:srcRect r="10133"/>
          <a:stretch>
            <a:fillRect/>
          </a:stretch>
        </p:blipFill>
        <p:spPr bwMode="auto">
          <a:xfrm>
            <a:off x="76200" y="1676400"/>
            <a:ext cx="41576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Box 52"/>
          <p:cNvSpPr txBox="1">
            <a:spLocks noChangeArrowheads="1"/>
          </p:cNvSpPr>
          <p:nvPr/>
        </p:nvSpPr>
        <p:spPr bwMode="auto">
          <a:xfrm>
            <a:off x="4267200" y="1752600"/>
            <a:ext cx="24384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lnSpc>
                <a:spcPct val="110000"/>
              </a:lnSpc>
              <a:spcBef>
                <a:spcPct val="0"/>
              </a:spcBef>
              <a:spcAft>
                <a:spcPct val="0"/>
              </a:spcAft>
              <a:buFontTx/>
              <a:buNone/>
            </a:pPr>
            <a:r>
              <a:rPr lang="en-GB" altLang="en-US" sz="1800" smtClean="0">
                <a:solidFill>
                  <a:prstClr val="black"/>
                </a:solidFill>
              </a:rPr>
              <a:t>A single leaf will senesce if its viability or photosynthetic efficiency is decreased. </a:t>
            </a:r>
          </a:p>
          <a:p>
            <a:pPr algn="ctr" eaLnBrk="1" fontAlgn="base" hangingPunct="1">
              <a:lnSpc>
                <a:spcPct val="110000"/>
              </a:lnSpc>
              <a:spcBef>
                <a:spcPct val="0"/>
              </a:spcBef>
              <a:spcAft>
                <a:spcPct val="0"/>
              </a:spcAft>
              <a:buFontTx/>
              <a:buNone/>
            </a:pPr>
            <a:endParaRPr lang="en-GB" altLang="en-US" sz="1800" smtClean="0">
              <a:solidFill>
                <a:prstClr val="black"/>
              </a:solidFill>
            </a:endParaRPr>
          </a:p>
          <a:p>
            <a:pPr algn="ctr" eaLnBrk="1" fontAlgn="base" hangingPunct="1">
              <a:lnSpc>
                <a:spcPct val="110000"/>
              </a:lnSpc>
              <a:spcBef>
                <a:spcPct val="0"/>
              </a:spcBef>
              <a:spcAft>
                <a:spcPct val="0"/>
              </a:spcAft>
              <a:buFontTx/>
              <a:buNone/>
            </a:pPr>
            <a:r>
              <a:rPr lang="en-GB" altLang="en-US" sz="1800" smtClean="0">
                <a:solidFill>
                  <a:prstClr val="black"/>
                </a:solidFill>
              </a:rPr>
              <a:t>Causes for single-leaf senescence include:</a:t>
            </a:r>
          </a:p>
          <a:p>
            <a:pPr algn="ctr" eaLnBrk="1" fontAlgn="base" hangingPunct="1">
              <a:lnSpc>
                <a:spcPct val="110000"/>
              </a:lnSpc>
              <a:spcBef>
                <a:spcPct val="0"/>
              </a:spcBef>
              <a:spcAft>
                <a:spcPct val="0"/>
              </a:spcAft>
              <a:buFontTx/>
              <a:buNone/>
            </a:pPr>
            <a:r>
              <a:rPr lang="en-GB" altLang="en-US" sz="1800" smtClean="0">
                <a:solidFill>
                  <a:prstClr val="black"/>
                </a:solidFill>
              </a:rPr>
              <a:t> pathogen attack,</a:t>
            </a:r>
          </a:p>
          <a:p>
            <a:pPr algn="ctr" eaLnBrk="1" fontAlgn="base" hangingPunct="1">
              <a:lnSpc>
                <a:spcPct val="110000"/>
              </a:lnSpc>
              <a:spcBef>
                <a:spcPct val="0"/>
              </a:spcBef>
              <a:spcAft>
                <a:spcPct val="0"/>
              </a:spcAft>
              <a:buFontTx/>
              <a:buNone/>
            </a:pPr>
            <a:r>
              <a:rPr lang="en-GB" altLang="en-US" sz="1800" smtClean="0">
                <a:solidFill>
                  <a:prstClr val="black"/>
                </a:solidFill>
              </a:rPr>
              <a:t>herbivory, </a:t>
            </a:r>
          </a:p>
          <a:p>
            <a:pPr algn="ctr" eaLnBrk="1" fontAlgn="base" hangingPunct="1">
              <a:lnSpc>
                <a:spcPct val="110000"/>
              </a:lnSpc>
              <a:spcBef>
                <a:spcPct val="0"/>
              </a:spcBef>
              <a:spcAft>
                <a:spcPct val="0"/>
              </a:spcAft>
              <a:buFontTx/>
              <a:buNone/>
            </a:pPr>
            <a:r>
              <a:rPr lang="en-GB" altLang="en-US" sz="1800" smtClean="0">
                <a:solidFill>
                  <a:prstClr val="black"/>
                </a:solidFill>
              </a:rPr>
              <a:t>shade, </a:t>
            </a:r>
          </a:p>
          <a:p>
            <a:pPr algn="ctr" eaLnBrk="1" fontAlgn="base" hangingPunct="1">
              <a:lnSpc>
                <a:spcPct val="110000"/>
              </a:lnSpc>
              <a:spcBef>
                <a:spcPct val="0"/>
              </a:spcBef>
              <a:spcAft>
                <a:spcPct val="0"/>
              </a:spcAft>
              <a:buFontTx/>
              <a:buNone/>
            </a:pPr>
            <a:r>
              <a:rPr lang="en-GB" altLang="en-US" sz="1800" smtClean="0">
                <a:solidFill>
                  <a:prstClr val="black"/>
                </a:solidFill>
              </a:rPr>
              <a:t>UV damage, and </a:t>
            </a:r>
          </a:p>
          <a:p>
            <a:pPr algn="ctr" eaLnBrk="1" fontAlgn="base" hangingPunct="1">
              <a:lnSpc>
                <a:spcPct val="110000"/>
              </a:lnSpc>
              <a:spcBef>
                <a:spcPct val="0"/>
              </a:spcBef>
              <a:spcAft>
                <a:spcPct val="0"/>
              </a:spcAft>
              <a:buFontTx/>
              <a:buNone/>
            </a:pPr>
            <a:r>
              <a:rPr lang="en-GB" altLang="en-US" sz="1800" smtClean="0">
                <a:solidFill>
                  <a:prstClr val="black"/>
                </a:solidFill>
              </a:rPr>
              <a:t>wounding</a:t>
            </a:r>
          </a:p>
        </p:txBody>
      </p:sp>
      <p:sp>
        <p:nvSpPr>
          <p:cNvPr id="48134" name="TextBox 1"/>
          <p:cNvSpPr txBox="1">
            <a:spLocks noChangeArrowheads="1"/>
          </p:cNvSpPr>
          <p:nvPr/>
        </p:nvSpPr>
        <p:spPr bwMode="auto">
          <a:xfrm>
            <a:off x="7650163" y="6096000"/>
            <a:ext cx="14938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Photos courtesy of </a:t>
            </a:r>
            <a:r>
              <a:rPr lang="en-GB" altLang="en-US" sz="800" smtClean="0">
                <a:solidFill>
                  <a:prstClr val="black"/>
                </a:solidFill>
                <a:latin typeface="Times New Roman" pitchFamily="18" charset="0"/>
                <a:cs typeface="Times New Roman" pitchFamily="18" charset="0"/>
                <a:hlinkClick r:id="rId4"/>
              </a:rPr>
              <a:t>Tom Donald</a:t>
            </a:r>
            <a:endParaRPr lang="en-GB" altLang="en-US" sz="800" smtClean="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53062854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9163" y="1457325"/>
            <a:ext cx="7305675"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95611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6775" y="1343025"/>
            <a:ext cx="741045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0933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1 Imagen" descr="fig21_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8538" y="765175"/>
            <a:ext cx="4824412"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03065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r>
              <a:rPr lang="es-MX" altLang="es-MX" sz="2800" smtClean="0">
                <a:solidFill>
                  <a:schemeClr val="bg1"/>
                </a:solidFill>
                <a:latin typeface="Arial Rounded MT Bold" pitchFamily="34" charset="0"/>
              </a:rPr>
              <a:t>R (resistance)-Avr (avirulence)</a:t>
            </a:r>
            <a:br>
              <a:rPr lang="es-MX" altLang="es-MX" sz="2800" smtClean="0">
                <a:solidFill>
                  <a:schemeClr val="bg1"/>
                </a:solidFill>
                <a:latin typeface="Arial Rounded MT Bold" pitchFamily="34" charset="0"/>
              </a:rPr>
            </a:br>
            <a:r>
              <a:rPr lang="es-MX" altLang="es-MX" sz="2400" smtClean="0">
                <a:solidFill>
                  <a:schemeClr val="bg1"/>
                </a:solidFill>
                <a:latin typeface="Arial Rounded MT Bold" pitchFamily="34" charset="0"/>
              </a:rPr>
              <a:t>Receptor N (TIR-NB-LRR) - helicasa 50 kDa del TMV</a:t>
            </a:r>
            <a:endParaRPr lang="es-ES" altLang="es-MX" sz="2400" smtClean="0">
              <a:solidFill>
                <a:schemeClr val="bg1"/>
              </a:solidFill>
              <a:latin typeface="Arial Rounded MT Bold" pitchFamily="34" charset="0"/>
            </a:endParaRPr>
          </a:p>
        </p:txBody>
      </p:sp>
      <p:pic>
        <p:nvPicPr>
          <p:cNvPr id="171011" name="Picture 3" descr="resistanc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4600" y="1268413"/>
            <a:ext cx="61087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2" name="Rectangle 4"/>
          <p:cNvSpPr>
            <a:spLocks noChangeArrowheads="1"/>
          </p:cNvSpPr>
          <p:nvPr/>
        </p:nvSpPr>
        <p:spPr bwMode="auto">
          <a:xfrm>
            <a:off x="395288" y="5768975"/>
            <a:ext cx="842486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fontAlgn="base" hangingPunct="1">
              <a:spcBef>
                <a:spcPct val="0"/>
              </a:spcBef>
              <a:spcAft>
                <a:spcPct val="0"/>
              </a:spcAft>
              <a:buFontTx/>
              <a:buNone/>
            </a:pPr>
            <a:r>
              <a:rPr lang="es-ES" altLang="es-MX" sz="1200" b="1" u="sng" smtClean="0">
                <a:solidFill>
                  <a:srgbClr val="FFFFFF"/>
                </a:solidFill>
                <a:latin typeface="Arial Rounded MT Bold" pitchFamily="34" charset="0"/>
              </a:rPr>
              <a:t>Tobacco response to TMVinfection</a:t>
            </a:r>
          </a:p>
          <a:p>
            <a:pPr algn="just" eaLnBrk="1" fontAlgn="base" hangingPunct="1">
              <a:spcBef>
                <a:spcPct val="0"/>
              </a:spcBef>
              <a:spcAft>
                <a:spcPct val="0"/>
              </a:spcAft>
              <a:buFontTx/>
              <a:buNone/>
            </a:pPr>
            <a:r>
              <a:rPr lang="es-ES" altLang="es-MX" sz="1200" smtClean="0">
                <a:solidFill>
                  <a:srgbClr val="FFFFFF"/>
                </a:solidFill>
                <a:latin typeface="Arial Rounded MT Bold" pitchFamily="34" charset="0"/>
              </a:rPr>
              <a:t>-Infection of tobacco plants bearing the </a:t>
            </a:r>
            <a:r>
              <a:rPr lang="es-ES" altLang="es-MX" sz="1200" i="1" smtClean="0">
                <a:solidFill>
                  <a:srgbClr val="FFFFFF"/>
                </a:solidFill>
                <a:latin typeface="Arial Rounded MT Bold" pitchFamily="34" charset="0"/>
              </a:rPr>
              <a:t>N </a:t>
            </a:r>
            <a:r>
              <a:rPr lang="es-ES" altLang="es-MX" sz="1200" smtClean="0">
                <a:solidFill>
                  <a:srgbClr val="FFFFFF"/>
                </a:solidFill>
                <a:latin typeface="Arial Rounded MT Bold" pitchFamily="34" charset="0"/>
              </a:rPr>
              <a:t>gene induces HR within 48h at the site of TMV infection and virus </a:t>
            </a:r>
          </a:p>
          <a:p>
            <a:pPr algn="just" eaLnBrk="1" fontAlgn="base" hangingPunct="1">
              <a:spcBef>
                <a:spcPct val="0"/>
              </a:spcBef>
              <a:spcAft>
                <a:spcPct val="0"/>
              </a:spcAft>
              <a:buFontTx/>
              <a:buNone/>
            </a:pPr>
            <a:r>
              <a:rPr lang="es-ES" altLang="es-MX" sz="1200" smtClean="0">
                <a:solidFill>
                  <a:srgbClr val="FFFFFF"/>
                </a:solidFill>
                <a:latin typeface="Arial Rounded MT Bold" pitchFamily="34" charset="0"/>
              </a:rPr>
              <a:t>is restricted to a small region surrounding the necrotic spot.</a:t>
            </a:r>
          </a:p>
          <a:p>
            <a:pPr algn="just" eaLnBrk="1" fontAlgn="base" hangingPunct="1">
              <a:spcBef>
                <a:spcPct val="0"/>
              </a:spcBef>
              <a:spcAft>
                <a:spcPct val="0"/>
              </a:spcAft>
              <a:buFontTx/>
              <a:buNone/>
            </a:pPr>
            <a:r>
              <a:rPr lang="es-ES" altLang="es-MX" sz="1200" smtClean="0">
                <a:solidFill>
                  <a:srgbClr val="FFFFFF"/>
                </a:solidFill>
                <a:latin typeface="Arial Rounded MT Bold" pitchFamily="34" charset="0"/>
              </a:rPr>
              <a:t>-Infections by TMV in tobacco plants which lacks the </a:t>
            </a:r>
            <a:r>
              <a:rPr lang="es-ES" altLang="es-MX" sz="1200" i="1" smtClean="0">
                <a:solidFill>
                  <a:srgbClr val="FFFFFF"/>
                </a:solidFill>
                <a:latin typeface="Arial Rounded MT Bold" pitchFamily="34" charset="0"/>
              </a:rPr>
              <a:t>N </a:t>
            </a:r>
            <a:r>
              <a:rPr lang="es-ES" altLang="es-MX" sz="1200" smtClean="0">
                <a:solidFill>
                  <a:srgbClr val="FFFFFF"/>
                </a:solidFill>
                <a:latin typeface="Arial Rounded MT Bold" pitchFamily="34" charset="0"/>
              </a:rPr>
              <a:t>gene result in unrestricted spread of TMV throughout the plant and cause mosaic symptoms characterized by intermingled areas of light and dark green tissue.</a:t>
            </a:r>
            <a:r>
              <a:rPr lang="es-ES" altLang="es-MX" sz="1200" smtClean="0">
                <a:solidFill>
                  <a:srgbClr val="FFFFFF"/>
                </a:solidFill>
              </a:rPr>
              <a:t> </a:t>
            </a:r>
          </a:p>
          <a:p>
            <a:pPr algn="just" fontAlgn="base">
              <a:spcBef>
                <a:spcPct val="0"/>
              </a:spcBef>
              <a:spcAft>
                <a:spcPct val="0"/>
              </a:spcAft>
              <a:buFontTx/>
              <a:buNone/>
            </a:pPr>
            <a:endParaRPr lang="es-ES" altLang="es-MX" sz="1800" smtClean="0">
              <a:solidFill>
                <a:srgbClr val="FFFFFF"/>
              </a:solidFill>
            </a:endParaRPr>
          </a:p>
        </p:txBody>
      </p:sp>
    </p:spTree>
    <p:extLst>
      <p:ext uri="{BB962C8B-B14F-4D97-AF65-F5344CB8AC3E}">
        <p14:creationId xmlns:p14="http://schemas.microsoft.com/office/powerpoint/2010/main" val="2752106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4"/>
          <p:cNvSpPr txBox="1">
            <a:spLocks noChangeArrowheads="1"/>
          </p:cNvSpPr>
          <p:nvPr/>
        </p:nvSpPr>
        <p:spPr bwMode="auto">
          <a:xfrm>
            <a:off x="5003800" y="0"/>
            <a:ext cx="38512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GB" altLang="es-MX" sz="1800" b="1" smtClean="0">
                <a:solidFill>
                  <a:srgbClr val="FFFFFF"/>
                </a:solidFill>
              </a:rPr>
              <a:t>Hoja de tabaco infectada con TMV </a:t>
            </a:r>
          </a:p>
          <a:p>
            <a:pPr algn="ctr" eaLnBrk="1" fontAlgn="base" hangingPunct="1">
              <a:spcBef>
                <a:spcPct val="50000"/>
              </a:spcBef>
              <a:spcAft>
                <a:spcPct val="0"/>
              </a:spcAft>
              <a:buFontTx/>
              <a:buNone/>
            </a:pPr>
            <a:r>
              <a:rPr lang="en-GB" altLang="es-MX" sz="1800" b="1" smtClean="0">
                <a:solidFill>
                  <a:srgbClr val="FFFFFF"/>
                </a:solidFill>
              </a:rPr>
              <a:t>(Tobacco mosaic virus)</a:t>
            </a:r>
          </a:p>
        </p:txBody>
      </p:sp>
      <p:pic>
        <p:nvPicPr>
          <p:cNvPr id="169987" name="Picture 6" descr="fig20_4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988"/>
            <a:ext cx="478790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4551" name="Picture 7" descr="DSC0045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392488"/>
            <a:ext cx="457200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9" name="Text Box 8"/>
          <p:cNvSpPr txBox="1">
            <a:spLocks noChangeArrowheads="1"/>
          </p:cNvSpPr>
          <p:nvPr/>
        </p:nvSpPr>
        <p:spPr bwMode="auto">
          <a:xfrm>
            <a:off x="539750" y="5661025"/>
            <a:ext cx="4103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endParaRPr lang="es-ES" altLang="es-MX" sz="1800" smtClean="0">
              <a:solidFill>
                <a:srgbClr val="000000"/>
              </a:solidFill>
            </a:endParaRPr>
          </a:p>
        </p:txBody>
      </p:sp>
      <p:sp>
        <p:nvSpPr>
          <p:cNvPr id="169990" name="Text Box 9"/>
          <p:cNvSpPr txBox="1">
            <a:spLocks noChangeArrowheads="1"/>
          </p:cNvSpPr>
          <p:nvPr/>
        </p:nvSpPr>
        <p:spPr bwMode="auto">
          <a:xfrm>
            <a:off x="250825" y="6461125"/>
            <a:ext cx="4432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Clr>
                <a:srgbClr val="FF3300"/>
              </a:buClr>
              <a:buFont typeface="Wingdings" pitchFamily="2" charset="2"/>
              <a:buNone/>
            </a:pPr>
            <a:r>
              <a:rPr lang="es-ES" altLang="es-MX" sz="1800" b="1" smtClean="0">
                <a:solidFill>
                  <a:srgbClr val="FFFFFF"/>
                </a:solidFill>
              </a:rPr>
              <a:t>Hoja de girasol infectada con SuCMoV</a:t>
            </a:r>
            <a:r>
              <a:rPr lang="es-ES" altLang="es-MX" sz="2000" b="1" smtClean="0">
                <a:solidFill>
                  <a:srgbClr val="FFFFFF"/>
                </a:solidFill>
              </a:rPr>
              <a:t> </a:t>
            </a:r>
          </a:p>
        </p:txBody>
      </p:sp>
    </p:spTree>
    <p:extLst>
      <p:ext uri="{BB962C8B-B14F-4D97-AF65-F5344CB8AC3E}">
        <p14:creationId xmlns:p14="http://schemas.microsoft.com/office/powerpoint/2010/main" val="4294936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04551"/>
                                        </p:tgtEl>
                                        <p:attrNameLst>
                                          <p:attrName>style.visibility</p:attrName>
                                        </p:attrNameLst>
                                      </p:cBhvr>
                                      <p:to>
                                        <p:strVal val="visible"/>
                                      </p:to>
                                    </p:set>
                                    <p:anim calcmode="lin" valueType="num">
                                      <p:cBhvr>
                                        <p:cTn id="7" dur="1000" fill="hold"/>
                                        <p:tgtEl>
                                          <p:spTgt spid="1004551"/>
                                        </p:tgtEl>
                                        <p:attrNameLst>
                                          <p:attrName>ppt_w</p:attrName>
                                        </p:attrNameLst>
                                      </p:cBhvr>
                                      <p:tavLst>
                                        <p:tav tm="0">
                                          <p:val>
                                            <p:strVal val="#ppt_w*0.70"/>
                                          </p:val>
                                        </p:tav>
                                        <p:tav tm="100000">
                                          <p:val>
                                            <p:strVal val="#ppt_w"/>
                                          </p:val>
                                        </p:tav>
                                      </p:tavLst>
                                    </p:anim>
                                    <p:anim calcmode="lin" valueType="num">
                                      <p:cBhvr>
                                        <p:cTn id="8" dur="1000" fill="hold"/>
                                        <p:tgtEl>
                                          <p:spTgt spid="1004551"/>
                                        </p:tgtEl>
                                        <p:attrNameLst>
                                          <p:attrName>ppt_h</p:attrName>
                                        </p:attrNameLst>
                                      </p:cBhvr>
                                      <p:tavLst>
                                        <p:tav tm="0">
                                          <p:val>
                                            <p:strVal val="#ppt_h"/>
                                          </p:val>
                                        </p:tav>
                                        <p:tav tm="100000">
                                          <p:val>
                                            <p:strVal val="#ppt_h"/>
                                          </p:val>
                                        </p:tav>
                                      </p:tavLst>
                                    </p:anim>
                                    <p:animEffect transition="in" filter="fade">
                                      <p:cBhvr>
                                        <p:cTn id="9" dur="1000"/>
                                        <p:tgtEl>
                                          <p:spTgt spid="1004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HR cell death is mediated by ROS signals and salicylic acid (SA) </a:t>
            </a:r>
          </a:p>
        </p:txBody>
      </p:sp>
      <p:sp>
        <p:nvSpPr>
          <p:cNvPr id="36867" name="TextBox 4"/>
          <p:cNvSpPr txBox="1">
            <a:spLocks noChangeArrowheads="1"/>
          </p:cNvSpPr>
          <p:nvPr/>
        </p:nvSpPr>
        <p:spPr bwMode="auto">
          <a:xfrm>
            <a:off x="2057400" y="6019800"/>
            <a:ext cx="7162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Reprinted by permission from Macmillan Publishers Ltd. </a:t>
            </a:r>
            <a:r>
              <a:rPr lang="en-US" altLang="en-US" sz="800" smtClean="0">
                <a:solidFill>
                  <a:prstClr val="black"/>
                </a:solidFill>
                <a:latin typeface="Times New Roman" pitchFamily="18" charset="0"/>
                <a:cs typeface="Times New Roman" pitchFamily="18" charset="0"/>
              </a:rPr>
              <a:t>Coll, N.S., Epple, P., and Dangl, J.L. (2011). Programmed cell death in the plant immune system. Cell Death Differ 18: </a:t>
            </a:r>
            <a:r>
              <a:rPr lang="en-US" altLang="en-US" sz="800" smtClean="0">
                <a:solidFill>
                  <a:prstClr val="black"/>
                </a:solidFill>
                <a:latin typeface="Times New Roman" pitchFamily="18" charset="0"/>
                <a:cs typeface="Times New Roman" pitchFamily="18" charset="0"/>
                <a:hlinkClick r:id="rId2"/>
              </a:rPr>
              <a:t>1247-1256</a:t>
            </a:r>
            <a:r>
              <a:rPr lang="en-US" altLang="en-US" sz="800" smtClean="0">
                <a:solidFill>
                  <a:prstClr val="black"/>
                </a:solidFill>
                <a:latin typeface="Times New Roman" pitchFamily="18" charset="0"/>
                <a:cs typeface="Times New Roman" pitchFamily="18" charset="0"/>
              </a:rPr>
              <a:t>; </a:t>
            </a:r>
            <a:r>
              <a:rPr lang="en-GB" altLang="en-US" sz="800" smtClean="0">
                <a:solidFill>
                  <a:prstClr val="black"/>
                </a:solidFill>
                <a:latin typeface="Times New Roman" pitchFamily="18" charset="0"/>
                <a:cs typeface="Times New Roman" pitchFamily="18" charset="0"/>
              </a:rPr>
              <a:t>Torres, M.A., Jones, J.D.G. and Dangl, J.L. (2006). Reactive oxygen species signaling in response to pathogens. Plant Physiol. 141: </a:t>
            </a:r>
            <a:r>
              <a:rPr lang="en-GB" altLang="en-US" sz="800" smtClean="0">
                <a:solidFill>
                  <a:prstClr val="black"/>
                </a:solidFill>
                <a:latin typeface="Times New Roman" pitchFamily="18" charset="0"/>
                <a:cs typeface="Times New Roman" pitchFamily="18" charset="0"/>
                <a:hlinkClick r:id="rId3"/>
              </a:rPr>
              <a:t>373-378</a:t>
            </a:r>
            <a:r>
              <a:rPr lang="en-GB" altLang="en-US" sz="800" smtClean="0">
                <a:solidFill>
                  <a:prstClr val="black"/>
                </a:solidFill>
                <a:latin typeface="Times New Roman" pitchFamily="18" charset="0"/>
                <a:cs typeface="Times New Roman" pitchFamily="18" charset="0"/>
              </a:rPr>
              <a:t>.</a:t>
            </a:r>
            <a:r>
              <a:rPr lang="en-US" altLang="en-US" sz="800" smtClean="0">
                <a:solidFill>
                  <a:prstClr val="black"/>
                </a:solidFill>
                <a:latin typeface="Times New Roman" pitchFamily="18" charset="0"/>
                <a:cs typeface="Times New Roman" pitchFamily="18" charset="0"/>
              </a:rPr>
              <a:t>.</a:t>
            </a:r>
          </a:p>
        </p:txBody>
      </p:sp>
      <p:grpSp>
        <p:nvGrpSpPr>
          <p:cNvPr id="36868" name="Group 2"/>
          <p:cNvGrpSpPr>
            <a:grpSpLocks/>
          </p:cNvGrpSpPr>
          <p:nvPr/>
        </p:nvGrpSpPr>
        <p:grpSpPr bwMode="auto">
          <a:xfrm>
            <a:off x="0" y="1447800"/>
            <a:ext cx="3810000" cy="4541838"/>
            <a:chOff x="381000" y="1266825"/>
            <a:chExt cx="3733799" cy="4495800"/>
          </a:xfrm>
        </p:grpSpPr>
        <p:pic>
          <p:nvPicPr>
            <p:cNvPr id="3687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266825"/>
              <a:ext cx="373379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p:cNvSpPr/>
            <p:nvPr/>
          </p:nvSpPr>
          <p:spPr>
            <a:xfrm>
              <a:off x="1841849" y="4419070"/>
              <a:ext cx="975454" cy="960131"/>
            </a:xfrm>
            <a:custGeom>
              <a:avLst/>
              <a:gdLst>
                <a:gd name="connsiteX0" fmla="*/ 81877 w 974966"/>
                <a:gd name="connsiteY0" fmla="*/ 67871 h 1018704"/>
                <a:gd name="connsiteX1" fmla="*/ 710527 w 974966"/>
                <a:gd name="connsiteY1" fmla="*/ 48821 h 1018704"/>
                <a:gd name="connsiteX2" fmla="*/ 948652 w 974966"/>
                <a:gd name="connsiteY2" fmla="*/ 429821 h 1018704"/>
                <a:gd name="connsiteX3" fmla="*/ 948652 w 974966"/>
                <a:gd name="connsiteY3" fmla="*/ 820346 h 1018704"/>
                <a:gd name="connsiteX4" fmla="*/ 767677 w 974966"/>
                <a:gd name="connsiteY4" fmla="*/ 1010846 h 1018704"/>
                <a:gd name="connsiteX5" fmla="*/ 358102 w 974966"/>
                <a:gd name="connsiteY5" fmla="*/ 982271 h 1018704"/>
                <a:gd name="connsiteX6" fmla="*/ 100927 w 974966"/>
                <a:gd name="connsiteY6" fmla="*/ 982271 h 1018704"/>
                <a:gd name="connsiteX7" fmla="*/ 5677 w 974966"/>
                <a:gd name="connsiteY7" fmla="*/ 620321 h 1018704"/>
                <a:gd name="connsiteX8" fmla="*/ 81877 w 974966"/>
                <a:gd name="connsiteY8" fmla="*/ 67871 h 10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966" h="1018704">
                  <a:moveTo>
                    <a:pt x="81877" y="67871"/>
                  </a:moveTo>
                  <a:cubicBezTo>
                    <a:pt x="199352" y="-27379"/>
                    <a:pt x="566065" y="-11504"/>
                    <a:pt x="710527" y="48821"/>
                  </a:cubicBezTo>
                  <a:cubicBezTo>
                    <a:pt x="854989" y="109146"/>
                    <a:pt x="908965" y="301234"/>
                    <a:pt x="948652" y="429821"/>
                  </a:cubicBezTo>
                  <a:cubicBezTo>
                    <a:pt x="988340" y="558409"/>
                    <a:pt x="978815" y="723508"/>
                    <a:pt x="948652" y="820346"/>
                  </a:cubicBezTo>
                  <a:cubicBezTo>
                    <a:pt x="918489" y="917184"/>
                    <a:pt x="866102" y="983859"/>
                    <a:pt x="767677" y="1010846"/>
                  </a:cubicBezTo>
                  <a:cubicBezTo>
                    <a:pt x="669252" y="1037833"/>
                    <a:pt x="469227" y="987034"/>
                    <a:pt x="358102" y="982271"/>
                  </a:cubicBezTo>
                  <a:cubicBezTo>
                    <a:pt x="246977" y="977508"/>
                    <a:pt x="159664" y="1042596"/>
                    <a:pt x="100927" y="982271"/>
                  </a:cubicBezTo>
                  <a:cubicBezTo>
                    <a:pt x="42190" y="921946"/>
                    <a:pt x="2502" y="774308"/>
                    <a:pt x="5677" y="620321"/>
                  </a:cubicBezTo>
                  <a:cubicBezTo>
                    <a:pt x="8852" y="466334"/>
                    <a:pt x="-35598" y="163121"/>
                    <a:pt x="81877" y="67871"/>
                  </a:cubicBezTo>
                  <a:close/>
                </a:path>
              </a:pathLst>
            </a:custGeom>
            <a:solidFill>
              <a:srgbClr val="FFE1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grpSp>
      <p:pic>
        <p:nvPicPr>
          <p:cNvPr id="3686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2338388"/>
            <a:ext cx="4495800" cy="35893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6870" name="Group 5"/>
          <p:cNvGrpSpPr>
            <a:grpSpLocks/>
          </p:cNvGrpSpPr>
          <p:nvPr/>
        </p:nvGrpSpPr>
        <p:grpSpPr bwMode="auto">
          <a:xfrm>
            <a:off x="3352800" y="1600200"/>
            <a:ext cx="4559300" cy="646113"/>
            <a:chOff x="3593473" y="1600200"/>
            <a:chExt cx="4559927" cy="646331"/>
          </a:xfrm>
        </p:grpSpPr>
        <p:sp>
          <p:nvSpPr>
            <p:cNvPr id="5" name="Pentagon 4"/>
            <p:cNvSpPr/>
            <p:nvPr/>
          </p:nvSpPr>
          <p:spPr>
            <a:xfrm flipH="1">
              <a:off x="3593473" y="1600200"/>
              <a:ext cx="4407506" cy="646331"/>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6874" name="TextBox 3"/>
            <p:cNvSpPr txBox="1">
              <a:spLocks noChangeArrowheads="1"/>
            </p:cNvSpPr>
            <p:nvPr/>
          </p:nvSpPr>
          <p:spPr bwMode="auto">
            <a:xfrm>
              <a:off x="4023360" y="1600200"/>
              <a:ext cx="41300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800" smtClean="0">
                  <a:solidFill>
                    <a:prstClr val="black"/>
                  </a:solidFill>
                </a:rPr>
                <a:t>ROS is generated in the apoplast, in chloroplasts, and mitochondria </a:t>
              </a:r>
            </a:p>
          </p:txBody>
        </p:sp>
      </p:grpSp>
      <p:sp>
        <p:nvSpPr>
          <p:cNvPr id="8" name="Rounded Rectangular Callout 7"/>
          <p:cNvSpPr/>
          <p:nvPr/>
        </p:nvSpPr>
        <p:spPr>
          <a:xfrm>
            <a:off x="7735888" y="3717925"/>
            <a:ext cx="1352550" cy="396875"/>
          </a:xfrm>
          <a:prstGeom prst="wedgeRoundRectCallout">
            <a:avLst>
              <a:gd name="adj1" fmla="val -87182"/>
              <a:gd name="adj2" fmla="val 64035"/>
              <a:gd name="adj3" fmla="val 16667"/>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6872" name="TextBox 6"/>
          <p:cNvSpPr txBox="1">
            <a:spLocks noChangeArrowheads="1"/>
          </p:cNvSpPr>
          <p:nvPr/>
        </p:nvSpPr>
        <p:spPr bwMode="auto">
          <a:xfrm>
            <a:off x="7759700" y="3652838"/>
            <a:ext cx="1354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200" smtClean="0">
                <a:solidFill>
                  <a:prstClr val="black"/>
                </a:solidFill>
              </a:rPr>
              <a:t>ROS and SA act synergisticly</a:t>
            </a:r>
          </a:p>
        </p:txBody>
      </p:sp>
    </p:spTree>
    <p:extLst>
      <p:ext uri="{BB962C8B-B14F-4D97-AF65-F5344CB8AC3E}">
        <p14:creationId xmlns:p14="http://schemas.microsoft.com/office/powerpoint/2010/main" val="240823066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GB" altLang="en-US" smtClean="0"/>
              <a:t>Lesion mimic mutants help to dissect HR signals and response</a:t>
            </a:r>
          </a:p>
        </p:txBody>
      </p:sp>
      <p:sp>
        <p:nvSpPr>
          <p:cNvPr id="37891" name="TextBox 1"/>
          <p:cNvSpPr txBox="1">
            <a:spLocks noChangeArrowheads="1"/>
          </p:cNvSpPr>
          <p:nvPr/>
        </p:nvSpPr>
        <p:spPr bwMode="auto">
          <a:xfrm>
            <a:off x="0" y="5908675"/>
            <a:ext cx="91662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700" smtClean="0">
                <a:solidFill>
                  <a:prstClr val="black"/>
                </a:solidFill>
                <a:latin typeface="Times New Roman" pitchFamily="18" charset="0"/>
                <a:cs typeface="Times New Roman" pitchFamily="18" charset="0"/>
              </a:rPr>
              <a:t>Epple, P., Mack, A.A., Morris, V.R.F. and Dangl, J.L. (2003). Antagonistic control of oxidative stress-induced cell death in Arabidopsis by two related, plant-specific zinc finger proteins. Proc. Natl. Acad. Sci. USA 100: </a:t>
            </a:r>
            <a:r>
              <a:rPr lang="en-GB" altLang="en-US" sz="700" smtClean="0">
                <a:solidFill>
                  <a:prstClr val="black"/>
                </a:solidFill>
                <a:latin typeface="Times New Roman" pitchFamily="18" charset="0"/>
                <a:cs typeface="Times New Roman" pitchFamily="18" charset="0"/>
                <a:hlinkClick r:id="rId2"/>
              </a:rPr>
              <a:t>6831-6836</a:t>
            </a:r>
            <a:r>
              <a:rPr lang="en-GB" altLang="en-US" sz="700" smtClean="0">
                <a:solidFill>
                  <a:prstClr val="black"/>
                </a:solidFill>
                <a:latin typeface="Times New Roman" pitchFamily="18" charset="0"/>
                <a:cs typeface="Times New Roman" pitchFamily="18" charset="0"/>
              </a:rPr>
              <a:t> Copyright 2003 National Academy of Sciences, USA; Dangl, J.L., Dietrich, R.A. and Richberg, M.H. (1996). Death don't have no mercy: Cell death programs in plant-microbe interactions. Plant Cell. 8: </a:t>
            </a:r>
            <a:r>
              <a:rPr lang="en-GB" altLang="en-US" sz="700" smtClean="0">
                <a:solidFill>
                  <a:prstClr val="black"/>
                </a:solidFill>
                <a:latin typeface="Times New Roman" pitchFamily="18" charset="0"/>
                <a:cs typeface="Times New Roman" pitchFamily="18" charset="0"/>
                <a:hlinkClick r:id="rId3"/>
              </a:rPr>
              <a:t>1793-1807</a:t>
            </a:r>
            <a:r>
              <a:rPr lang="en-GB" altLang="en-US" sz="700" smtClean="0">
                <a:solidFill>
                  <a:prstClr val="black"/>
                </a:solidFill>
                <a:latin typeface="Times New Roman" pitchFamily="18" charset="0"/>
                <a:cs typeface="Times New Roman" pitchFamily="18" charset="0"/>
              </a:rPr>
              <a:t>; Rate, D.N., Cuenca, J.V., Bowman, G.R., Guttman, D.S. and Greenberg, J.T. (1999). The gain-of-function </a:t>
            </a:r>
            <a:r>
              <a:rPr lang="en-GB" altLang="en-US" sz="700" i="1" smtClean="0">
                <a:solidFill>
                  <a:prstClr val="black"/>
                </a:solidFill>
                <a:latin typeface="Times New Roman" pitchFamily="18" charset="0"/>
                <a:cs typeface="Times New Roman" pitchFamily="18" charset="0"/>
              </a:rPr>
              <a:t>Arabidopsis</a:t>
            </a:r>
            <a:r>
              <a:rPr lang="en-GB" altLang="en-US" sz="700" smtClean="0">
                <a:solidFill>
                  <a:prstClr val="black"/>
                </a:solidFill>
                <a:latin typeface="Times New Roman" pitchFamily="18" charset="0"/>
                <a:cs typeface="Times New Roman" pitchFamily="18" charset="0"/>
              </a:rPr>
              <a:t> </a:t>
            </a:r>
            <a:r>
              <a:rPr lang="en-GB" altLang="en-US" sz="700" i="1" smtClean="0">
                <a:solidFill>
                  <a:prstClr val="black"/>
                </a:solidFill>
                <a:latin typeface="Times New Roman" pitchFamily="18" charset="0"/>
                <a:cs typeface="Times New Roman" pitchFamily="18" charset="0"/>
              </a:rPr>
              <a:t>acd6</a:t>
            </a:r>
            <a:r>
              <a:rPr lang="en-GB" altLang="en-US" sz="700" smtClean="0">
                <a:solidFill>
                  <a:prstClr val="black"/>
                </a:solidFill>
                <a:latin typeface="Times New Roman" pitchFamily="18" charset="0"/>
                <a:cs typeface="Times New Roman" pitchFamily="18" charset="0"/>
              </a:rPr>
              <a:t> mutant reveals novel regulation and function of the salicylic acid signaling pathway in controlling cell death, defenses, and cell growth. Plant Cell. 11: </a:t>
            </a:r>
            <a:r>
              <a:rPr lang="en-GB" altLang="en-US" sz="700" smtClean="0">
                <a:solidFill>
                  <a:prstClr val="black"/>
                </a:solidFill>
                <a:latin typeface="Times New Roman" pitchFamily="18" charset="0"/>
                <a:cs typeface="Times New Roman" pitchFamily="18" charset="0"/>
                <a:hlinkClick r:id="rId4"/>
              </a:rPr>
              <a:t>1695-1708</a:t>
            </a:r>
            <a:r>
              <a:rPr lang="en-GB" altLang="en-US" sz="700" smtClean="0">
                <a:solidFill>
                  <a:prstClr val="black"/>
                </a:solidFill>
                <a:latin typeface="Times New Roman" pitchFamily="18" charset="0"/>
                <a:cs typeface="Times New Roman" pitchFamily="18" charset="0"/>
              </a:rPr>
              <a:t>.</a:t>
            </a:r>
          </a:p>
        </p:txBody>
      </p:sp>
      <p:grpSp>
        <p:nvGrpSpPr>
          <p:cNvPr id="37892" name="Group 3"/>
          <p:cNvGrpSpPr>
            <a:grpSpLocks/>
          </p:cNvGrpSpPr>
          <p:nvPr/>
        </p:nvGrpSpPr>
        <p:grpSpPr bwMode="auto">
          <a:xfrm>
            <a:off x="92075" y="1524000"/>
            <a:ext cx="2498725" cy="2871788"/>
            <a:chOff x="91440" y="2215396"/>
            <a:chExt cx="2499360" cy="2871388"/>
          </a:xfrm>
        </p:grpSpPr>
        <p:pic>
          <p:nvPicPr>
            <p:cNvPr id="3790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 y="2463393"/>
              <a:ext cx="2499360" cy="262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5" name="TextBox 9"/>
            <p:cNvSpPr txBox="1">
              <a:spLocks noChangeArrowheads="1"/>
            </p:cNvSpPr>
            <p:nvPr/>
          </p:nvSpPr>
          <p:spPr bwMode="auto">
            <a:xfrm>
              <a:off x="132584" y="2215396"/>
              <a:ext cx="1208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800" b="1" smtClean="0">
                  <a:solidFill>
                    <a:prstClr val="black"/>
                  </a:solidFill>
                </a:rPr>
                <a:t>Wild type</a:t>
              </a:r>
            </a:p>
          </p:txBody>
        </p:sp>
        <p:sp>
          <p:nvSpPr>
            <p:cNvPr id="37906" name="TextBox 10"/>
            <p:cNvSpPr txBox="1">
              <a:spLocks noChangeArrowheads="1"/>
            </p:cNvSpPr>
            <p:nvPr/>
          </p:nvSpPr>
          <p:spPr bwMode="auto">
            <a:xfrm>
              <a:off x="1752600" y="2215396"/>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800" b="1" i="1" smtClean="0">
                  <a:solidFill>
                    <a:prstClr val="black"/>
                  </a:solidFill>
                </a:rPr>
                <a:t>lsd1</a:t>
              </a:r>
            </a:p>
          </p:txBody>
        </p:sp>
      </p:grpSp>
      <p:pic>
        <p:nvPicPr>
          <p:cNvPr id="37893"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l="10458" t="3281" r="4247" b="4787"/>
          <a:stretch>
            <a:fillRect/>
          </a:stretch>
        </p:blipFill>
        <p:spPr bwMode="auto">
          <a:xfrm>
            <a:off x="1143000" y="3886200"/>
            <a:ext cx="207645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entagon 6"/>
          <p:cNvSpPr/>
          <p:nvPr/>
        </p:nvSpPr>
        <p:spPr>
          <a:xfrm flipH="1">
            <a:off x="2576513" y="1893888"/>
            <a:ext cx="2986087" cy="1312862"/>
          </a:xfrm>
          <a:prstGeom prst="homePlate">
            <a:avLst>
              <a:gd name="adj" fmla="val 3955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7895" name="TextBox 4"/>
          <p:cNvSpPr txBox="1">
            <a:spLocks noChangeArrowheads="1"/>
          </p:cNvSpPr>
          <p:nvPr/>
        </p:nvSpPr>
        <p:spPr bwMode="auto">
          <a:xfrm>
            <a:off x="2898775" y="2011363"/>
            <a:ext cx="2667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600" smtClean="0">
                <a:solidFill>
                  <a:prstClr val="black"/>
                </a:solidFill>
              </a:rPr>
              <a:t>Lesion simulating disease resistance1 (LSD1) is necessary to prevent runaway cell death</a:t>
            </a:r>
          </a:p>
        </p:txBody>
      </p:sp>
      <p:grpSp>
        <p:nvGrpSpPr>
          <p:cNvPr id="37896" name="Group 7"/>
          <p:cNvGrpSpPr>
            <a:grpSpLocks/>
          </p:cNvGrpSpPr>
          <p:nvPr/>
        </p:nvGrpSpPr>
        <p:grpSpPr bwMode="auto">
          <a:xfrm>
            <a:off x="3886200" y="3971925"/>
            <a:ext cx="5257800" cy="1819275"/>
            <a:chOff x="3886200" y="3971925"/>
            <a:chExt cx="5257801" cy="1819275"/>
          </a:xfrm>
        </p:grpSpPr>
        <p:grpSp>
          <p:nvGrpSpPr>
            <p:cNvPr id="37900" name="Group 5"/>
            <p:cNvGrpSpPr>
              <a:grpSpLocks/>
            </p:cNvGrpSpPr>
            <p:nvPr/>
          </p:nvGrpSpPr>
          <p:grpSpPr bwMode="auto">
            <a:xfrm>
              <a:off x="3886200" y="3971925"/>
              <a:ext cx="5257801" cy="1819275"/>
              <a:chOff x="5638800" y="727234"/>
              <a:chExt cx="5257801" cy="1819275"/>
            </a:xfrm>
          </p:grpSpPr>
          <p:pic>
            <p:nvPicPr>
              <p:cNvPr id="37902"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75221" y="727234"/>
                <a:ext cx="342138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800" y="727234"/>
                <a:ext cx="183642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90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250" y="3971925"/>
              <a:ext cx="373380" cy="42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897" name="Group 8"/>
          <p:cNvGrpSpPr>
            <a:grpSpLocks/>
          </p:cNvGrpSpPr>
          <p:nvPr/>
        </p:nvGrpSpPr>
        <p:grpSpPr bwMode="auto">
          <a:xfrm>
            <a:off x="5713413" y="2438400"/>
            <a:ext cx="3221037" cy="1889125"/>
            <a:chOff x="5713510" y="2438403"/>
            <a:chExt cx="3220941" cy="1889658"/>
          </a:xfrm>
        </p:grpSpPr>
        <p:sp>
          <p:nvSpPr>
            <p:cNvPr id="18" name="Pentagon 17"/>
            <p:cNvSpPr/>
            <p:nvPr/>
          </p:nvSpPr>
          <p:spPr>
            <a:xfrm rot="16200000" flipH="1">
              <a:off x="6379152" y="1772762"/>
              <a:ext cx="1889658" cy="3220941"/>
            </a:xfrm>
            <a:prstGeom prst="homePlate">
              <a:avLst>
                <a:gd name="adj" fmla="val 3955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7899" name="TextBox 16"/>
            <p:cNvSpPr txBox="1">
              <a:spLocks noChangeArrowheads="1"/>
            </p:cNvSpPr>
            <p:nvPr/>
          </p:nvSpPr>
          <p:spPr bwMode="auto">
            <a:xfrm>
              <a:off x="5713510" y="2514600"/>
              <a:ext cx="3200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algn="ctr" eaLnBrk="1" fontAlgn="base" hangingPunct="1">
                <a:spcBef>
                  <a:spcPct val="0"/>
                </a:spcBef>
                <a:spcAft>
                  <a:spcPct val="0"/>
                </a:spcAft>
                <a:buFontTx/>
                <a:buNone/>
              </a:pPr>
              <a:r>
                <a:rPr lang="en-GB" altLang="en-US" sz="1600" smtClean="0">
                  <a:solidFill>
                    <a:prstClr val="black"/>
                  </a:solidFill>
                </a:rPr>
                <a:t>The </a:t>
              </a:r>
              <a:r>
                <a:rPr lang="en-GB" altLang="en-US" sz="1600" i="1" smtClean="0">
                  <a:solidFill>
                    <a:prstClr val="black"/>
                  </a:solidFill>
                </a:rPr>
                <a:t>accelerated cell death6 </a:t>
              </a:r>
              <a:r>
                <a:rPr lang="en-GB" altLang="en-US" sz="1600" smtClean="0">
                  <a:solidFill>
                    <a:prstClr val="black"/>
                  </a:solidFill>
                </a:rPr>
                <a:t>(</a:t>
              </a:r>
              <a:r>
                <a:rPr lang="en-GB" altLang="en-US" sz="1600" i="1" smtClean="0">
                  <a:solidFill>
                    <a:prstClr val="black"/>
                  </a:solidFill>
                </a:rPr>
                <a:t>acd6</a:t>
              </a:r>
              <a:r>
                <a:rPr lang="en-GB" altLang="en-US" sz="1600" smtClean="0">
                  <a:solidFill>
                    <a:prstClr val="black"/>
                  </a:solidFill>
                </a:rPr>
                <a:t>) mutant phenotype is eliminated by suppression of SA signaling through expression of the </a:t>
              </a:r>
              <a:r>
                <a:rPr lang="en-GB" altLang="en-US" sz="1600" i="1" smtClean="0">
                  <a:solidFill>
                    <a:prstClr val="black"/>
                  </a:solidFill>
                </a:rPr>
                <a:t>nahG</a:t>
              </a:r>
              <a:r>
                <a:rPr lang="en-GB" altLang="en-US" sz="1600" smtClean="0">
                  <a:solidFill>
                    <a:prstClr val="black"/>
                  </a:solidFill>
                </a:rPr>
                <a:t> transgene</a:t>
              </a:r>
            </a:p>
          </p:txBody>
        </p:sp>
      </p:grpSp>
    </p:spTree>
    <p:extLst>
      <p:ext uri="{BB962C8B-B14F-4D97-AF65-F5344CB8AC3E}">
        <p14:creationId xmlns:p14="http://schemas.microsoft.com/office/powerpoint/2010/main" val="122079719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GB" altLang="en-US" smtClean="0"/>
              <a:t>Caspase-like VPE is necessary for hypersensitive cell death</a:t>
            </a:r>
          </a:p>
        </p:txBody>
      </p:sp>
      <p:pic>
        <p:nvPicPr>
          <p:cNvPr id="389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9738" y="3621088"/>
            <a:ext cx="61722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1600200"/>
            <a:ext cx="61785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6200" y="1524000"/>
            <a:ext cx="162560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Box 3"/>
          <p:cNvSpPr txBox="1">
            <a:spLocks noChangeArrowheads="1"/>
          </p:cNvSpPr>
          <p:nvPr/>
        </p:nvSpPr>
        <p:spPr bwMode="auto">
          <a:xfrm>
            <a:off x="1371600" y="5851525"/>
            <a:ext cx="784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From Hatsugai, N., Kuroyanagi, M., Yamada, K., Meshi, T., Tsuda, S., Kondo, M., Nishimura, M., Hara-Nishimura, I. (2004) A plant vacuolar protease, VPE, mediates virus-induced hypersensitive cell death. Science 305: </a:t>
            </a:r>
            <a:r>
              <a:rPr lang="en-GB" altLang="en-US" sz="800" smtClean="0">
                <a:solidFill>
                  <a:prstClr val="black"/>
                </a:solidFill>
                <a:latin typeface="Times New Roman" pitchFamily="18" charset="0"/>
                <a:cs typeface="Times New Roman" pitchFamily="18" charset="0"/>
                <a:hlinkClick r:id="rId6"/>
              </a:rPr>
              <a:t>855-858</a:t>
            </a:r>
            <a:r>
              <a:rPr lang="en-GB" altLang="en-US" sz="800" smtClean="0">
                <a:solidFill>
                  <a:prstClr val="black"/>
                </a:solidFill>
                <a:latin typeface="Times New Roman" pitchFamily="18" charset="0"/>
                <a:cs typeface="Times New Roman" pitchFamily="18" charset="0"/>
              </a:rPr>
              <a:t>, reprinted with permission from AAAS. See also Rojo, E., Mart1 n, R., Carter, C., Zouhar, J., Pan, S., Plotnikova, J., Jin, H., Paneque, M., Sánchez-Serrano, J.J., Baker, B., Ausubel, F.M. and Raikhel, N.V. (2004). VPE exhibits a caspase-like activity that contributes to defense against pathogens. Curr. Biol. 14: </a:t>
            </a:r>
            <a:r>
              <a:rPr lang="en-GB" altLang="en-US" sz="800" smtClean="0">
                <a:solidFill>
                  <a:prstClr val="black"/>
                </a:solidFill>
                <a:latin typeface="Times New Roman" pitchFamily="18" charset="0"/>
                <a:cs typeface="Times New Roman" pitchFamily="18" charset="0"/>
                <a:hlinkClick r:id="rId7"/>
              </a:rPr>
              <a:t>1897-1906</a:t>
            </a:r>
            <a:r>
              <a:rPr lang="en-GB" altLang="en-US" sz="800" smtClean="0">
                <a:solidFill>
                  <a:prstClr val="black"/>
                </a:solidFill>
                <a:latin typeface="Times New Roman" pitchFamily="18" charset="0"/>
                <a:cs typeface="Times New Roman" pitchFamily="18" charset="0"/>
              </a:rPr>
              <a:t>.</a:t>
            </a:r>
          </a:p>
        </p:txBody>
      </p:sp>
      <p:sp>
        <p:nvSpPr>
          <p:cNvPr id="38919" name="TextBox 1"/>
          <p:cNvSpPr txBox="1">
            <a:spLocks noChangeArrowheads="1"/>
          </p:cNvSpPr>
          <p:nvPr/>
        </p:nvSpPr>
        <p:spPr bwMode="auto">
          <a:xfrm>
            <a:off x="-76200" y="1847850"/>
            <a:ext cx="1447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algn="ctr" eaLnBrk="1" fontAlgn="base" hangingPunct="1">
              <a:spcBef>
                <a:spcPct val="0"/>
              </a:spcBef>
              <a:spcAft>
                <a:spcPct val="0"/>
              </a:spcAft>
              <a:buFontTx/>
              <a:buNone/>
            </a:pPr>
            <a:r>
              <a:rPr lang="en-GB" altLang="en-US" sz="1800" smtClean="0">
                <a:solidFill>
                  <a:prstClr val="black"/>
                </a:solidFill>
              </a:rPr>
              <a:t>TMV infected leaf shows HR cell death</a:t>
            </a:r>
          </a:p>
        </p:txBody>
      </p:sp>
      <p:sp>
        <p:nvSpPr>
          <p:cNvPr id="38920" name="TextBox 8"/>
          <p:cNvSpPr txBox="1">
            <a:spLocks noChangeArrowheads="1"/>
          </p:cNvSpPr>
          <p:nvPr/>
        </p:nvSpPr>
        <p:spPr bwMode="auto">
          <a:xfrm>
            <a:off x="-76200" y="3200400"/>
            <a:ext cx="1524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algn="ctr" eaLnBrk="1" fontAlgn="base" hangingPunct="1">
              <a:spcBef>
                <a:spcPct val="0"/>
              </a:spcBef>
              <a:spcAft>
                <a:spcPct val="0"/>
              </a:spcAft>
              <a:buFontTx/>
              <a:buNone/>
            </a:pPr>
            <a:r>
              <a:rPr lang="en-GB" altLang="en-US" sz="1800" smtClean="0">
                <a:solidFill>
                  <a:prstClr val="black"/>
                </a:solidFill>
              </a:rPr>
              <a:t>Vacuolar Processing Enzyme (VPE)-silenced TMV infected leaf shows no HR cell death</a:t>
            </a:r>
          </a:p>
        </p:txBody>
      </p:sp>
      <p:grpSp>
        <p:nvGrpSpPr>
          <p:cNvPr id="38921" name="Group 4"/>
          <p:cNvGrpSpPr>
            <a:grpSpLocks/>
          </p:cNvGrpSpPr>
          <p:nvPr/>
        </p:nvGrpSpPr>
        <p:grpSpPr bwMode="auto">
          <a:xfrm>
            <a:off x="5638800" y="3160713"/>
            <a:ext cx="3124200" cy="573087"/>
            <a:chOff x="4724400" y="3161061"/>
            <a:chExt cx="3124199" cy="572739"/>
          </a:xfrm>
        </p:grpSpPr>
        <p:sp>
          <p:nvSpPr>
            <p:cNvPr id="3" name="Right Arrow 2"/>
            <p:cNvSpPr/>
            <p:nvPr/>
          </p:nvSpPr>
          <p:spPr>
            <a:xfrm>
              <a:off x="4724400" y="3161061"/>
              <a:ext cx="2666999" cy="572739"/>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8923" name="TextBox 3"/>
            <p:cNvSpPr txBox="1">
              <a:spLocks noChangeArrowheads="1"/>
            </p:cNvSpPr>
            <p:nvPr/>
          </p:nvSpPr>
          <p:spPr bwMode="auto">
            <a:xfrm>
              <a:off x="4775694" y="3313461"/>
              <a:ext cx="30729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400" smtClean="0">
                  <a:solidFill>
                    <a:prstClr val="black"/>
                  </a:solidFill>
                </a:rPr>
                <a:t>24 hours after lesion induction</a:t>
              </a:r>
            </a:p>
          </p:txBody>
        </p:sp>
      </p:grpSp>
    </p:spTree>
    <p:extLst>
      <p:ext uri="{BB962C8B-B14F-4D97-AF65-F5344CB8AC3E}">
        <p14:creationId xmlns:p14="http://schemas.microsoft.com/office/powerpoint/2010/main" val="177934659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228600"/>
            <a:ext cx="8229600" cy="639763"/>
          </a:xfrm>
        </p:spPr>
        <p:txBody>
          <a:bodyPr/>
          <a:lstStyle/>
          <a:p>
            <a:r>
              <a:rPr lang="en-GB" altLang="en-US" smtClean="0"/>
              <a:t>HR cell death requires autophagy </a:t>
            </a:r>
          </a:p>
        </p:txBody>
      </p:sp>
      <p:sp>
        <p:nvSpPr>
          <p:cNvPr id="39939" name="TextBox 2"/>
          <p:cNvSpPr txBox="1">
            <a:spLocks noChangeArrowheads="1"/>
          </p:cNvSpPr>
          <p:nvPr/>
        </p:nvSpPr>
        <p:spPr bwMode="auto">
          <a:xfrm>
            <a:off x="4471988" y="5867400"/>
            <a:ext cx="4702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Reprinted from Hofius, D., Schultz-Larsen, T., Joensen, J., Tsitsigiannis, D.I., Petersen, N.H.T., Mattsson, O., Jørgensen, L.B., Jones, J.D.G., Mundy, J. and Petersen, M. (2009). Autophagic components contribute to hypersensitive cell death in </a:t>
            </a:r>
            <a:r>
              <a:rPr lang="en-GB" altLang="en-US" sz="800" i="1" smtClean="0">
                <a:solidFill>
                  <a:prstClr val="black"/>
                </a:solidFill>
                <a:latin typeface="Times New Roman" pitchFamily="18" charset="0"/>
                <a:cs typeface="Times New Roman" pitchFamily="18" charset="0"/>
              </a:rPr>
              <a:t>Arabidopsis</a:t>
            </a:r>
            <a:r>
              <a:rPr lang="en-GB" altLang="en-US" sz="800" smtClean="0">
                <a:solidFill>
                  <a:prstClr val="black"/>
                </a:solidFill>
                <a:latin typeface="Times New Roman" pitchFamily="18" charset="0"/>
                <a:cs typeface="Times New Roman" pitchFamily="18" charset="0"/>
              </a:rPr>
              <a:t>. Cell. 137: </a:t>
            </a:r>
            <a:r>
              <a:rPr lang="en-GB" altLang="en-US" sz="800" smtClean="0">
                <a:solidFill>
                  <a:prstClr val="black"/>
                </a:solidFill>
                <a:latin typeface="Times New Roman" pitchFamily="18" charset="0"/>
                <a:cs typeface="Times New Roman" pitchFamily="18" charset="0"/>
                <a:hlinkClick r:id="rId2"/>
              </a:rPr>
              <a:t>773-783</a:t>
            </a:r>
            <a:r>
              <a:rPr lang="en-GB" altLang="en-US" sz="800" smtClean="0">
                <a:solidFill>
                  <a:prstClr val="black"/>
                </a:solidFill>
                <a:latin typeface="Times New Roman" pitchFamily="18" charset="0"/>
                <a:cs typeface="Times New Roman" pitchFamily="18" charset="0"/>
              </a:rPr>
              <a:t>, by permission from Elsevier.</a:t>
            </a:r>
          </a:p>
        </p:txBody>
      </p:sp>
      <p:grpSp>
        <p:nvGrpSpPr>
          <p:cNvPr id="39940" name="Group 5"/>
          <p:cNvGrpSpPr>
            <a:grpSpLocks/>
          </p:cNvGrpSpPr>
          <p:nvPr/>
        </p:nvGrpSpPr>
        <p:grpSpPr bwMode="auto">
          <a:xfrm>
            <a:off x="0" y="1535113"/>
            <a:ext cx="3433763" cy="4721225"/>
            <a:chOff x="0" y="1535668"/>
            <a:chExt cx="3433252" cy="4720175"/>
          </a:xfrm>
        </p:grpSpPr>
        <p:pic>
          <p:nvPicPr>
            <p:cNvPr id="3996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560774"/>
              <a:ext cx="1680652" cy="234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2" y="3921690"/>
              <a:ext cx="1674662" cy="233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69" y="1571168"/>
              <a:ext cx="1647825" cy="233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3549" y="3921691"/>
              <a:ext cx="1699703" cy="233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0" y="3921691"/>
              <a:ext cx="633507" cy="369332"/>
            </a:xfrm>
            <a:prstGeom prst="rect">
              <a:avLst/>
            </a:prstGeom>
            <a:solidFill>
              <a:schemeClr val="bg1"/>
            </a:solidFill>
            <a:effectLst>
              <a:softEdge rad="63500"/>
            </a:effectLst>
          </p:spPr>
          <p:txBody>
            <a:bodyPr wrap="none">
              <a:spAutoFit/>
            </a:bodyPr>
            <a:lstStyle/>
            <a:p>
              <a:pPr fontAlgn="base">
                <a:spcBef>
                  <a:spcPct val="0"/>
                </a:spcBef>
                <a:spcAft>
                  <a:spcPct val="0"/>
                </a:spcAft>
                <a:defRPr/>
              </a:pPr>
              <a:r>
                <a:rPr lang="en-GB" i="1" dirty="0">
                  <a:solidFill>
                    <a:prstClr val="black"/>
                  </a:solidFill>
                  <a:latin typeface="Arial" pitchFamily="34" charset="0"/>
                  <a:ea typeface="MS PGothic" pitchFamily="34" charset="-128"/>
                </a:rPr>
                <a:t>atg7</a:t>
              </a:r>
            </a:p>
          </p:txBody>
        </p:sp>
        <p:sp>
          <p:nvSpPr>
            <p:cNvPr id="2" name="TextBox 1"/>
            <p:cNvSpPr txBox="1"/>
            <p:nvPr/>
          </p:nvSpPr>
          <p:spPr>
            <a:xfrm>
              <a:off x="0" y="1535668"/>
              <a:ext cx="1133644" cy="369332"/>
            </a:xfrm>
            <a:prstGeom prst="rect">
              <a:avLst/>
            </a:prstGeom>
            <a:solidFill>
              <a:schemeClr val="bg1"/>
            </a:solidFill>
            <a:effectLst>
              <a:softEdge rad="63500"/>
            </a:effectLst>
          </p:spPr>
          <p:txBody>
            <a:bodyPr wrap="none">
              <a:spAutoFit/>
            </a:bodyPr>
            <a:lstStyle/>
            <a:p>
              <a:pPr fontAlgn="base">
                <a:spcBef>
                  <a:spcPct val="0"/>
                </a:spcBef>
                <a:spcAft>
                  <a:spcPct val="0"/>
                </a:spcAft>
                <a:defRPr/>
              </a:pPr>
              <a:r>
                <a:rPr lang="en-GB" dirty="0">
                  <a:solidFill>
                    <a:prstClr val="black"/>
                  </a:solidFill>
                  <a:latin typeface="Arial" pitchFamily="34" charset="0"/>
                  <a:ea typeface="MS PGothic" pitchFamily="34" charset="-128"/>
                </a:rPr>
                <a:t>Wild type</a:t>
              </a:r>
            </a:p>
          </p:txBody>
        </p:sp>
      </p:grpSp>
      <p:grpSp>
        <p:nvGrpSpPr>
          <p:cNvPr id="39941" name="Group 7"/>
          <p:cNvGrpSpPr>
            <a:grpSpLocks/>
          </p:cNvGrpSpPr>
          <p:nvPr/>
        </p:nvGrpSpPr>
        <p:grpSpPr bwMode="auto">
          <a:xfrm>
            <a:off x="3394075" y="1860550"/>
            <a:ext cx="5710238" cy="3854450"/>
            <a:chOff x="3393931" y="1861250"/>
            <a:chExt cx="5710672" cy="3853750"/>
          </a:xfrm>
        </p:grpSpPr>
        <p:pic>
          <p:nvPicPr>
            <p:cNvPr id="39953"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t="23221" r="26312" b="42349"/>
            <a:stretch>
              <a:fillRect/>
            </a:stretch>
          </p:blipFill>
          <p:spPr bwMode="auto">
            <a:xfrm>
              <a:off x="3429000" y="2209800"/>
              <a:ext cx="567560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486415" y="4419835"/>
              <a:ext cx="914469" cy="9142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6" name="Rectangle 15"/>
            <p:cNvSpPr/>
            <p:nvPr/>
          </p:nvSpPr>
          <p:spPr>
            <a:xfrm>
              <a:off x="6124639" y="2286623"/>
              <a:ext cx="504863" cy="5031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4" name="Right Arrow 3"/>
            <p:cNvSpPr/>
            <p:nvPr/>
          </p:nvSpPr>
          <p:spPr>
            <a:xfrm>
              <a:off x="6629502" y="2489786"/>
              <a:ext cx="762058" cy="241256"/>
            </a:xfrm>
            <a:prstGeom prst="rightArrow">
              <a:avLst/>
            </a:prstGeom>
            <a:solidFill>
              <a:schemeClr val="tx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8" name="Right Arrow 17"/>
            <p:cNvSpPr/>
            <p:nvPr/>
          </p:nvSpPr>
          <p:spPr>
            <a:xfrm>
              <a:off x="6442163" y="4756324"/>
              <a:ext cx="762058" cy="241256"/>
            </a:xfrm>
            <a:prstGeom prst="rightArrow">
              <a:avLst/>
            </a:prstGeom>
            <a:solidFill>
              <a:schemeClr val="tx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9958" name="TextBox 4"/>
            <p:cNvSpPr txBox="1">
              <a:spLocks noChangeArrowheads="1"/>
            </p:cNvSpPr>
            <p:nvPr/>
          </p:nvSpPr>
          <p:spPr bwMode="auto">
            <a:xfrm>
              <a:off x="3393931" y="1861250"/>
              <a:ext cx="1787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800" smtClean="0">
                  <a:solidFill>
                    <a:prstClr val="black"/>
                  </a:solidFill>
                </a:rPr>
                <a:t>Before infection</a:t>
              </a:r>
            </a:p>
          </p:txBody>
        </p:sp>
        <p:sp>
          <p:nvSpPr>
            <p:cNvPr id="39959" name="TextBox 19"/>
            <p:cNvSpPr txBox="1">
              <a:spLocks noChangeArrowheads="1"/>
            </p:cNvSpPr>
            <p:nvPr/>
          </p:nvSpPr>
          <p:spPr bwMode="auto">
            <a:xfrm>
              <a:off x="5257800" y="1861250"/>
              <a:ext cx="27494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800" smtClean="0">
                  <a:solidFill>
                    <a:prstClr val="black"/>
                  </a:solidFill>
                </a:rPr>
                <a:t>Four hours after infection</a:t>
              </a:r>
            </a:p>
          </p:txBody>
        </p:sp>
      </p:grpSp>
      <p:sp>
        <p:nvSpPr>
          <p:cNvPr id="39942" name="TextBox 8"/>
          <p:cNvSpPr txBox="1">
            <a:spLocks noChangeArrowheads="1"/>
          </p:cNvSpPr>
          <p:nvPr/>
        </p:nvSpPr>
        <p:spPr bwMode="auto">
          <a:xfrm>
            <a:off x="317500" y="1219200"/>
            <a:ext cx="2722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800" smtClean="0">
                <a:solidFill>
                  <a:prstClr val="black"/>
                </a:solidFill>
              </a:rPr>
              <a:t>Blue indicates dead cells</a:t>
            </a:r>
          </a:p>
        </p:txBody>
      </p:sp>
      <p:sp>
        <p:nvSpPr>
          <p:cNvPr id="25" name="TextBox 24"/>
          <p:cNvSpPr txBox="1"/>
          <p:nvPr/>
        </p:nvSpPr>
        <p:spPr>
          <a:xfrm>
            <a:off x="3438356" y="2133600"/>
            <a:ext cx="1133644" cy="369332"/>
          </a:xfrm>
          <a:prstGeom prst="rect">
            <a:avLst/>
          </a:prstGeom>
          <a:solidFill>
            <a:schemeClr val="bg1"/>
          </a:solidFill>
          <a:effectLst>
            <a:softEdge rad="63500"/>
          </a:effectLst>
        </p:spPr>
        <p:txBody>
          <a:bodyPr wrap="none">
            <a:spAutoFit/>
          </a:bodyPr>
          <a:lstStyle/>
          <a:p>
            <a:pPr fontAlgn="base">
              <a:spcBef>
                <a:spcPct val="0"/>
              </a:spcBef>
              <a:spcAft>
                <a:spcPct val="0"/>
              </a:spcAft>
              <a:defRPr/>
            </a:pPr>
            <a:r>
              <a:rPr lang="en-GB" dirty="0">
                <a:solidFill>
                  <a:prstClr val="black"/>
                </a:solidFill>
                <a:latin typeface="Arial" pitchFamily="34" charset="0"/>
                <a:ea typeface="MS PGothic" pitchFamily="34" charset="-128"/>
              </a:rPr>
              <a:t>Wild type</a:t>
            </a:r>
          </a:p>
        </p:txBody>
      </p:sp>
      <p:sp>
        <p:nvSpPr>
          <p:cNvPr id="26" name="TextBox 25"/>
          <p:cNvSpPr txBox="1"/>
          <p:nvPr/>
        </p:nvSpPr>
        <p:spPr>
          <a:xfrm>
            <a:off x="3505200" y="3962400"/>
            <a:ext cx="633507" cy="369332"/>
          </a:xfrm>
          <a:prstGeom prst="rect">
            <a:avLst/>
          </a:prstGeom>
          <a:solidFill>
            <a:schemeClr val="bg1"/>
          </a:solidFill>
          <a:effectLst>
            <a:softEdge rad="63500"/>
          </a:effectLst>
        </p:spPr>
        <p:txBody>
          <a:bodyPr wrap="none">
            <a:spAutoFit/>
          </a:bodyPr>
          <a:lstStyle/>
          <a:p>
            <a:pPr fontAlgn="base">
              <a:spcBef>
                <a:spcPct val="0"/>
              </a:spcBef>
              <a:spcAft>
                <a:spcPct val="0"/>
              </a:spcAft>
              <a:defRPr/>
            </a:pPr>
            <a:r>
              <a:rPr lang="en-GB" i="1" dirty="0">
                <a:solidFill>
                  <a:prstClr val="black"/>
                </a:solidFill>
                <a:latin typeface="Arial" pitchFamily="34" charset="0"/>
                <a:ea typeface="MS PGothic" pitchFamily="34" charset="-128"/>
              </a:rPr>
              <a:t>atg7</a:t>
            </a:r>
          </a:p>
        </p:txBody>
      </p:sp>
      <p:sp>
        <p:nvSpPr>
          <p:cNvPr id="14" name="Rectangle 13"/>
          <p:cNvSpPr/>
          <p:nvPr/>
        </p:nvSpPr>
        <p:spPr>
          <a:xfrm>
            <a:off x="11113" y="1219200"/>
            <a:ext cx="3422650" cy="50371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8" name="Rectangle 27"/>
          <p:cNvSpPr/>
          <p:nvPr/>
        </p:nvSpPr>
        <p:spPr>
          <a:xfrm>
            <a:off x="3468688" y="1371600"/>
            <a:ext cx="5675312" cy="434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39951" name="TextBox 14"/>
          <p:cNvSpPr txBox="1">
            <a:spLocks noChangeArrowheads="1"/>
          </p:cNvSpPr>
          <p:nvPr/>
        </p:nvSpPr>
        <p:spPr bwMode="auto">
          <a:xfrm>
            <a:off x="3805238" y="1403350"/>
            <a:ext cx="5275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800" i="1" smtClean="0">
                <a:solidFill>
                  <a:prstClr val="black"/>
                </a:solidFill>
              </a:rPr>
              <a:t>Note appearance of autophagosomal-like vesicles</a:t>
            </a:r>
          </a:p>
        </p:txBody>
      </p:sp>
      <p:cxnSp>
        <p:nvCxnSpPr>
          <p:cNvPr id="19" name="Straight Arrow Connector 18"/>
          <p:cNvCxnSpPr/>
          <p:nvPr/>
        </p:nvCxnSpPr>
        <p:spPr>
          <a:xfrm flipH="1">
            <a:off x="7978775" y="1724025"/>
            <a:ext cx="762000" cy="56515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29062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481138"/>
            <a:ext cx="3055938"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1"/>
          <p:cNvSpPr txBox="1">
            <a:spLocks noChangeArrowheads="1"/>
          </p:cNvSpPr>
          <p:nvPr/>
        </p:nvSpPr>
        <p:spPr bwMode="auto">
          <a:xfrm>
            <a:off x="2590800" y="1752600"/>
            <a:ext cx="2133600" cy="18161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1600" smtClean="0">
                <a:solidFill>
                  <a:prstClr val="black"/>
                </a:solidFill>
              </a:rPr>
              <a:t>The excessive death phenotype of </a:t>
            </a:r>
            <a:r>
              <a:rPr lang="en-GB" altLang="en-US" sz="1600" i="1" smtClean="0">
                <a:solidFill>
                  <a:prstClr val="black"/>
                </a:solidFill>
              </a:rPr>
              <a:t>lsd1</a:t>
            </a:r>
            <a:r>
              <a:rPr lang="en-GB" altLang="en-US" sz="1600" smtClean="0">
                <a:solidFill>
                  <a:prstClr val="black"/>
                </a:solidFill>
              </a:rPr>
              <a:t> is suppressed in the </a:t>
            </a:r>
            <a:r>
              <a:rPr lang="en-GB" altLang="en-US" sz="1600" i="1" smtClean="0">
                <a:solidFill>
                  <a:prstClr val="black"/>
                </a:solidFill>
              </a:rPr>
              <a:t>lsd1</a:t>
            </a:r>
            <a:r>
              <a:rPr lang="en-GB" altLang="en-US" sz="1600" smtClean="0">
                <a:solidFill>
                  <a:prstClr val="black"/>
                </a:solidFill>
              </a:rPr>
              <a:t>/ </a:t>
            </a:r>
            <a:r>
              <a:rPr lang="en-GB" altLang="en-US" sz="1600" i="1" smtClean="0">
                <a:solidFill>
                  <a:prstClr val="black"/>
                </a:solidFill>
              </a:rPr>
              <a:t>atmc1</a:t>
            </a:r>
            <a:r>
              <a:rPr lang="en-GB" altLang="en-US" sz="1600" smtClean="0">
                <a:solidFill>
                  <a:prstClr val="black"/>
                </a:solidFill>
              </a:rPr>
              <a:t> double mutant, but enhanced in the </a:t>
            </a:r>
            <a:r>
              <a:rPr lang="en-GB" altLang="en-US" sz="1600" i="1" smtClean="0">
                <a:solidFill>
                  <a:prstClr val="black"/>
                </a:solidFill>
              </a:rPr>
              <a:t>lsd1</a:t>
            </a:r>
            <a:r>
              <a:rPr lang="en-GB" altLang="en-US" sz="1600" smtClean="0">
                <a:solidFill>
                  <a:prstClr val="black"/>
                </a:solidFill>
              </a:rPr>
              <a:t>/ </a:t>
            </a:r>
            <a:r>
              <a:rPr lang="en-GB" altLang="en-US" sz="1600" i="1" smtClean="0">
                <a:solidFill>
                  <a:prstClr val="black"/>
                </a:solidFill>
              </a:rPr>
              <a:t>atmc2</a:t>
            </a:r>
            <a:r>
              <a:rPr lang="en-GB" altLang="en-US" sz="1600" smtClean="0">
                <a:solidFill>
                  <a:prstClr val="black"/>
                </a:solidFill>
              </a:rPr>
              <a:t> double mutant</a:t>
            </a:r>
          </a:p>
        </p:txBody>
      </p:sp>
      <p:sp>
        <p:nvSpPr>
          <p:cNvPr id="40964" name="Title 1"/>
          <p:cNvSpPr>
            <a:spLocks noGrp="1"/>
          </p:cNvSpPr>
          <p:nvPr>
            <p:ph type="title"/>
          </p:nvPr>
        </p:nvSpPr>
        <p:spPr/>
        <p:txBody>
          <a:bodyPr/>
          <a:lstStyle/>
          <a:p>
            <a:r>
              <a:rPr lang="en-US" altLang="en-US" smtClean="0"/>
              <a:t>Metacaspases have positive and negative roles in HR</a:t>
            </a:r>
          </a:p>
        </p:txBody>
      </p:sp>
      <p:sp>
        <p:nvSpPr>
          <p:cNvPr id="40965" name="TextBox 4"/>
          <p:cNvSpPr txBox="1">
            <a:spLocks noChangeArrowheads="1"/>
          </p:cNvSpPr>
          <p:nvPr/>
        </p:nvSpPr>
        <p:spPr bwMode="auto">
          <a:xfrm>
            <a:off x="0" y="6019800"/>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Coll, N.S., Vercammen, D., Smidler, A., Clover, C., Van Breusegem, F., Dangl, J.L. and Epple, P. (2010). Arabidopsis type I metacaspases control cell death. Science. 330: </a:t>
            </a:r>
            <a:r>
              <a:rPr lang="en-GB" altLang="en-US" sz="800" smtClean="0">
                <a:solidFill>
                  <a:prstClr val="black"/>
                </a:solidFill>
                <a:latin typeface="Times New Roman" pitchFamily="18" charset="0"/>
                <a:cs typeface="Times New Roman" pitchFamily="18" charset="0"/>
                <a:hlinkClick r:id="rId3"/>
              </a:rPr>
              <a:t>1393-1397</a:t>
            </a:r>
            <a:r>
              <a:rPr lang="en-GB" altLang="en-US" sz="800" smtClean="0">
                <a:solidFill>
                  <a:prstClr val="black"/>
                </a:solidFill>
                <a:latin typeface="Times New Roman" pitchFamily="18" charset="0"/>
                <a:cs typeface="Times New Roman" pitchFamily="18" charset="0"/>
              </a:rPr>
              <a:t> (supplemental material). Reprinted by permission from Macmillan Publishers Ltd. </a:t>
            </a:r>
            <a:r>
              <a:rPr lang="en-US" altLang="en-US" sz="800" smtClean="0">
                <a:solidFill>
                  <a:prstClr val="black"/>
                </a:solidFill>
                <a:latin typeface="Times New Roman" pitchFamily="18" charset="0"/>
                <a:cs typeface="Times New Roman" pitchFamily="18" charset="0"/>
              </a:rPr>
              <a:t>Coll, N.S., Epple, P., and Dangl, J.L. (2011). Programmed cell death in the plant immune system. Cell Death Differ 18: </a:t>
            </a:r>
            <a:r>
              <a:rPr lang="en-US" altLang="en-US" sz="800" smtClean="0">
                <a:solidFill>
                  <a:prstClr val="black"/>
                </a:solidFill>
                <a:latin typeface="Times New Roman" pitchFamily="18" charset="0"/>
                <a:cs typeface="Times New Roman" pitchFamily="18" charset="0"/>
                <a:hlinkClick r:id="rId4"/>
              </a:rPr>
              <a:t>1247-1256</a:t>
            </a:r>
            <a:r>
              <a:rPr lang="en-US" altLang="en-US" sz="800" smtClean="0">
                <a:solidFill>
                  <a:prstClr val="black"/>
                </a:solidFill>
                <a:latin typeface="Times New Roman" pitchFamily="18" charset="0"/>
                <a:cs typeface="Times New Roman" pitchFamily="18" charset="0"/>
              </a:rPr>
              <a:t>.</a:t>
            </a:r>
          </a:p>
        </p:txBody>
      </p:sp>
      <p:pic>
        <p:nvPicPr>
          <p:cNvPr id="409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1600200"/>
            <a:ext cx="41910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7" name="Group 4"/>
          <p:cNvGrpSpPr>
            <a:grpSpLocks/>
          </p:cNvGrpSpPr>
          <p:nvPr/>
        </p:nvGrpSpPr>
        <p:grpSpPr bwMode="auto">
          <a:xfrm>
            <a:off x="1752600" y="5111750"/>
            <a:ext cx="4419600" cy="838200"/>
            <a:chOff x="1524000" y="1600200"/>
            <a:chExt cx="4267200" cy="838200"/>
          </a:xfrm>
        </p:grpSpPr>
        <p:sp>
          <p:nvSpPr>
            <p:cNvPr id="4" name="Pentagon 3"/>
            <p:cNvSpPr/>
            <p:nvPr/>
          </p:nvSpPr>
          <p:spPr>
            <a:xfrm>
              <a:off x="1752382" y="1600200"/>
              <a:ext cx="4038818" cy="838200"/>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40969" name="TextBox 1"/>
            <p:cNvSpPr txBox="1">
              <a:spLocks noChangeArrowheads="1"/>
            </p:cNvSpPr>
            <p:nvPr/>
          </p:nvSpPr>
          <p:spPr bwMode="auto">
            <a:xfrm>
              <a:off x="1524000" y="1600200"/>
              <a:ext cx="40236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algn="r" eaLnBrk="1" fontAlgn="base" hangingPunct="1">
                <a:spcBef>
                  <a:spcPct val="0"/>
                </a:spcBef>
                <a:spcAft>
                  <a:spcPct val="0"/>
                </a:spcAft>
                <a:buFontTx/>
                <a:buNone/>
              </a:pPr>
              <a:r>
                <a:rPr lang="en-GB" altLang="en-US" sz="1600" b="1" smtClean="0">
                  <a:solidFill>
                    <a:prstClr val="black"/>
                  </a:solidFill>
                </a:rPr>
                <a:t>Model: </a:t>
              </a:r>
              <a:r>
                <a:rPr lang="en-GB" altLang="en-US" sz="1600" smtClean="0">
                  <a:solidFill>
                    <a:prstClr val="black"/>
                  </a:solidFill>
                </a:rPr>
                <a:t>Metacaspase-1 enhances the cell death response, but metacapsase-2 suppresses runaway cell death</a:t>
              </a:r>
            </a:p>
          </p:txBody>
        </p:sp>
      </p:grpSp>
    </p:spTree>
    <p:extLst>
      <p:ext uri="{BB962C8B-B14F-4D97-AF65-F5344CB8AC3E}">
        <p14:creationId xmlns:p14="http://schemas.microsoft.com/office/powerpoint/2010/main" val="23549225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GB" altLang="en-US" smtClean="0">
                <a:latin typeface="Arial" charset="0"/>
                <a:cs typeface="Arial" charset="0"/>
              </a:rPr>
              <a:t>Sequential senescence is the death of older leaves during vegetative growth</a:t>
            </a:r>
          </a:p>
        </p:txBody>
      </p:sp>
      <p:grpSp>
        <p:nvGrpSpPr>
          <p:cNvPr id="2" name="Group 31"/>
          <p:cNvGrpSpPr/>
          <p:nvPr/>
        </p:nvGrpSpPr>
        <p:grpSpPr>
          <a:xfrm flipH="1">
            <a:off x="304800" y="4495178"/>
            <a:ext cx="888070" cy="360221"/>
            <a:chOff x="2057400" y="4266267"/>
            <a:chExt cx="888070" cy="360221"/>
          </a:xfrm>
          <a:solidFill>
            <a:srgbClr val="00B050"/>
          </a:solidFill>
        </p:grpSpPr>
        <p:sp>
          <p:nvSpPr>
            <p:cNvPr id="33" name="Freeform 32"/>
            <p:cNvSpPr/>
            <p:nvPr/>
          </p:nvSpPr>
          <p:spPr>
            <a:xfrm flipH="1">
              <a:off x="2404849" y="4343089"/>
              <a:ext cx="51816" cy="277678"/>
            </a:xfrm>
            <a:custGeom>
              <a:avLst/>
              <a:gdLst>
                <a:gd name="connsiteX0" fmla="*/ 0 w 121920"/>
                <a:gd name="connsiteY0" fmla="*/ 1692166 h 1692166"/>
                <a:gd name="connsiteX1" fmla="*/ 24384 w 121920"/>
                <a:gd name="connsiteY1" fmla="*/ 802150 h 1692166"/>
                <a:gd name="connsiteX2" fmla="*/ 109728 w 121920"/>
                <a:gd name="connsiteY2" fmla="*/ 46246 h 1692166"/>
                <a:gd name="connsiteX3" fmla="*/ 121920 w 121920"/>
                <a:gd name="connsiteY3" fmla="*/ 82822 h 1692166"/>
              </a:gdLst>
              <a:ahLst/>
              <a:cxnLst>
                <a:cxn ang="0">
                  <a:pos x="connsiteX0" y="connsiteY0"/>
                </a:cxn>
                <a:cxn ang="0">
                  <a:pos x="connsiteX1" y="connsiteY1"/>
                </a:cxn>
                <a:cxn ang="0">
                  <a:pos x="connsiteX2" y="connsiteY2"/>
                </a:cxn>
                <a:cxn ang="0">
                  <a:pos x="connsiteX3" y="connsiteY3"/>
                </a:cxn>
              </a:cxnLst>
              <a:rect l="l" t="t" r="r" b="b"/>
              <a:pathLst>
                <a:path w="121920" h="1692166">
                  <a:moveTo>
                    <a:pt x="0" y="1692166"/>
                  </a:moveTo>
                  <a:cubicBezTo>
                    <a:pt x="3048" y="1384318"/>
                    <a:pt x="6096" y="1076470"/>
                    <a:pt x="24384" y="802150"/>
                  </a:cubicBezTo>
                  <a:cubicBezTo>
                    <a:pt x="42672" y="527830"/>
                    <a:pt x="93472" y="166134"/>
                    <a:pt x="109728" y="46246"/>
                  </a:cubicBezTo>
                  <a:cubicBezTo>
                    <a:pt x="125984" y="-73642"/>
                    <a:pt x="117856" y="76726"/>
                    <a:pt x="121920" y="82822"/>
                  </a:cubicBezTo>
                </a:path>
              </a:pathLst>
            </a:cu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38"/>
            <p:cNvSpPr/>
            <p:nvPr/>
          </p:nvSpPr>
          <p:spPr>
            <a:xfrm rot="20408211" flipH="1">
              <a:off x="2463875" y="4320444"/>
              <a:ext cx="481595" cy="306044"/>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39"/>
            <p:cNvSpPr/>
            <p:nvPr/>
          </p:nvSpPr>
          <p:spPr>
            <a:xfrm>
              <a:off x="2057400" y="4266267"/>
              <a:ext cx="368807" cy="153022"/>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1204" name="Group 69"/>
          <p:cNvGrpSpPr>
            <a:grpSpLocks/>
          </p:cNvGrpSpPr>
          <p:nvPr/>
        </p:nvGrpSpPr>
        <p:grpSpPr bwMode="auto">
          <a:xfrm>
            <a:off x="1530350" y="3833813"/>
            <a:ext cx="1077913" cy="966787"/>
            <a:chOff x="2526474" y="3833996"/>
            <a:chExt cx="1736077" cy="967054"/>
          </a:xfrm>
        </p:grpSpPr>
        <p:grpSp>
          <p:nvGrpSpPr>
            <p:cNvPr id="4" name="Group 22"/>
            <p:cNvGrpSpPr/>
            <p:nvPr/>
          </p:nvGrpSpPr>
          <p:grpSpPr>
            <a:xfrm>
              <a:off x="2526474" y="3833996"/>
              <a:ext cx="1736077" cy="967054"/>
              <a:chOff x="1290550" y="3657288"/>
              <a:chExt cx="1736077" cy="967054"/>
            </a:xfrm>
            <a:solidFill>
              <a:srgbClr val="00B050"/>
            </a:solidFill>
          </p:grpSpPr>
          <p:sp>
            <p:nvSpPr>
              <p:cNvPr id="24" name="Freeform 23"/>
              <p:cNvSpPr/>
              <p:nvPr/>
            </p:nvSpPr>
            <p:spPr>
              <a:xfrm>
                <a:off x="2231136" y="3657288"/>
                <a:ext cx="45719" cy="963479"/>
              </a:xfrm>
              <a:custGeom>
                <a:avLst/>
                <a:gdLst>
                  <a:gd name="connsiteX0" fmla="*/ 0 w 121920"/>
                  <a:gd name="connsiteY0" fmla="*/ 1692166 h 1692166"/>
                  <a:gd name="connsiteX1" fmla="*/ 24384 w 121920"/>
                  <a:gd name="connsiteY1" fmla="*/ 802150 h 1692166"/>
                  <a:gd name="connsiteX2" fmla="*/ 109728 w 121920"/>
                  <a:gd name="connsiteY2" fmla="*/ 46246 h 1692166"/>
                  <a:gd name="connsiteX3" fmla="*/ 121920 w 121920"/>
                  <a:gd name="connsiteY3" fmla="*/ 82822 h 1692166"/>
                </a:gdLst>
                <a:ahLst/>
                <a:cxnLst>
                  <a:cxn ang="0">
                    <a:pos x="connsiteX0" y="connsiteY0"/>
                  </a:cxn>
                  <a:cxn ang="0">
                    <a:pos x="connsiteX1" y="connsiteY1"/>
                  </a:cxn>
                  <a:cxn ang="0">
                    <a:pos x="connsiteX2" y="connsiteY2"/>
                  </a:cxn>
                  <a:cxn ang="0">
                    <a:pos x="connsiteX3" y="connsiteY3"/>
                  </a:cxn>
                </a:cxnLst>
                <a:rect l="l" t="t" r="r" b="b"/>
                <a:pathLst>
                  <a:path w="121920" h="1692166">
                    <a:moveTo>
                      <a:pt x="0" y="1692166"/>
                    </a:moveTo>
                    <a:cubicBezTo>
                      <a:pt x="3048" y="1384318"/>
                      <a:pt x="6096" y="1076470"/>
                      <a:pt x="24384" y="802150"/>
                    </a:cubicBezTo>
                    <a:cubicBezTo>
                      <a:pt x="42672" y="527830"/>
                      <a:pt x="93472" y="166134"/>
                      <a:pt x="109728" y="46246"/>
                    </a:cubicBezTo>
                    <a:cubicBezTo>
                      <a:pt x="125984" y="-73642"/>
                      <a:pt x="117856" y="76726"/>
                      <a:pt x="121920" y="82822"/>
                    </a:cubicBezTo>
                  </a:path>
                </a:pathLst>
              </a:custGeom>
              <a:grp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Freeform 24"/>
              <p:cNvSpPr/>
              <p:nvPr/>
            </p:nvSpPr>
            <p:spPr>
              <a:xfrm rot="2186195">
                <a:off x="1290550" y="4118375"/>
                <a:ext cx="728450" cy="505967"/>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Freeform 25"/>
              <p:cNvSpPr/>
              <p:nvPr/>
            </p:nvSpPr>
            <p:spPr>
              <a:xfrm rot="19171613" flipH="1">
                <a:off x="2420042" y="3852360"/>
                <a:ext cx="606585" cy="472129"/>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1" name="Freeform 40"/>
            <p:cNvSpPr/>
            <p:nvPr/>
          </p:nvSpPr>
          <p:spPr>
            <a:xfrm rot="2749813">
              <a:off x="3001555" y="3777022"/>
              <a:ext cx="300121" cy="493466"/>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Freeform 43"/>
            <p:cNvSpPr/>
            <p:nvPr/>
          </p:nvSpPr>
          <p:spPr>
            <a:xfrm>
              <a:off x="2856304" y="4480286"/>
              <a:ext cx="613635" cy="46051"/>
            </a:xfrm>
            <a:custGeom>
              <a:avLst/>
              <a:gdLst>
                <a:gd name="connsiteX0" fmla="*/ 0 w 492606"/>
                <a:gd name="connsiteY0" fmla="*/ 85139 h 85139"/>
                <a:gd name="connsiteX1" fmla="*/ 197042 w 492606"/>
                <a:gd name="connsiteY1" fmla="*/ 5091 h 85139"/>
                <a:gd name="connsiteX2" fmla="*/ 492606 w 492606"/>
                <a:gd name="connsiteY2" fmla="*/ 8170 h 85139"/>
              </a:gdLst>
              <a:ahLst/>
              <a:cxnLst>
                <a:cxn ang="0">
                  <a:pos x="connsiteX0" y="connsiteY0"/>
                </a:cxn>
                <a:cxn ang="0">
                  <a:pos x="connsiteX1" y="connsiteY1"/>
                </a:cxn>
                <a:cxn ang="0">
                  <a:pos x="connsiteX2" y="connsiteY2"/>
                </a:cxn>
              </a:cxnLst>
              <a:rect l="l" t="t" r="r" b="b"/>
              <a:pathLst>
                <a:path w="492606" h="85139">
                  <a:moveTo>
                    <a:pt x="0" y="85139"/>
                  </a:moveTo>
                  <a:cubicBezTo>
                    <a:pt x="57470" y="51529"/>
                    <a:pt x="114941" y="17919"/>
                    <a:pt x="197042" y="5091"/>
                  </a:cubicBezTo>
                  <a:cubicBezTo>
                    <a:pt x="279143" y="-7737"/>
                    <a:pt x="443345" y="7657"/>
                    <a:pt x="492606" y="8170"/>
                  </a:cubicBezTo>
                </a:path>
              </a:pathLst>
            </a:cu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Freeform 44"/>
            <p:cNvSpPr/>
            <p:nvPr/>
          </p:nvSpPr>
          <p:spPr>
            <a:xfrm>
              <a:off x="3472495" y="4203985"/>
              <a:ext cx="639203" cy="130211"/>
            </a:xfrm>
            <a:custGeom>
              <a:avLst/>
              <a:gdLst>
                <a:gd name="connsiteX0" fmla="*/ 464897 w 464897"/>
                <a:gd name="connsiteY0" fmla="*/ 130870 h 130870"/>
                <a:gd name="connsiteX1" fmla="*/ 298642 w 464897"/>
                <a:gd name="connsiteY1" fmla="*/ 66216 h 130870"/>
                <a:gd name="connsiteX2" fmla="*/ 160097 w 464897"/>
                <a:gd name="connsiteY2" fmla="*/ 1561 h 130870"/>
                <a:gd name="connsiteX3" fmla="*/ 0 w 464897"/>
                <a:gd name="connsiteY3" fmla="*/ 20034 h 130870"/>
              </a:gdLst>
              <a:ahLst/>
              <a:cxnLst>
                <a:cxn ang="0">
                  <a:pos x="connsiteX0" y="connsiteY0"/>
                </a:cxn>
                <a:cxn ang="0">
                  <a:pos x="connsiteX1" y="connsiteY1"/>
                </a:cxn>
                <a:cxn ang="0">
                  <a:pos x="connsiteX2" y="connsiteY2"/>
                </a:cxn>
                <a:cxn ang="0">
                  <a:pos x="connsiteX3" y="connsiteY3"/>
                </a:cxn>
              </a:cxnLst>
              <a:rect l="l" t="t" r="r" b="b"/>
              <a:pathLst>
                <a:path w="464897" h="130870">
                  <a:moveTo>
                    <a:pt x="464897" y="130870"/>
                  </a:moveTo>
                  <a:cubicBezTo>
                    <a:pt x="407169" y="109318"/>
                    <a:pt x="349442" y="87767"/>
                    <a:pt x="298642" y="66216"/>
                  </a:cubicBezTo>
                  <a:cubicBezTo>
                    <a:pt x="247842" y="44665"/>
                    <a:pt x="209871" y="9258"/>
                    <a:pt x="160097" y="1561"/>
                  </a:cubicBezTo>
                  <a:cubicBezTo>
                    <a:pt x="110323" y="-6136"/>
                    <a:pt x="26170" y="16955"/>
                    <a:pt x="0" y="20034"/>
                  </a:cubicBezTo>
                </a:path>
              </a:pathLst>
            </a:cu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Freeform 45"/>
            <p:cNvSpPr/>
            <p:nvPr/>
          </p:nvSpPr>
          <p:spPr>
            <a:xfrm>
              <a:off x="3262836" y="3965794"/>
              <a:ext cx="253125" cy="61930"/>
            </a:xfrm>
            <a:custGeom>
              <a:avLst/>
              <a:gdLst>
                <a:gd name="connsiteX0" fmla="*/ 0 w 252139"/>
                <a:gd name="connsiteY0" fmla="*/ 61576 h 61576"/>
                <a:gd name="connsiteX1" fmla="*/ 233988 w 252139"/>
                <a:gd name="connsiteY1" fmla="*/ 9236 h 61576"/>
                <a:gd name="connsiteX2" fmla="*/ 237067 w 252139"/>
                <a:gd name="connsiteY2" fmla="*/ 9236 h 61576"/>
                <a:gd name="connsiteX3" fmla="*/ 240146 w 252139"/>
                <a:gd name="connsiteY3" fmla="*/ 0 h 61576"/>
              </a:gdLst>
              <a:ahLst/>
              <a:cxnLst>
                <a:cxn ang="0">
                  <a:pos x="connsiteX0" y="connsiteY0"/>
                </a:cxn>
                <a:cxn ang="0">
                  <a:pos x="connsiteX1" y="connsiteY1"/>
                </a:cxn>
                <a:cxn ang="0">
                  <a:pos x="connsiteX2" y="connsiteY2"/>
                </a:cxn>
                <a:cxn ang="0">
                  <a:pos x="connsiteX3" y="connsiteY3"/>
                </a:cxn>
              </a:cxnLst>
              <a:rect l="l" t="t" r="r" b="b"/>
              <a:pathLst>
                <a:path w="252139" h="61576">
                  <a:moveTo>
                    <a:pt x="0" y="61576"/>
                  </a:moveTo>
                  <a:lnTo>
                    <a:pt x="233988" y="9236"/>
                  </a:lnTo>
                  <a:cubicBezTo>
                    <a:pt x="273499" y="513"/>
                    <a:pt x="236041" y="10775"/>
                    <a:pt x="237067" y="9236"/>
                  </a:cubicBezTo>
                  <a:cubicBezTo>
                    <a:pt x="238093" y="7697"/>
                    <a:pt x="240146" y="0"/>
                    <a:pt x="240146" y="0"/>
                  </a:cubicBezTo>
                </a:path>
              </a:pathLst>
            </a:cu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1205" name="Group 51"/>
          <p:cNvGrpSpPr>
            <a:grpSpLocks/>
          </p:cNvGrpSpPr>
          <p:nvPr/>
        </p:nvGrpSpPr>
        <p:grpSpPr bwMode="auto">
          <a:xfrm>
            <a:off x="3033713" y="3379788"/>
            <a:ext cx="1306512" cy="1587500"/>
            <a:chOff x="4622333" y="3379315"/>
            <a:chExt cx="2102042" cy="1588675"/>
          </a:xfrm>
        </p:grpSpPr>
        <p:sp>
          <p:nvSpPr>
            <p:cNvPr id="15" name="Freeform 14"/>
            <p:cNvSpPr/>
            <p:nvPr/>
          </p:nvSpPr>
          <p:spPr>
            <a:xfrm>
              <a:off x="5705281" y="3379315"/>
              <a:ext cx="74069" cy="1471113"/>
            </a:xfrm>
            <a:custGeom>
              <a:avLst/>
              <a:gdLst>
                <a:gd name="connsiteX0" fmla="*/ 0 w 121920"/>
                <a:gd name="connsiteY0" fmla="*/ 1692166 h 1692166"/>
                <a:gd name="connsiteX1" fmla="*/ 24384 w 121920"/>
                <a:gd name="connsiteY1" fmla="*/ 802150 h 1692166"/>
                <a:gd name="connsiteX2" fmla="*/ 109728 w 121920"/>
                <a:gd name="connsiteY2" fmla="*/ 46246 h 1692166"/>
                <a:gd name="connsiteX3" fmla="*/ 121920 w 121920"/>
                <a:gd name="connsiteY3" fmla="*/ 82822 h 1692166"/>
              </a:gdLst>
              <a:ahLst/>
              <a:cxnLst>
                <a:cxn ang="0">
                  <a:pos x="connsiteX0" y="connsiteY0"/>
                </a:cxn>
                <a:cxn ang="0">
                  <a:pos x="connsiteX1" y="connsiteY1"/>
                </a:cxn>
                <a:cxn ang="0">
                  <a:pos x="connsiteX2" y="connsiteY2"/>
                </a:cxn>
                <a:cxn ang="0">
                  <a:pos x="connsiteX3" y="connsiteY3"/>
                </a:cxn>
              </a:cxnLst>
              <a:rect l="l" t="t" r="r" b="b"/>
              <a:pathLst>
                <a:path w="121920" h="1692166">
                  <a:moveTo>
                    <a:pt x="0" y="1692166"/>
                  </a:moveTo>
                  <a:cubicBezTo>
                    <a:pt x="3048" y="1384318"/>
                    <a:pt x="6096" y="1076470"/>
                    <a:pt x="24384" y="802150"/>
                  </a:cubicBezTo>
                  <a:cubicBezTo>
                    <a:pt x="42672" y="527830"/>
                    <a:pt x="93472" y="166134"/>
                    <a:pt x="109728" y="46246"/>
                  </a:cubicBezTo>
                  <a:cubicBezTo>
                    <a:pt x="125984" y="-73642"/>
                    <a:pt x="117856" y="76726"/>
                    <a:pt x="121920" y="82822"/>
                  </a:cubicBezTo>
                </a:path>
              </a:pathLst>
            </a:cu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Freeform 15"/>
            <p:cNvSpPr/>
            <p:nvPr/>
          </p:nvSpPr>
          <p:spPr>
            <a:xfrm>
              <a:off x="4724498" y="4375414"/>
              <a:ext cx="886280" cy="592576"/>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gradFill flip="none" rotWithShape="1">
              <a:gsLst>
                <a:gs pos="0">
                  <a:srgbClr val="00B050"/>
                </a:gs>
                <a:gs pos="100000">
                  <a:schemeClr val="accent6">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Freeform 16"/>
            <p:cNvSpPr/>
            <p:nvPr/>
          </p:nvSpPr>
          <p:spPr>
            <a:xfrm rot="20810732" flipH="1">
              <a:off x="5848312" y="4102162"/>
              <a:ext cx="876063" cy="573512"/>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gradFill flip="none" rotWithShape="1">
              <a:gsLst>
                <a:gs pos="73000">
                  <a:srgbClr val="00B050"/>
                </a:gs>
                <a:gs pos="0">
                  <a:srgbClr val="00B050"/>
                </a:gs>
                <a:gs pos="100000">
                  <a:schemeClr val="accent6">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reeform 17"/>
            <p:cNvSpPr/>
            <p:nvPr/>
          </p:nvSpPr>
          <p:spPr>
            <a:xfrm rot="1838323">
              <a:off x="4622333" y="3814612"/>
              <a:ext cx="962903" cy="479780"/>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Freeform 20"/>
            <p:cNvSpPr/>
            <p:nvPr/>
          </p:nvSpPr>
          <p:spPr>
            <a:xfrm rot="19312064" flipH="1">
              <a:off x="5935152" y="3596963"/>
              <a:ext cx="480175" cy="306615"/>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Freeform 21"/>
            <p:cNvSpPr/>
            <p:nvPr/>
          </p:nvSpPr>
          <p:spPr>
            <a:xfrm rot="1046480">
              <a:off x="5347704" y="3407911"/>
              <a:ext cx="370347" cy="152513"/>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Freeform 46"/>
            <p:cNvSpPr/>
            <p:nvPr/>
          </p:nvSpPr>
          <p:spPr>
            <a:xfrm>
              <a:off x="5168915" y="3962358"/>
              <a:ext cx="546582" cy="85788"/>
            </a:xfrm>
            <a:custGeom>
              <a:avLst/>
              <a:gdLst>
                <a:gd name="connsiteX0" fmla="*/ 0 w 492606"/>
                <a:gd name="connsiteY0" fmla="*/ 85139 h 85139"/>
                <a:gd name="connsiteX1" fmla="*/ 197042 w 492606"/>
                <a:gd name="connsiteY1" fmla="*/ 5091 h 85139"/>
                <a:gd name="connsiteX2" fmla="*/ 492606 w 492606"/>
                <a:gd name="connsiteY2" fmla="*/ 8170 h 85139"/>
              </a:gdLst>
              <a:ahLst/>
              <a:cxnLst>
                <a:cxn ang="0">
                  <a:pos x="connsiteX0" y="connsiteY0"/>
                </a:cxn>
                <a:cxn ang="0">
                  <a:pos x="connsiteX1" y="connsiteY1"/>
                </a:cxn>
                <a:cxn ang="0">
                  <a:pos x="connsiteX2" y="connsiteY2"/>
                </a:cxn>
              </a:cxnLst>
              <a:rect l="l" t="t" r="r" b="b"/>
              <a:pathLst>
                <a:path w="492606" h="85139">
                  <a:moveTo>
                    <a:pt x="0" y="85139"/>
                  </a:moveTo>
                  <a:cubicBezTo>
                    <a:pt x="57470" y="51529"/>
                    <a:pt x="114941" y="17919"/>
                    <a:pt x="197042" y="5091"/>
                  </a:cubicBezTo>
                  <a:cubicBezTo>
                    <a:pt x="279143" y="-7737"/>
                    <a:pt x="443345" y="7657"/>
                    <a:pt x="492606" y="8170"/>
                  </a:cubicBezTo>
                </a:path>
              </a:pathLst>
            </a:cu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Freeform 47"/>
            <p:cNvSpPr/>
            <p:nvPr/>
          </p:nvSpPr>
          <p:spPr>
            <a:xfrm>
              <a:off x="5743592" y="3695461"/>
              <a:ext cx="541474" cy="55604"/>
            </a:xfrm>
            <a:custGeom>
              <a:avLst/>
              <a:gdLst>
                <a:gd name="connsiteX0" fmla="*/ 464897 w 464897"/>
                <a:gd name="connsiteY0" fmla="*/ 130870 h 130870"/>
                <a:gd name="connsiteX1" fmla="*/ 298642 w 464897"/>
                <a:gd name="connsiteY1" fmla="*/ 66216 h 130870"/>
                <a:gd name="connsiteX2" fmla="*/ 160097 w 464897"/>
                <a:gd name="connsiteY2" fmla="*/ 1561 h 130870"/>
                <a:gd name="connsiteX3" fmla="*/ 0 w 464897"/>
                <a:gd name="connsiteY3" fmla="*/ 20034 h 130870"/>
              </a:gdLst>
              <a:ahLst/>
              <a:cxnLst>
                <a:cxn ang="0">
                  <a:pos x="connsiteX0" y="connsiteY0"/>
                </a:cxn>
                <a:cxn ang="0">
                  <a:pos x="connsiteX1" y="connsiteY1"/>
                </a:cxn>
                <a:cxn ang="0">
                  <a:pos x="connsiteX2" y="connsiteY2"/>
                </a:cxn>
                <a:cxn ang="0">
                  <a:pos x="connsiteX3" y="connsiteY3"/>
                </a:cxn>
              </a:cxnLst>
              <a:rect l="l" t="t" r="r" b="b"/>
              <a:pathLst>
                <a:path w="464897" h="130870">
                  <a:moveTo>
                    <a:pt x="464897" y="130870"/>
                  </a:moveTo>
                  <a:cubicBezTo>
                    <a:pt x="407169" y="109318"/>
                    <a:pt x="349442" y="87767"/>
                    <a:pt x="298642" y="66216"/>
                  </a:cubicBezTo>
                  <a:cubicBezTo>
                    <a:pt x="247842" y="44665"/>
                    <a:pt x="209871" y="9258"/>
                    <a:pt x="160097" y="1561"/>
                  </a:cubicBezTo>
                  <a:cubicBezTo>
                    <a:pt x="110323" y="-6136"/>
                    <a:pt x="26170" y="16955"/>
                    <a:pt x="0" y="20034"/>
                  </a:cubicBezTo>
                </a:path>
              </a:pathLst>
            </a:cu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reeform 48"/>
            <p:cNvSpPr/>
            <p:nvPr/>
          </p:nvSpPr>
          <p:spPr>
            <a:xfrm rot="550448">
              <a:off x="5518829" y="3442862"/>
              <a:ext cx="252859" cy="61958"/>
            </a:xfrm>
            <a:custGeom>
              <a:avLst/>
              <a:gdLst>
                <a:gd name="connsiteX0" fmla="*/ 0 w 252139"/>
                <a:gd name="connsiteY0" fmla="*/ 61576 h 61576"/>
                <a:gd name="connsiteX1" fmla="*/ 233988 w 252139"/>
                <a:gd name="connsiteY1" fmla="*/ 9236 h 61576"/>
                <a:gd name="connsiteX2" fmla="*/ 237067 w 252139"/>
                <a:gd name="connsiteY2" fmla="*/ 9236 h 61576"/>
                <a:gd name="connsiteX3" fmla="*/ 240146 w 252139"/>
                <a:gd name="connsiteY3" fmla="*/ 0 h 61576"/>
              </a:gdLst>
              <a:ahLst/>
              <a:cxnLst>
                <a:cxn ang="0">
                  <a:pos x="connsiteX0" y="connsiteY0"/>
                </a:cxn>
                <a:cxn ang="0">
                  <a:pos x="connsiteX1" y="connsiteY1"/>
                </a:cxn>
                <a:cxn ang="0">
                  <a:pos x="connsiteX2" y="connsiteY2"/>
                </a:cxn>
                <a:cxn ang="0">
                  <a:pos x="connsiteX3" y="connsiteY3"/>
                </a:cxn>
              </a:cxnLst>
              <a:rect l="l" t="t" r="r" b="b"/>
              <a:pathLst>
                <a:path w="252139" h="61576">
                  <a:moveTo>
                    <a:pt x="0" y="61576"/>
                  </a:moveTo>
                  <a:lnTo>
                    <a:pt x="233988" y="9236"/>
                  </a:lnTo>
                  <a:cubicBezTo>
                    <a:pt x="273499" y="513"/>
                    <a:pt x="236041" y="10775"/>
                    <a:pt x="237067" y="9236"/>
                  </a:cubicBezTo>
                  <a:cubicBezTo>
                    <a:pt x="238093" y="7697"/>
                    <a:pt x="240146" y="0"/>
                    <a:pt x="240146" y="0"/>
                  </a:cubicBezTo>
                </a:path>
              </a:pathLst>
            </a:cu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reeform 49"/>
            <p:cNvSpPr/>
            <p:nvPr/>
          </p:nvSpPr>
          <p:spPr>
            <a:xfrm>
              <a:off x="5217443" y="4478678"/>
              <a:ext cx="492946" cy="85788"/>
            </a:xfrm>
            <a:custGeom>
              <a:avLst/>
              <a:gdLst>
                <a:gd name="connsiteX0" fmla="*/ 0 w 492606"/>
                <a:gd name="connsiteY0" fmla="*/ 85139 h 85139"/>
                <a:gd name="connsiteX1" fmla="*/ 197042 w 492606"/>
                <a:gd name="connsiteY1" fmla="*/ 5091 h 85139"/>
                <a:gd name="connsiteX2" fmla="*/ 492606 w 492606"/>
                <a:gd name="connsiteY2" fmla="*/ 8170 h 85139"/>
              </a:gdLst>
              <a:ahLst/>
              <a:cxnLst>
                <a:cxn ang="0">
                  <a:pos x="connsiteX0" y="connsiteY0"/>
                </a:cxn>
                <a:cxn ang="0">
                  <a:pos x="connsiteX1" y="connsiteY1"/>
                </a:cxn>
                <a:cxn ang="0">
                  <a:pos x="connsiteX2" y="connsiteY2"/>
                </a:cxn>
              </a:cxnLst>
              <a:rect l="l" t="t" r="r" b="b"/>
              <a:pathLst>
                <a:path w="492606" h="85139">
                  <a:moveTo>
                    <a:pt x="0" y="85139"/>
                  </a:moveTo>
                  <a:cubicBezTo>
                    <a:pt x="57470" y="51529"/>
                    <a:pt x="114941" y="17919"/>
                    <a:pt x="197042" y="5091"/>
                  </a:cubicBezTo>
                  <a:cubicBezTo>
                    <a:pt x="279143" y="-7737"/>
                    <a:pt x="443345" y="7657"/>
                    <a:pt x="492606" y="8170"/>
                  </a:cubicBezTo>
                </a:path>
              </a:pathLst>
            </a:cu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Freeform 50"/>
            <p:cNvSpPr/>
            <p:nvPr/>
          </p:nvSpPr>
          <p:spPr>
            <a:xfrm>
              <a:off x="5710389" y="4184773"/>
              <a:ext cx="464850" cy="130271"/>
            </a:xfrm>
            <a:custGeom>
              <a:avLst/>
              <a:gdLst>
                <a:gd name="connsiteX0" fmla="*/ 464897 w 464897"/>
                <a:gd name="connsiteY0" fmla="*/ 130870 h 130870"/>
                <a:gd name="connsiteX1" fmla="*/ 298642 w 464897"/>
                <a:gd name="connsiteY1" fmla="*/ 66216 h 130870"/>
                <a:gd name="connsiteX2" fmla="*/ 160097 w 464897"/>
                <a:gd name="connsiteY2" fmla="*/ 1561 h 130870"/>
                <a:gd name="connsiteX3" fmla="*/ 0 w 464897"/>
                <a:gd name="connsiteY3" fmla="*/ 20034 h 130870"/>
              </a:gdLst>
              <a:ahLst/>
              <a:cxnLst>
                <a:cxn ang="0">
                  <a:pos x="connsiteX0" y="connsiteY0"/>
                </a:cxn>
                <a:cxn ang="0">
                  <a:pos x="connsiteX1" y="connsiteY1"/>
                </a:cxn>
                <a:cxn ang="0">
                  <a:pos x="connsiteX2" y="connsiteY2"/>
                </a:cxn>
                <a:cxn ang="0">
                  <a:pos x="connsiteX3" y="connsiteY3"/>
                </a:cxn>
              </a:cxnLst>
              <a:rect l="l" t="t" r="r" b="b"/>
              <a:pathLst>
                <a:path w="464897" h="130870">
                  <a:moveTo>
                    <a:pt x="464897" y="130870"/>
                  </a:moveTo>
                  <a:cubicBezTo>
                    <a:pt x="407169" y="109318"/>
                    <a:pt x="349442" y="87767"/>
                    <a:pt x="298642" y="66216"/>
                  </a:cubicBezTo>
                  <a:cubicBezTo>
                    <a:pt x="247842" y="44665"/>
                    <a:pt x="209871" y="9258"/>
                    <a:pt x="160097" y="1561"/>
                  </a:cubicBezTo>
                  <a:cubicBezTo>
                    <a:pt x="110323" y="-6136"/>
                    <a:pt x="26170" y="16955"/>
                    <a:pt x="0" y="20034"/>
                  </a:cubicBezTo>
                </a:path>
              </a:pathLst>
            </a:cu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1206" name="Group 70"/>
          <p:cNvGrpSpPr>
            <a:grpSpLocks/>
          </p:cNvGrpSpPr>
          <p:nvPr/>
        </p:nvGrpSpPr>
        <p:grpSpPr bwMode="auto">
          <a:xfrm>
            <a:off x="4806950" y="2832100"/>
            <a:ext cx="1331913" cy="2136775"/>
            <a:chOff x="6921726" y="2832319"/>
            <a:chExt cx="2146074" cy="2135906"/>
          </a:xfrm>
        </p:grpSpPr>
        <p:sp>
          <p:nvSpPr>
            <p:cNvPr id="67" name="Freeform 66"/>
            <p:cNvSpPr/>
            <p:nvPr/>
          </p:nvSpPr>
          <p:spPr>
            <a:xfrm>
              <a:off x="7980694" y="4206535"/>
              <a:ext cx="17906" cy="761690"/>
            </a:xfrm>
            <a:custGeom>
              <a:avLst/>
              <a:gdLst>
                <a:gd name="connsiteX0" fmla="*/ 19050 w 19050"/>
                <a:gd name="connsiteY0" fmla="*/ 762000 h 762000"/>
                <a:gd name="connsiteX1" fmla="*/ 0 w 19050"/>
                <a:gd name="connsiteY1" fmla="*/ 0 h 762000"/>
              </a:gdLst>
              <a:ahLst/>
              <a:cxnLst>
                <a:cxn ang="0">
                  <a:pos x="connsiteX0" y="connsiteY0"/>
                </a:cxn>
                <a:cxn ang="0">
                  <a:pos x="connsiteX1" y="connsiteY1"/>
                </a:cxn>
              </a:cxnLst>
              <a:rect l="l" t="t" r="r" b="b"/>
              <a:pathLst>
                <a:path w="19050" h="762000">
                  <a:moveTo>
                    <a:pt x="19050" y="762000"/>
                  </a:moveTo>
                  <a:lnTo>
                    <a:pt x="0" y="0"/>
                  </a:lnTo>
                </a:path>
              </a:pathLst>
            </a:cu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Freeform 53"/>
            <p:cNvSpPr/>
            <p:nvPr/>
          </p:nvSpPr>
          <p:spPr>
            <a:xfrm>
              <a:off x="7973021" y="2832319"/>
              <a:ext cx="74178" cy="1471015"/>
            </a:xfrm>
            <a:custGeom>
              <a:avLst/>
              <a:gdLst>
                <a:gd name="connsiteX0" fmla="*/ 0 w 121920"/>
                <a:gd name="connsiteY0" fmla="*/ 1692166 h 1692166"/>
                <a:gd name="connsiteX1" fmla="*/ 24384 w 121920"/>
                <a:gd name="connsiteY1" fmla="*/ 802150 h 1692166"/>
                <a:gd name="connsiteX2" fmla="*/ 109728 w 121920"/>
                <a:gd name="connsiteY2" fmla="*/ 46246 h 1692166"/>
                <a:gd name="connsiteX3" fmla="*/ 121920 w 121920"/>
                <a:gd name="connsiteY3" fmla="*/ 82822 h 1692166"/>
              </a:gdLst>
              <a:ahLst/>
              <a:cxnLst>
                <a:cxn ang="0">
                  <a:pos x="connsiteX0" y="connsiteY0"/>
                </a:cxn>
                <a:cxn ang="0">
                  <a:pos x="connsiteX1" y="connsiteY1"/>
                </a:cxn>
                <a:cxn ang="0">
                  <a:pos x="connsiteX2" y="connsiteY2"/>
                </a:cxn>
                <a:cxn ang="0">
                  <a:pos x="connsiteX3" y="connsiteY3"/>
                </a:cxn>
              </a:cxnLst>
              <a:rect l="l" t="t" r="r" b="b"/>
              <a:pathLst>
                <a:path w="121920" h="1692166">
                  <a:moveTo>
                    <a:pt x="0" y="1692166"/>
                  </a:moveTo>
                  <a:cubicBezTo>
                    <a:pt x="3048" y="1384318"/>
                    <a:pt x="6096" y="1076470"/>
                    <a:pt x="24384" y="802150"/>
                  </a:cubicBezTo>
                  <a:cubicBezTo>
                    <a:pt x="42672" y="527830"/>
                    <a:pt x="93472" y="166134"/>
                    <a:pt x="109728" y="46246"/>
                  </a:cubicBezTo>
                  <a:cubicBezTo>
                    <a:pt x="125984" y="-73642"/>
                    <a:pt x="117856" y="76726"/>
                    <a:pt x="121920" y="82822"/>
                  </a:cubicBezTo>
                </a:path>
              </a:pathLst>
            </a:cu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5" name="Freeform 64"/>
            <p:cNvSpPr/>
            <p:nvPr/>
          </p:nvSpPr>
          <p:spPr>
            <a:xfrm rot="18208330">
              <a:off x="7549261" y="4362830"/>
              <a:ext cx="571268" cy="388800"/>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Freeform 67"/>
            <p:cNvSpPr/>
            <p:nvPr/>
          </p:nvSpPr>
          <p:spPr>
            <a:xfrm>
              <a:off x="7735136" y="4282704"/>
              <a:ext cx="219979" cy="415756"/>
            </a:xfrm>
            <a:custGeom>
              <a:avLst/>
              <a:gdLst>
                <a:gd name="connsiteX0" fmla="*/ 0 w 149130"/>
                <a:gd name="connsiteY0" fmla="*/ 317882 h 317882"/>
                <a:gd name="connsiteX1" fmla="*/ 149130 w 149130"/>
                <a:gd name="connsiteY1" fmla="*/ 0 h 317882"/>
              </a:gdLst>
              <a:ahLst/>
              <a:cxnLst>
                <a:cxn ang="0">
                  <a:pos x="connsiteX0" y="connsiteY0"/>
                </a:cxn>
                <a:cxn ang="0">
                  <a:pos x="connsiteX1" y="connsiteY1"/>
                </a:cxn>
              </a:cxnLst>
              <a:rect l="l" t="t" r="r" b="b"/>
              <a:pathLst>
                <a:path w="149130" h="317882">
                  <a:moveTo>
                    <a:pt x="0" y="317882"/>
                  </a:moveTo>
                  <a:lnTo>
                    <a:pt x="149130" y="0"/>
                  </a:lnTo>
                </a:path>
              </a:pathLst>
            </a:cu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54"/>
            <p:cNvSpPr/>
            <p:nvPr/>
          </p:nvSpPr>
          <p:spPr>
            <a:xfrm>
              <a:off x="6990790" y="3828864"/>
              <a:ext cx="887588" cy="591897"/>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gradFill flip="none" rotWithShape="1">
              <a:gsLst>
                <a:gs pos="0">
                  <a:srgbClr val="00B050"/>
                </a:gs>
                <a:gs pos="100000">
                  <a:schemeClr val="accent6">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Freeform 55"/>
            <p:cNvSpPr/>
            <p:nvPr/>
          </p:nvSpPr>
          <p:spPr>
            <a:xfrm rot="20810732" flipH="1">
              <a:off x="8103473" y="3498798"/>
              <a:ext cx="964327" cy="623634"/>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gradFill flip="none" rotWithShape="1">
              <a:gsLst>
                <a:gs pos="73000">
                  <a:srgbClr val="00B050"/>
                </a:gs>
                <a:gs pos="0">
                  <a:srgbClr val="00B050"/>
                </a:gs>
                <a:gs pos="100000">
                  <a:schemeClr val="accent6">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Freeform 56"/>
            <p:cNvSpPr/>
            <p:nvPr/>
          </p:nvSpPr>
          <p:spPr>
            <a:xfrm rot="2246123">
              <a:off x="6921726" y="3235380"/>
              <a:ext cx="864568" cy="461775"/>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Freeform 57"/>
            <p:cNvSpPr/>
            <p:nvPr/>
          </p:nvSpPr>
          <p:spPr>
            <a:xfrm rot="20326783" flipH="1">
              <a:off x="8116263" y="3052892"/>
              <a:ext cx="480884" cy="214225"/>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Freeform 58"/>
            <p:cNvSpPr/>
            <p:nvPr/>
          </p:nvSpPr>
          <p:spPr>
            <a:xfrm rot="1046480">
              <a:off x="7614916" y="2860882"/>
              <a:ext cx="368337" cy="152338"/>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Freeform 59"/>
            <p:cNvSpPr/>
            <p:nvPr/>
          </p:nvSpPr>
          <p:spPr>
            <a:xfrm>
              <a:off x="7366800" y="3414695"/>
              <a:ext cx="616453" cy="123775"/>
            </a:xfrm>
            <a:custGeom>
              <a:avLst/>
              <a:gdLst>
                <a:gd name="connsiteX0" fmla="*/ 0 w 492606"/>
                <a:gd name="connsiteY0" fmla="*/ 85139 h 85139"/>
                <a:gd name="connsiteX1" fmla="*/ 197042 w 492606"/>
                <a:gd name="connsiteY1" fmla="*/ 5091 h 85139"/>
                <a:gd name="connsiteX2" fmla="*/ 492606 w 492606"/>
                <a:gd name="connsiteY2" fmla="*/ 8170 h 85139"/>
              </a:gdLst>
              <a:ahLst/>
              <a:cxnLst>
                <a:cxn ang="0">
                  <a:pos x="connsiteX0" y="connsiteY0"/>
                </a:cxn>
                <a:cxn ang="0">
                  <a:pos x="connsiteX1" y="connsiteY1"/>
                </a:cxn>
                <a:cxn ang="0">
                  <a:pos x="connsiteX2" y="connsiteY2"/>
                </a:cxn>
              </a:cxnLst>
              <a:rect l="l" t="t" r="r" b="b"/>
              <a:pathLst>
                <a:path w="492606" h="85139">
                  <a:moveTo>
                    <a:pt x="0" y="85139"/>
                  </a:moveTo>
                  <a:cubicBezTo>
                    <a:pt x="57470" y="51529"/>
                    <a:pt x="114941" y="17919"/>
                    <a:pt x="197042" y="5091"/>
                  </a:cubicBezTo>
                  <a:cubicBezTo>
                    <a:pt x="279143" y="-7737"/>
                    <a:pt x="443345" y="7657"/>
                    <a:pt x="492606" y="8170"/>
                  </a:cubicBezTo>
                </a:path>
              </a:pathLst>
            </a:cu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60"/>
            <p:cNvSpPr/>
            <p:nvPr/>
          </p:nvSpPr>
          <p:spPr>
            <a:xfrm>
              <a:off x="8008832" y="3119540"/>
              <a:ext cx="503904" cy="80929"/>
            </a:xfrm>
            <a:custGeom>
              <a:avLst/>
              <a:gdLst>
                <a:gd name="connsiteX0" fmla="*/ 464897 w 464897"/>
                <a:gd name="connsiteY0" fmla="*/ 130870 h 130870"/>
                <a:gd name="connsiteX1" fmla="*/ 298642 w 464897"/>
                <a:gd name="connsiteY1" fmla="*/ 66216 h 130870"/>
                <a:gd name="connsiteX2" fmla="*/ 160097 w 464897"/>
                <a:gd name="connsiteY2" fmla="*/ 1561 h 130870"/>
                <a:gd name="connsiteX3" fmla="*/ 0 w 464897"/>
                <a:gd name="connsiteY3" fmla="*/ 20034 h 130870"/>
              </a:gdLst>
              <a:ahLst/>
              <a:cxnLst>
                <a:cxn ang="0">
                  <a:pos x="connsiteX0" y="connsiteY0"/>
                </a:cxn>
                <a:cxn ang="0">
                  <a:pos x="connsiteX1" y="connsiteY1"/>
                </a:cxn>
                <a:cxn ang="0">
                  <a:pos x="connsiteX2" y="connsiteY2"/>
                </a:cxn>
                <a:cxn ang="0">
                  <a:pos x="connsiteX3" y="connsiteY3"/>
                </a:cxn>
              </a:cxnLst>
              <a:rect l="l" t="t" r="r" b="b"/>
              <a:pathLst>
                <a:path w="464897" h="130870">
                  <a:moveTo>
                    <a:pt x="464897" y="130870"/>
                  </a:moveTo>
                  <a:cubicBezTo>
                    <a:pt x="407169" y="109318"/>
                    <a:pt x="349442" y="87767"/>
                    <a:pt x="298642" y="66216"/>
                  </a:cubicBezTo>
                  <a:cubicBezTo>
                    <a:pt x="247842" y="44665"/>
                    <a:pt x="209871" y="9258"/>
                    <a:pt x="160097" y="1561"/>
                  </a:cubicBezTo>
                  <a:cubicBezTo>
                    <a:pt x="110323" y="-6136"/>
                    <a:pt x="26170" y="16955"/>
                    <a:pt x="0" y="20034"/>
                  </a:cubicBezTo>
                </a:path>
              </a:pathLst>
            </a:cu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Freeform 61"/>
            <p:cNvSpPr/>
            <p:nvPr/>
          </p:nvSpPr>
          <p:spPr>
            <a:xfrm rot="550448">
              <a:off x="7786294" y="2895793"/>
              <a:ext cx="250674" cy="61888"/>
            </a:xfrm>
            <a:custGeom>
              <a:avLst/>
              <a:gdLst>
                <a:gd name="connsiteX0" fmla="*/ 0 w 252139"/>
                <a:gd name="connsiteY0" fmla="*/ 61576 h 61576"/>
                <a:gd name="connsiteX1" fmla="*/ 233988 w 252139"/>
                <a:gd name="connsiteY1" fmla="*/ 9236 h 61576"/>
                <a:gd name="connsiteX2" fmla="*/ 237067 w 252139"/>
                <a:gd name="connsiteY2" fmla="*/ 9236 h 61576"/>
                <a:gd name="connsiteX3" fmla="*/ 240146 w 252139"/>
                <a:gd name="connsiteY3" fmla="*/ 0 h 61576"/>
              </a:gdLst>
              <a:ahLst/>
              <a:cxnLst>
                <a:cxn ang="0">
                  <a:pos x="connsiteX0" y="connsiteY0"/>
                </a:cxn>
                <a:cxn ang="0">
                  <a:pos x="connsiteX1" y="connsiteY1"/>
                </a:cxn>
                <a:cxn ang="0">
                  <a:pos x="connsiteX2" y="connsiteY2"/>
                </a:cxn>
                <a:cxn ang="0">
                  <a:pos x="connsiteX3" y="connsiteY3"/>
                </a:cxn>
              </a:cxnLst>
              <a:rect l="l" t="t" r="r" b="b"/>
              <a:pathLst>
                <a:path w="252139" h="61576">
                  <a:moveTo>
                    <a:pt x="0" y="61576"/>
                  </a:moveTo>
                  <a:lnTo>
                    <a:pt x="233988" y="9236"/>
                  </a:lnTo>
                  <a:cubicBezTo>
                    <a:pt x="273499" y="513"/>
                    <a:pt x="236041" y="10775"/>
                    <a:pt x="237067" y="9236"/>
                  </a:cubicBezTo>
                  <a:cubicBezTo>
                    <a:pt x="238093" y="7697"/>
                    <a:pt x="240146" y="0"/>
                    <a:pt x="240146" y="0"/>
                  </a:cubicBezTo>
                </a:path>
              </a:pathLst>
            </a:cu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Freeform 62"/>
            <p:cNvSpPr/>
            <p:nvPr/>
          </p:nvSpPr>
          <p:spPr>
            <a:xfrm>
              <a:off x="7484463" y="3932010"/>
              <a:ext cx="493674" cy="85690"/>
            </a:xfrm>
            <a:custGeom>
              <a:avLst/>
              <a:gdLst>
                <a:gd name="connsiteX0" fmla="*/ 0 w 492606"/>
                <a:gd name="connsiteY0" fmla="*/ 85139 h 85139"/>
                <a:gd name="connsiteX1" fmla="*/ 197042 w 492606"/>
                <a:gd name="connsiteY1" fmla="*/ 5091 h 85139"/>
                <a:gd name="connsiteX2" fmla="*/ 492606 w 492606"/>
                <a:gd name="connsiteY2" fmla="*/ 8170 h 85139"/>
              </a:gdLst>
              <a:ahLst/>
              <a:cxnLst>
                <a:cxn ang="0">
                  <a:pos x="connsiteX0" y="connsiteY0"/>
                </a:cxn>
                <a:cxn ang="0">
                  <a:pos x="connsiteX1" y="connsiteY1"/>
                </a:cxn>
                <a:cxn ang="0">
                  <a:pos x="connsiteX2" y="connsiteY2"/>
                </a:cxn>
              </a:cxnLst>
              <a:rect l="l" t="t" r="r" b="b"/>
              <a:pathLst>
                <a:path w="492606" h="85139">
                  <a:moveTo>
                    <a:pt x="0" y="85139"/>
                  </a:moveTo>
                  <a:cubicBezTo>
                    <a:pt x="57470" y="51529"/>
                    <a:pt x="114941" y="17919"/>
                    <a:pt x="197042" y="5091"/>
                  </a:cubicBezTo>
                  <a:cubicBezTo>
                    <a:pt x="279143" y="-7737"/>
                    <a:pt x="443345" y="7657"/>
                    <a:pt x="492606" y="8170"/>
                  </a:cubicBezTo>
                </a:path>
              </a:pathLst>
            </a:cu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Freeform 63"/>
            <p:cNvSpPr/>
            <p:nvPr/>
          </p:nvSpPr>
          <p:spPr>
            <a:xfrm>
              <a:off x="7978137" y="3638441"/>
              <a:ext cx="465537" cy="130122"/>
            </a:xfrm>
            <a:custGeom>
              <a:avLst/>
              <a:gdLst>
                <a:gd name="connsiteX0" fmla="*/ 464897 w 464897"/>
                <a:gd name="connsiteY0" fmla="*/ 130870 h 130870"/>
                <a:gd name="connsiteX1" fmla="*/ 298642 w 464897"/>
                <a:gd name="connsiteY1" fmla="*/ 66216 h 130870"/>
                <a:gd name="connsiteX2" fmla="*/ 160097 w 464897"/>
                <a:gd name="connsiteY2" fmla="*/ 1561 h 130870"/>
                <a:gd name="connsiteX3" fmla="*/ 0 w 464897"/>
                <a:gd name="connsiteY3" fmla="*/ 20034 h 130870"/>
              </a:gdLst>
              <a:ahLst/>
              <a:cxnLst>
                <a:cxn ang="0">
                  <a:pos x="connsiteX0" y="connsiteY0"/>
                </a:cxn>
                <a:cxn ang="0">
                  <a:pos x="connsiteX1" y="connsiteY1"/>
                </a:cxn>
                <a:cxn ang="0">
                  <a:pos x="connsiteX2" y="connsiteY2"/>
                </a:cxn>
                <a:cxn ang="0">
                  <a:pos x="connsiteX3" y="connsiteY3"/>
                </a:cxn>
              </a:cxnLst>
              <a:rect l="l" t="t" r="r" b="b"/>
              <a:pathLst>
                <a:path w="464897" h="130870">
                  <a:moveTo>
                    <a:pt x="464897" y="130870"/>
                  </a:moveTo>
                  <a:cubicBezTo>
                    <a:pt x="407169" y="109318"/>
                    <a:pt x="349442" y="87767"/>
                    <a:pt x="298642" y="66216"/>
                  </a:cubicBezTo>
                  <a:cubicBezTo>
                    <a:pt x="247842" y="44665"/>
                    <a:pt x="209871" y="9258"/>
                    <a:pt x="160097" y="1561"/>
                  </a:cubicBezTo>
                  <a:cubicBezTo>
                    <a:pt x="110323" y="-6136"/>
                    <a:pt x="26170" y="16955"/>
                    <a:pt x="0" y="20034"/>
                  </a:cubicBezTo>
                </a:path>
              </a:pathLst>
            </a:cu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6" name="Freeform 65"/>
            <p:cNvSpPr/>
            <p:nvPr/>
          </p:nvSpPr>
          <p:spPr>
            <a:xfrm rot="3510357" flipH="1">
              <a:off x="7874101" y="4246291"/>
              <a:ext cx="525249" cy="363221"/>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9" name="Freeform 68"/>
            <p:cNvSpPr/>
            <p:nvPr/>
          </p:nvSpPr>
          <p:spPr>
            <a:xfrm rot="20882530">
              <a:off x="8013948" y="4097042"/>
              <a:ext cx="97200" cy="468122"/>
            </a:xfrm>
            <a:custGeom>
              <a:avLst/>
              <a:gdLst>
                <a:gd name="connsiteX0" fmla="*/ 0 w 98111"/>
                <a:gd name="connsiteY0" fmla="*/ 0 h 467011"/>
                <a:gd name="connsiteX1" fmla="*/ 58867 w 98111"/>
                <a:gd name="connsiteY1" fmla="*/ 231543 h 467011"/>
                <a:gd name="connsiteX2" fmla="*/ 98111 w 98111"/>
                <a:gd name="connsiteY2" fmla="*/ 467011 h 467011"/>
              </a:gdLst>
              <a:ahLst/>
              <a:cxnLst>
                <a:cxn ang="0">
                  <a:pos x="connsiteX0" y="connsiteY0"/>
                </a:cxn>
                <a:cxn ang="0">
                  <a:pos x="connsiteX1" y="connsiteY1"/>
                </a:cxn>
                <a:cxn ang="0">
                  <a:pos x="connsiteX2" y="connsiteY2"/>
                </a:cxn>
              </a:cxnLst>
              <a:rect l="l" t="t" r="r" b="b"/>
              <a:pathLst>
                <a:path w="98111" h="467011">
                  <a:moveTo>
                    <a:pt x="0" y="0"/>
                  </a:moveTo>
                  <a:cubicBezTo>
                    <a:pt x="21257" y="76854"/>
                    <a:pt x="42515" y="153708"/>
                    <a:pt x="58867" y="231543"/>
                  </a:cubicBezTo>
                  <a:cubicBezTo>
                    <a:pt x="75219" y="309378"/>
                    <a:pt x="91570" y="427766"/>
                    <a:pt x="98111" y="467011"/>
                  </a:cubicBezTo>
                </a:path>
              </a:pathLst>
            </a:cu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72" name="5-Point Star 71"/>
          <p:cNvSpPr/>
          <p:nvPr/>
        </p:nvSpPr>
        <p:spPr>
          <a:xfrm>
            <a:off x="434975" y="4616450"/>
            <a:ext cx="220663" cy="18097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3" name="5-Point Star 72"/>
          <p:cNvSpPr/>
          <p:nvPr/>
        </p:nvSpPr>
        <p:spPr>
          <a:xfrm>
            <a:off x="1595438" y="4530725"/>
            <a:ext cx="220662" cy="17938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4" name="5-Point Star 73"/>
          <p:cNvSpPr/>
          <p:nvPr/>
        </p:nvSpPr>
        <p:spPr>
          <a:xfrm>
            <a:off x="3222625" y="4638675"/>
            <a:ext cx="220663" cy="18097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5-Point Star 74"/>
          <p:cNvSpPr/>
          <p:nvPr/>
        </p:nvSpPr>
        <p:spPr>
          <a:xfrm>
            <a:off x="5268913" y="4495800"/>
            <a:ext cx="222250" cy="17938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51211" name="Group 113"/>
          <p:cNvGrpSpPr>
            <a:grpSpLocks/>
          </p:cNvGrpSpPr>
          <p:nvPr/>
        </p:nvGrpSpPr>
        <p:grpSpPr bwMode="auto">
          <a:xfrm>
            <a:off x="8051800" y="1981200"/>
            <a:ext cx="787400" cy="3052763"/>
            <a:chOff x="7671436" y="2309870"/>
            <a:chExt cx="558319" cy="2723562"/>
          </a:xfrm>
        </p:grpSpPr>
        <p:grpSp>
          <p:nvGrpSpPr>
            <p:cNvPr id="51216" name="Group 75"/>
            <p:cNvGrpSpPr>
              <a:grpSpLocks/>
            </p:cNvGrpSpPr>
            <p:nvPr/>
          </p:nvGrpSpPr>
          <p:grpSpPr bwMode="auto">
            <a:xfrm>
              <a:off x="7671436" y="2897526"/>
              <a:ext cx="558319" cy="2135906"/>
              <a:chOff x="7617935" y="2832319"/>
              <a:chExt cx="898877" cy="2135906"/>
            </a:xfrm>
          </p:grpSpPr>
          <p:sp>
            <p:nvSpPr>
              <p:cNvPr id="77" name="Freeform 76"/>
              <p:cNvSpPr/>
              <p:nvPr/>
            </p:nvSpPr>
            <p:spPr>
              <a:xfrm>
                <a:off x="7980385" y="4206251"/>
                <a:ext cx="18123" cy="761974"/>
              </a:xfrm>
              <a:custGeom>
                <a:avLst/>
                <a:gdLst>
                  <a:gd name="connsiteX0" fmla="*/ 19050 w 19050"/>
                  <a:gd name="connsiteY0" fmla="*/ 762000 h 762000"/>
                  <a:gd name="connsiteX1" fmla="*/ 0 w 19050"/>
                  <a:gd name="connsiteY1" fmla="*/ 0 h 762000"/>
                </a:gdLst>
                <a:ahLst/>
                <a:cxnLst>
                  <a:cxn ang="0">
                    <a:pos x="connsiteX0" y="connsiteY0"/>
                  </a:cxn>
                  <a:cxn ang="0">
                    <a:pos x="connsiteX1" y="connsiteY1"/>
                  </a:cxn>
                </a:cxnLst>
                <a:rect l="l" t="t" r="r" b="b"/>
                <a:pathLst>
                  <a:path w="19050" h="762000">
                    <a:moveTo>
                      <a:pt x="19050" y="762000"/>
                    </a:moveTo>
                    <a:lnTo>
                      <a:pt x="0" y="0"/>
                    </a:lnTo>
                  </a:path>
                </a:pathLst>
              </a:custGeom>
              <a:no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8" name="Freeform 77"/>
              <p:cNvSpPr/>
              <p:nvPr/>
            </p:nvSpPr>
            <p:spPr>
              <a:xfrm>
                <a:off x="7973136" y="2832431"/>
                <a:ext cx="72490" cy="1470128"/>
              </a:xfrm>
              <a:custGeom>
                <a:avLst/>
                <a:gdLst>
                  <a:gd name="connsiteX0" fmla="*/ 0 w 121920"/>
                  <a:gd name="connsiteY0" fmla="*/ 1692166 h 1692166"/>
                  <a:gd name="connsiteX1" fmla="*/ 24384 w 121920"/>
                  <a:gd name="connsiteY1" fmla="*/ 802150 h 1692166"/>
                  <a:gd name="connsiteX2" fmla="*/ 109728 w 121920"/>
                  <a:gd name="connsiteY2" fmla="*/ 46246 h 1692166"/>
                  <a:gd name="connsiteX3" fmla="*/ 121920 w 121920"/>
                  <a:gd name="connsiteY3" fmla="*/ 82822 h 1692166"/>
                </a:gdLst>
                <a:ahLst/>
                <a:cxnLst>
                  <a:cxn ang="0">
                    <a:pos x="connsiteX0" y="connsiteY0"/>
                  </a:cxn>
                  <a:cxn ang="0">
                    <a:pos x="connsiteX1" y="connsiteY1"/>
                  </a:cxn>
                  <a:cxn ang="0">
                    <a:pos x="connsiteX2" y="connsiteY2"/>
                  </a:cxn>
                  <a:cxn ang="0">
                    <a:pos x="connsiteX3" y="connsiteY3"/>
                  </a:cxn>
                </a:cxnLst>
                <a:rect l="l" t="t" r="r" b="b"/>
                <a:pathLst>
                  <a:path w="121920" h="1692166">
                    <a:moveTo>
                      <a:pt x="0" y="1692166"/>
                    </a:moveTo>
                    <a:cubicBezTo>
                      <a:pt x="3048" y="1384318"/>
                      <a:pt x="6096" y="1076470"/>
                      <a:pt x="24384" y="802150"/>
                    </a:cubicBezTo>
                    <a:cubicBezTo>
                      <a:pt x="42672" y="527830"/>
                      <a:pt x="93472" y="166134"/>
                      <a:pt x="109728" y="46246"/>
                    </a:cubicBezTo>
                    <a:cubicBezTo>
                      <a:pt x="125984" y="-73642"/>
                      <a:pt x="117856" y="76726"/>
                      <a:pt x="121920" y="82822"/>
                    </a:cubicBezTo>
                  </a:path>
                </a:pathLst>
              </a:custGeom>
              <a:no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9" name="Freeform 78"/>
              <p:cNvSpPr/>
              <p:nvPr/>
            </p:nvSpPr>
            <p:spPr>
              <a:xfrm rot="18208330">
                <a:off x="7549114" y="4363782"/>
                <a:ext cx="570772" cy="386009"/>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Freeform 79"/>
              <p:cNvSpPr/>
              <p:nvPr/>
            </p:nvSpPr>
            <p:spPr>
              <a:xfrm>
                <a:off x="7735732" y="4282732"/>
                <a:ext cx="219282" cy="414978"/>
              </a:xfrm>
              <a:custGeom>
                <a:avLst/>
                <a:gdLst>
                  <a:gd name="connsiteX0" fmla="*/ 0 w 149130"/>
                  <a:gd name="connsiteY0" fmla="*/ 317882 h 317882"/>
                  <a:gd name="connsiteX1" fmla="*/ 149130 w 149130"/>
                  <a:gd name="connsiteY1" fmla="*/ 0 h 317882"/>
                </a:gdLst>
                <a:ahLst/>
                <a:cxnLst>
                  <a:cxn ang="0">
                    <a:pos x="connsiteX0" y="connsiteY0"/>
                  </a:cxn>
                  <a:cxn ang="0">
                    <a:pos x="connsiteX1" y="connsiteY1"/>
                  </a:cxn>
                </a:cxnLst>
                <a:rect l="l" t="t" r="r" b="b"/>
                <a:pathLst>
                  <a:path w="149130" h="317882">
                    <a:moveTo>
                      <a:pt x="0" y="317882"/>
                    </a:moveTo>
                    <a:lnTo>
                      <a:pt x="149130" y="0"/>
                    </a:lnTo>
                  </a:path>
                </a:pathLst>
              </a:cu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1" name="Freeform 80"/>
              <p:cNvSpPr/>
              <p:nvPr/>
            </p:nvSpPr>
            <p:spPr>
              <a:xfrm rot="20579474">
                <a:off x="7617935" y="3907409"/>
                <a:ext cx="349765" cy="376738"/>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Freeform 81"/>
              <p:cNvSpPr/>
              <p:nvPr/>
            </p:nvSpPr>
            <p:spPr>
              <a:xfrm rot="20810732" flipH="1">
                <a:off x="8172484" y="3696380"/>
                <a:ext cx="344328" cy="504206"/>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3" name="Freeform 82"/>
              <p:cNvSpPr/>
              <p:nvPr/>
            </p:nvSpPr>
            <p:spPr>
              <a:xfrm>
                <a:off x="7657805" y="3483933"/>
                <a:ext cx="297209" cy="439056"/>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4" name="Freeform 83"/>
              <p:cNvSpPr/>
              <p:nvPr/>
            </p:nvSpPr>
            <p:spPr>
              <a:xfrm rot="2038965" flipH="1">
                <a:off x="7996696" y="3343718"/>
                <a:ext cx="482059" cy="215279"/>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5" name="Freeform 84"/>
              <p:cNvSpPr/>
              <p:nvPr/>
            </p:nvSpPr>
            <p:spPr>
              <a:xfrm rot="19323963">
                <a:off x="7652368" y="3026465"/>
                <a:ext cx="369699" cy="152961"/>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6" name="Freeform 85"/>
              <p:cNvSpPr/>
              <p:nvPr/>
            </p:nvSpPr>
            <p:spPr>
              <a:xfrm rot="17317841">
                <a:off x="7758375" y="3511316"/>
                <a:ext cx="382403" cy="112360"/>
              </a:xfrm>
              <a:custGeom>
                <a:avLst/>
                <a:gdLst>
                  <a:gd name="connsiteX0" fmla="*/ 0 w 492606"/>
                  <a:gd name="connsiteY0" fmla="*/ 85139 h 85139"/>
                  <a:gd name="connsiteX1" fmla="*/ 197042 w 492606"/>
                  <a:gd name="connsiteY1" fmla="*/ 5091 h 85139"/>
                  <a:gd name="connsiteX2" fmla="*/ 492606 w 492606"/>
                  <a:gd name="connsiteY2" fmla="*/ 8170 h 85139"/>
                </a:gdLst>
                <a:ahLst/>
                <a:cxnLst>
                  <a:cxn ang="0">
                    <a:pos x="connsiteX0" y="connsiteY0"/>
                  </a:cxn>
                  <a:cxn ang="0">
                    <a:pos x="connsiteX1" y="connsiteY1"/>
                  </a:cxn>
                  <a:cxn ang="0">
                    <a:pos x="connsiteX2" y="connsiteY2"/>
                  </a:cxn>
                </a:cxnLst>
                <a:rect l="l" t="t" r="r" b="b"/>
                <a:pathLst>
                  <a:path w="492606" h="85139">
                    <a:moveTo>
                      <a:pt x="0" y="85139"/>
                    </a:moveTo>
                    <a:cubicBezTo>
                      <a:pt x="57470" y="51529"/>
                      <a:pt x="114941" y="17919"/>
                      <a:pt x="197042" y="5091"/>
                    </a:cubicBezTo>
                    <a:cubicBezTo>
                      <a:pt x="279143" y="-7737"/>
                      <a:pt x="443345" y="7657"/>
                      <a:pt x="492606" y="8170"/>
                    </a:cubicBezTo>
                  </a:path>
                </a:pathLst>
              </a:cu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7" name="Freeform 86"/>
              <p:cNvSpPr/>
              <p:nvPr/>
            </p:nvSpPr>
            <p:spPr>
              <a:xfrm rot="2021535">
                <a:off x="7926018" y="3374877"/>
                <a:ext cx="501994" cy="80730"/>
              </a:xfrm>
              <a:custGeom>
                <a:avLst/>
                <a:gdLst>
                  <a:gd name="connsiteX0" fmla="*/ 464897 w 464897"/>
                  <a:gd name="connsiteY0" fmla="*/ 130870 h 130870"/>
                  <a:gd name="connsiteX1" fmla="*/ 298642 w 464897"/>
                  <a:gd name="connsiteY1" fmla="*/ 66216 h 130870"/>
                  <a:gd name="connsiteX2" fmla="*/ 160097 w 464897"/>
                  <a:gd name="connsiteY2" fmla="*/ 1561 h 130870"/>
                  <a:gd name="connsiteX3" fmla="*/ 0 w 464897"/>
                  <a:gd name="connsiteY3" fmla="*/ 20034 h 130870"/>
                </a:gdLst>
                <a:ahLst/>
                <a:cxnLst>
                  <a:cxn ang="0">
                    <a:pos x="connsiteX0" y="connsiteY0"/>
                  </a:cxn>
                  <a:cxn ang="0">
                    <a:pos x="connsiteX1" y="connsiteY1"/>
                  </a:cxn>
                  <a:cxn ang="0">
                    <a:pos x="connsiteX2" y="connsiteY2"/>
                  </a:cxn>
                  <a:cxn ang="0">
                    <a:pos x="connsiteX3" y="connsiteY3"/>
                  </a:cxn>
                </a:cxnLst>
                <a:rect l="l" t="t" r="r" b="b"/>
                <a:pathLst>
                  <a:path w="464897" h="130870">
                    <a:moveTo>
                      <a:pt x="464897" y="130870"/>
                    </a:moveTo>
                    <a:cubicBezTo>
                      <a:pt x="407169" y="109318"/>
                      <a:pt x="349442" y="87767"/>
                      <a:pt x="298642" y="66216"/>
                    </a:cubicBezTo>
                    <a:cubicBezTo>
                      <a:pt x="247842" y="44665"/>
                      <a:pt x="209871" y="9258"/>
                      <a:pt x="160097" y="1561"/>
                    </a:cubicBezTo>
                    <a:cubicBezTo>
                      <a:pt x="110323" y="-6136"/>
                      <a:pt x="26170" y="16955"/>
                      <a:pt x="0" y="20034"/>
                    </a:cubicBezTo>
                  </a:path>
                </a:pathLst>
              </a:cu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8" name="Freeform 87"/>
              <p:cNvSpPr/>
              <p:nvPr/>
            </p:nvSpPr>
            <p:spPr>
              <a:xfrm rot="19625575">
                <a:off x="7786475" y="3036380"/>
                <a:ext cx="251902" cy="60901"/>
              </a:xfrm>
              <a:custGeom>
                <a:avLst/>
                <a:gdLst>
                  <a:gd name="connsiteX0" fmla="*/ 0 w 252139"/>
                  <a:gd name="connsiteY0" fmla="*/ 61576 h 61576"/>
                  <a:gd name="connsiteX1" fmla="*/ 233988 w 252139"/>
                  <a:gd name="connsiteY1" fmla="*/ 9236 h 61576"/>
                  <a:gd name="connsiteX2" fmla="*/ 237067 w 252139"/>
                  <a:gd name="connsiteY2" fmla="*/ 9236 h 61576"/>
                  <a:gd name="connsiteX3" fmla="*/ 240146 w 252139"/>
                  <a:gd name="connsiteY3" fmla="*/ 0 h 61576"/>
                </a:gdLst>
                <a:ahLst/>
                <a:cxnLst>
                  <a:cxn ang="0">
                    <a:pos x="connsiteX0" y="connsiteY0"/>
                  </a:cxn>
                  <a:cxn ang="0">
                    <a:pos x="connsiteX1" y="connsiteY1"/>
                  </a:cxn>
                  <a:cxn ang="0">
                    <a:pos x="connsiteX2" y="connsiteY2"/>
                  </a:cxn>
                  <a:cxn ang="0">
                    <a:pos x="connsiteX3" y="connsiteY3"/>
                  </a:cxn>
                </a:cxnLst>
                <a:rect l="l" t="t" r="r" b="b"/>
                <a:pathLst>
                  <a:path w="252139" h="61576">
                    <a:moveTo>
                      <a:pt x="0" y="61576"/>
                    </a:moveTo>
                    <a:lnTo>
                      <a:pt x="233988" y="9236"/>
                    </a:lnTo>
                    <a:cubicBezTo>
                      <a:pt x="273499" y="513"/>
                      <a:pt x="236041" y="10775"/>
                      <a:pt x="237067" y="9236"/>
                    </a:cubicBezTo>
                    <a:cubicBezTo>
                      <a:pt x="238093" y="7697"/>
                      <a:pt x="240146" y="0"/>
                      <a:pt x="240146" y="0"/>
                    </a:cubicBezTo>
                  </a:path>
                </a:pathLst>
              </a:cu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9" name="Freeform 88"/>
              <p:cNvSpPr/>
              <p:nvPr/>
            </p:nvSpPr>
            <p:spPr>
              <a:xfrm rot="18086364">
                <a:off x="7767620" y="3943351"/>
                <a:ext cx="305923" cy="137731"/>
              </a:xfrm>
              <a:custGeom>
                <a:avLst/>
                <a:gdLst>
                  <a:gd name="connsiteX0" fmla="*/ 0 w 492606"/>
                  <a:gd name="connsiteY0" fmla="*/ 85139 h 85139"/>
                  <a:gd name="connsiteX1" fmla="*/ 197042 w 492606"/>
                  <a:gd name="connsiteY1" fmla="*/ 5091 h 85139"/>
                  <a:gd name="connsiteX2" fmla="*/ 492606 w 492606"/>
                  <a:gd name="connsiteY2" fmla="*/ 8170 h 85139"/>
                </a:gdLst>
                <a:ahLst/>
                <a:cxnLst>
                  <a:cxn ang="0">
                    <a:pos x="connsiteX0" y="connsiteY0"/>
                  </a:cxn>
                  <a:cxn ang="0">
                    <a:pos x="connsiteX1" y="connsiteY1"/>
                  </a:cxn>
                  <a:cxn ang="0">
                    <a:pos x="connsiteX2" y="connsiteY2"/>
                  </a:cxn>
                </a:cxnLst>
                <a:rect l="l" t="t" r="r" b="b"/>
                <a:pathLst>
                  <a:path w="492606" h="85139">
                    <a:moveTo>
                      <a:pt x="0" y="85139"/>
                    </a:moveTo>
                    <a:cubicBezTo>
                      <a:pt x="57470" y="51529"/>
                      <a:pt x="114941" y="17919"/>
                      <a:pt x="197042" y="5091"/>
                    </a:cubicBezTo>
                    <a:cubicBezTo>
                      <a:pt x="279143" y="-7737"/>
                      <a:pt x="443345" y="7657"/>
                      <a:pt x="492606" y="8170"/>
                    </a:cubicBezTo>
                  </a:path>
                </a:pathLst>
              </a:cu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0" name="Freeform 89"/>
              <p:cNvSpPr/>
              <p:nvPr/>
            </p:nvSpPr>
            <p:spPr>
              <a:xfrm rot="1278529">
                <a:off x="7935080" y="3730371"/>
                <a:ext cx="463937" cy="131716"/>
              </a:xfrm>
              <a:custGeom>
                <a:avLst/>
                <a:gdLst>
                  <a:gd name="connsiteX0" fmla="*/ 464897 w 464897"/>
                  <a:gd name="connsiteY0" fmla="*/ 130870 h 130870"/>
                  <a:gd name="connsiteX1" fmla="*/ 298642 w 464897"/>
                  <a:gd name="connsiteY1" fmla="*/ 66216 h 130870"/>
                  <a:gd name="connsiteX2" fmla="*/ 160097 w 464897"/>
                  <a:gd name="connsiteY2" fmla="*/ 1561 h 130870"/>
                  <a:gd name="connsiteX3" fmla="*/ 0 w 464897"/>
                  <a:gd name="connsiteY3" fmla="*/ 20034 h 130870"/>
                </a:gdLst>
                <a:ahLst/>
                <a:cxnLst>
                  <a:cxn ang="0">
                    <a:pos x="connsiteX0" y="connsiteY0"/>
                  </a:cxn>
                  <a:cxn ang="0">
                    <a:pos x="connsiteX1" y="connsiteY1"/>
                  </a:cxn>
                  <a:cxn ang="0">
                    <a:pos x="connsiteX2" y="connsiteY2"/>
                  </a:cxn>
                  <a:cxn ang="0">
                    <a:pos x="connsiteX3" y="connsiteY3"/>
                  </a:cxn>
                </a:cxnLst>
                <a:rect l="l" t="t" r="r" b="b"/>
                <a:pathLst>
                  <a:path w="464897" h="130870">
                    <a:moveTo>
                      <a:pt x="464897" y="130870"/>
                    </a:moveTo>
                    <a:cubicBezTo>
                      <a:pt x="407169" y="109318"/>
                      <a:pt x="349442" y="87767"/>
                      <a:pt x="298642" y="66216"/>
                    </a:cubicBezTo>
                    <a:cubicBezTo>
                      <a:pt x="247842" y="44665"/>
                      <a:pt x="209871" y="9258"/>
                      <a:pt x="160097" y="1561"/>
                    </a:cubicBezTo>
                    <a:cubicBezTo>
                      <a:pt x="110323" y="-6136"/>
                      <a:pt x="26170" y="16955"/>
                      <a:pt x="0" y="20034"/>
                    </a:cubicBezTo>
                  </a:path>
                </a:pathLst>
              </a:cu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1" name="Freeform 90"/>
              <p:cNvSpPr/>
              <p:nvPr/>
            </p:nvSpPr>
            <p:spPr>
              <a:xfrm rot="3510357" flipH="1">
                <a:off x="7873513" y="4246678"/>
                <a:ext cx="525451" cy="362450"/>
              </a:xfrm>
              <a:custGeom>
                <a:avLst/>
                <a:gdLst>
                  <a:gd name="connsiteX0" fmla="*/ 963174 w 963190"/>
                  <a:gd name="connsiteY0" fmla="*/ 144980 h 624280"/>
                  <a:gd name="connsiteX1" fmla="*/ 609606 w 963190"/>
                  <a:gd name="connsiteY1" fmla="*/ 23060 h 624280"/>
                  <a:gd name="connsiteX2" fmla="*/ 6 w 963190"/>
                  <a:gd name="connsiteY2" fmla="*/ 559508 h 624280"/>
                  <a:gd name="connsiteX3" fmla="*/ 621798 w 963190"/>
                  <a:gd name="connsiteY3" fmla="*/ 571700 h 624280"/>
                  <a:gd name="connsiteX4" fmla="*/ 963174 w 963190"/>
                  <a:gd name="connsiteY4" fmla="*/ 144980 h 62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90" h="624280">
                    <a:moveTo>
                      <a:pt x="963174" y="144980"/>
                    </a:moveTo>
                    <a:cubicBezTo>
                      <a:pt x="961142" y="53540"/>
                      <a:pt x="770134" y="-46028"/>
                      <a:pt x="609606" y="23060"/>
                    </a:cubicBezTo>
                    <a:cubicBezTo>
                      <a:pt x="449078" y="92148"/>
                      <a:pt x="-2026" y="468068"/>
                      <a:pt x="6" y="559508"/>
                    </a:cubicBezTo>
                    <a:cubicBezTo>
                      <a:pt x="2038" y="650948"/>
                      <a:pt x="467366" y="636724"/>
                      <a:pt x="621798" y="571700"/>
                    </a:cubicBezTo>
                    <a:cubicBezTo>
                      <a:pt x="776230" y="506676"/>
                      <a:pt x="965206" y="236420"/>
                      <a:pt x="963174" y="144980"/>
                    </a:cubicBezTo>
                    <a:close/>
                  </a:path>
                </a:pathLst>
              </a:cu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2" name="Freeform 91"/>
              <p:cNvSpPr/>
              <p:nvPr/>
            </p:nvSpPr>
            <p:spPr>
              <a:xfrm rot="20882530">
                <a:off x="8013006" y="4097195"/>
                <a:ext cx="97862" cy="467382"/>
              </a:xfrm>
              <a:custGeom>
                <a:avLst/>
                <a:gdLst>
                  <a:gd name="connsiteX0" fmla="*/ 0 w 98111"/>
                  <a:gd name="connsiteY0" fmla="*/ 0 h 467011"/>
                  <a:gd name="connsiteX1" fmla="*/ 58867 w 98111"/>
                  <a:gd name="connsiteY1" fmla="*/ 231543 h 467011"/>
                  <a:gd name="connsiteX2" fmla="*/ 98111 w 98111"/>
                  <a:gd name="connsiteY2" fmla="*/ 467011 h 467011"/>
                </a:gdLst>
                <a:ahLst/>
                <a:cxnLst>
                  <a:cxn ang="0">
                    <a:pos x="connsiteX0" y="connsiteY0"/>
                  </a:cxn>
                  <a:cxn ang="0">
                    <a:pos x="connsiteX1" y="connsiteY1"/>
                  </a:cxn>
                  <a:cxn ang="0">
                    <a:pos x="connsiteX2" y="connsiteY2"/>
                  </a:cxn>
                </a:cxnLst>
                <a:rect l="l" t="t" r="r" b="b"/>
                <a:pathLst>
                  <a:path w="98111" h="467011">
                    <a:moveTo>
                      <a:pt x="0" y="0"/>
                    </a:moveTo>
                    <a:cubicBezTo>
                      <a:pt x="21257" y="76854"/>
                      <a:pt x="42515" y="153708"/>
                      <a:pt x="58867" y="231543"/>
                    </a:cubicBezTo>
                    <a:cubicBezTo>
                      <a:pt x="75219" y="309378"/>
                      <a:pt x="91570" y="427766"/>
                      <a:pt x="98111" y="467011"/>
                    </a:cubicBezTo>
                  </a:path>
                </a:pathLst>
              </a:cu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93" name="5-Point Star 92"/>
            <p:cNvSpPr/>
            <p:nvPr/>
          </p:nvSpPr>
          <p:spPr>
            <a:xfrm>
              <a:off x="7701829" y="4560385"/>
              <a:ext cx="221751" cy="179871"/>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4" name="Freeform 93"/>
            <p:cNvSpPr/>
            <p:nvPr/>
          </p:nvSpPr>
          <p:spPr>
            <a:xfrm>
              <a:off x="7924706" y="2309870"/>
              <a:ext cx="57407" cy="737897"/>
            </a:xfrm>
            <a:custGeom>
              <a:avLst/>
              <a:gdLst>
                <a:gd name="connsiteX0" fmla="*/ 115677 w 115677"/>
                <a:gd name="connsiteY0" fmla="*/ 0 h 738130"/>
                <a:gd name="connsiteX1" fmla="*/ 0 w 115677"/>
                <a:gd name="connsiteY1" fmla="*/ 738130 h 738130"/>
              </a:gdLst>
              <a:ahLst/>
              <a:cxnLst>
                <a:cxn ang="0">
                  <a:pos x="connsiteX0" y="connsiteY0"/>
                </a:cxn>
                <a:cxn ang="0">
                  <a:pos x="connsiteX1" y="connsiteY1"/>
                </a:cxn>
              </a:cxnLst>
              <a:rect l="l" t="t" r="r" b="b"/>
              <a:pathLst>
                <a:path w="115677" h="738130">
                  <a:moveTo>
                    <a:pt x="115677" y="0"/>
                  </a:moveTo>
                  <a:lnTo>
                    <a:pt x="0" y="738130"/>
                  </a:lnTo>
                </a:path>
              </a:pathLst>
            </a:custGeom>
            <a:no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5" name="Freeform 94"/>
            <p:cNvSpPr/>
            <p:nvPr/>
          </p:nvSpPr>
          <p:spPr>
            <a:xfrm>
              <a:off x="7869549" y="2833904"/>
              <a:ext cx="66413" cy="80730"/>
            </a:xfrm>
            <a:custGeom>
              <a:avLst/>
              <a:gdLst>
                <a:gd name="connsiteX0" fmla="*/ 0 w 65780"/>
                <a:gd name="connsiteY0" fmla="*/ 0 h 80962"/>
                <a:gd name="connsiteX1" fmla="*/ 61913 w 65780"/>
                <a:gd name="connsiteY1" fmla="*/ 69056 h 80962"/>
                <a:gd name="connsiteX2" fmla="*/ 59532 w 65780"/>
                <a:gd name="connsiteY2" fmla="*/ 80962 h 80962"/>
              </a:gdLst>
              <a:ahLst/>
              <a:cxnLst>
                <a:cxn ang="0">
                  <a:pos x="connsiteX0" y="connsiteY0"/>
                </a:cxn>
                <a:cxn ang="0">
                  <a:pos x="connsiteX1" y="connsiteY1"/>
                </a:cxn>
                <a:cxn ang="0">
                  <a:pos x="connsiteX2" y="connsiteY2"/>
                </a:cxn>
              </a:cxnLst>
              <a:rect l="l" t="t" r="r" b="b"/>
              <a:pathLst>
                <a:path w="65780" h="80962">
                  <a:moveTo>
                    <a:pt x="0" y="0"/>
                  </a:moveTo>
                  <a:cubicBezTo>
                    <a:pt x="25995" y="27781"/>
                    <a:pt x="51991" y="55562"/>
                    <a:pt x="61913" y="69056"/>
                  </a:cubicBezTo>
                  <a:cubicBezTo>
                    <a:pt x="71835" y="82550"/>
                    <a:pt x="59532" y="78978"/>
                    <a:pt x="59532" y="80962"/>
                  </a:cubicBezTo>
                </a:path>
              </a:pathLst>
            </a:custGeom>
            <a:noFill/>
            <a:ln cap="rnd">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6" name="Freeform 95"/>
            <p:cNvSpPr/>
            <p:nvPr/>
          </p:nvSpPr>
          <p:spPr>
            <a:xfrm>
              <a:off x="7890937" y="2761673"/>
              <a:ext cx="84423" cy="86394"/>
            </a:xfrm>
            <a:custGeom>
              <a:avLst/>
              <a:gdLst>
                <a:gd name="connsiteX0" fmla="*/ 0 w 83343"/>
                <a:gd name="connsiteY0" fmla="*/ 0 h 85740"/>
                <a:gd name="connsiteX1" fmla="*/ 57150 w 83343"/>
                <a:gd name="connsiteY1" fmla="*/ 85725 h 85740"/>
                <a:gd name="connsiteX2" fmla="*/ 83343 w 83343"/>
                <a:gd name="connsiteY2" fmla="*/ 7144 h 85740"/>
              </a:gdLst>
              <a:ahLst/>
              <a:cxnLst>
                <a:cxn ang="0">
                  <a:pos x="connsiteX0" y="connsiteY0"/>
                </a:cxn>
                <a:cxn ang="0">
                  <a:pos x="connsiteX1" y="connsiteY1"/>
                </a:cxn>
                <a:cxn ang="0">
                  <a:pos x="connsiteX2" y="connsiteY2"/>
                </a:cxn>
              </a:cxnLst>
              <a:rect l="l" t="t" r="r" b="b"/>
              <a:pathLst>
                <a:path w="83343" h="85740">
                  <a:moveTo>
                    <a:pt x="0" y="0"/>
                  </a:moveTo>
                  <a:cubicBezTo>
                    <a:pt x="21630" y="42267"/>
                    <a:pt x="43260" y="84534"/>
                    <a:pt x="57150" y="85725"/>
                  </a:cubicBezTo>
                  <a:cubicBezTo>
                    <a:pt x="71040" y="86916"/>
                    <a:pt x="78581" y="20241"/>
                    <a:pt x="83343" y="7144"/>
                  </a:cubicBezTo>
                </a:path>
              </a:pathLst>
            </a:custGeom>
            <a:noFill/>
            <a:ln w="19050" cap="rnd">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7" name="Freeform 96"/>
            <p:cNvSpPr/>
            <p:nvPr/>
          </p:nvSpPr>
          <p:spPr>
            <a:xfrm>
              <a:off x="7898816" y="2659699"/>
              <a:ext cx="81046" cy="90644"/>
            </a:xfrm>
            <a:custGeom>
              <a:avLst/>
              <a:gdLst>
                <a:gd name="connsiteX0" fmla="*/ 0 w 80963"/>
                <a:gd name="connsiteY0" fmla="*/ 0 h 90836"/>
                <a:gd name="connsiteX1" fmla="*/ 50007 w 80963"/>
                <a:gd name="connsiteY1" fmla="*/ 90488 h 90836"/>
                <a:gd name="connsiteX2" fmla="*/ 80963 w 80963"/>
                <a:gd name="connsiteY2" fmla="*/ 33338 h 90836"/>
              </a:gdLst>
              <a:ahLst/>
              <a:cxnLst>
                <a:cxn ang="0">
                  <a:pos x="connsiteX0" y="connsiteY0"/>
                </a:cxn>
                <a:cxn ang="0">
                  <a:pos x="connsiteX1" y="connsiteY1"/>
                </a:cxn>
                <a:cxn ang="0">
                  <a:pos x="connsiteX2" y="connsiteY2"/>
                </a:cxn>
              </a:cxnLst>
              <a:rect l="l" t="t" r="r" b="b"/>
              <a:pathLst>
                <a:path w="80963" h="90836">
                  <a:moveTo>
                    <a:pt x="0" y="0"/>
                  </a:moveTo>
                  <a:cubicBezTo>
                    <a:pt x="18256" y="42466"/>
                    <a:pt x="36513" y="84932"/>
                    <a:pt x="50007" y="90488"/>
                  </a:cubicBezTo>
                  <a:cubicBezTo>
                    <a:pt x="63501" y="96044"/>
                    <a:pt x="80963" y="33338"/>
                    <a:pt x="80963" y="33338"/>
                  </a:cubicBezTo>
                </a:path>
              </a:pathLst>
            </a:custGeom>
            <a:noFill/>
            <a:ln cap="rnd">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8" name="Freeform 97"/>
            <p:cNvSpPr/>
            <p:nvPr/>
          </p:nvSpPr>
          <p:spPr>
            <a:xfrm>
              <a:off x="7924706" y="2604462"/>
              <a:ext cx="83298" cy="75065"/>
            </a:xfrm>
            <a:custGeom>
              <a:avLst/>
              <a:gdLst>
                <a:gd name="connsiteX0" fmla="*/ 83344 w 83344"/>
                <a:gd name="connsiteY0" fmla="*/ 0 h 74010"/>
                <a:gd name="connsiteX1" fmla="*/ 26194 w 83344"/>
                <a:gd name="connsiteY1" fmla="*/ 73818 h 74010"/>
                <a:gd name="connsiteX2" fmla="*/ 0 w 83344"/>
                <a:gd name="connsiteY2" fmla="*/ 21431 h 74010"/>
              </a:gdLst>
              <a:ahLst/>
              <a:cxnLst>
                <a:cxn ang="0">
                  <a:pos x="connsiteX0" y="connsiteY0"/>
                </a:cxn>
                <a:cxn ang="0">
                  <a:pos x="connsiteX1" y="connsiteY1"/>
                </a:cxn>
                <a:cxn ang="0">
                  <a:pos x="connsiteX2" y="connsiteY2"/>
                </a:cxn>
              </a:cxnLst>
              <a:rect l="l" t="t" r="r" b="b"/>
              <a:pathLst>
                <a:path w="83344" h="74010">
                  <a:moveTo>
                    <a:pt x="83344" y="0"/>
                  </a:moveTo>
                  <a:cubicBezTo>
                    <a:pt x="61714" y="35123"/>
                    <a:pt x="40085" y="70246"/>
                    <a:pt x="26194" y="73818"/>
                  </a:cubicBezTo>
                  <a:cubicBezTo>
                    <a:pt x="12303" y="77390"/>
                    <a:pt x="4366" y="30162"/>
                    <a:pt x="0" y="21431"/>
                  </a:cubicBezTo>
                </a:path>
              </a:pathLst>
            </a:custGeom>
            <a:noFill/>
            <a:ln w="19050" cap="rnd">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9" name="Freeform 98"/>
            <p:cNvSpPr/>
            <p:nvPr/>
          </p:nvSpPr>
          <p:spPr>
            <a:xfrm>
              <a:off x="7952847" y="2523733"/>
              <a:ext cx="43900" cy="52403"/>
            </a:xfrm>
            <a:custGeom>
              <a:avLst/>
              <a:gdLst>
                <a:gd name="connsiteX0" fmla="*/ 42863 w 42863"/>
                <a:gd name="connsiteY0" fmla="*/ 0 h 52388"/>
                <a:gd name="connsiteX1" fmla="*/ 0 w 42863"/>
                <a:gd name="connsiteY1" fmla="*/ 52388 h 52388"/>
              </a:gdLst>
              <a:ahLst/>
              <a:cxnLst>
                <a:cxn ang="0">
                  <a:pos x="connsiteX0" y="connsiteY0"/>
                </a:cxn>
                <a:cxn ang="0">
                  <a:pos x="connsiteX1" y="connsiteY1"/>
                </a:cxn>
              </a:cxnLst>
              <a:rect l="l" t="t" r="r" b="b"/>
              <a:pathLst>
                <a:path w="42863" h="52388">
                  <a:moveTo>
                    <a:pt x="42863" y="0"/>
                  </a:moveTo>
                  <a:lnTo>
                    <a:pt x="0" y="52388"/>
                  </a:lnTo>
                </a:path>
              </a:pathLst>
            </a:custGeom>
            <a:noFill/>
            <a:ln cap="rnd">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0" name="Freeform 99"/>
            <p:cNvSpPr/>
            <p:nvPr/>
          </p:nvSpPr>
          <p:spPr>
            <a:xfrm>
              <a:off x="7926957" y="2455750"/>
              <a:ext cx="72041" cy="59485"/>
            </a:xfrm>
            <a:custGeom>
              <a:avLst/>
              <a:gdLst>
                <a:gd name="connsiteX0" fmla="*/ 71438 w 71438"/>
                <a:gd name="connsiteY0" fmla="*/ 0 h 59675"/>
                <a:gd name="connsiteX1" fmla="*/ 35719 w 71438"/>
                <a:gd name="connsiteY1" fmla="*/ 59531 h 59675"/>
                <a:gd name="connsiteX2" fmla="*/ 0 w 71438"/>
                <a:gd name="connsiteY2" fmla="*/ 16669 h 59675"/>
              </a:gdLst>
              <a:ahLst/>
              <a:cxnLst>
                <a:cxn ang="0">
                  <a:pos x="connsiteX0" y="connsiteY0"/>
                </a:cxn>
                <a:cxn ang="0">
                  <a:pos x="connsiteX1" y="connsiteY1"/>
                </a:cxn>
                <a:cxn ang="0">
                  <a:pos x="connsiteX2" y="connsiteY2"/>
                </a:cxn>
              </a:cxnLst>
              <a:rect l="l" t="t" r="r" b="b"/>
              <a:pathLst>
                <a:path w="71438" h="59675">
                  <a:moveTo>
                    <a:pt x="71438" y="0"/>
                  </a:moveTo>
                  <a:cubicBezTo>
                    <a:pt x="59531" y="28376"/>
                    <a:pt x="47625" y="56753"/>
                    <a:pt x="35719" y="59531"/>
                  </a:cubicBezTo>
                  <a:cubicBezTo>
                    <a:pt x="23813" y="62309"/>
                    <a:pt x="5556" y="24210"/>
                    <a:pt x="0" y="16669"/>
                  </a:cubicBezTo>
                </a:path>
              </a:pathLst>
            </a:custGeom>
            <a:noFill/>
            <a:ln cap="rnd">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1" name="Freeform 100"/>
            <p:cNvSpPr/>
            <p:nvPr/>
          </p:nvSpPr>
          <p:spPr>
            <a:xfrm>
              <a:off x="7967481" y="2387767"/>
              <a:ext cx="31518" cy="48154"/>
            </a:xfrm>
            <a:custGeom>
              <a:avLst/>
              <a:gdLst>
                <a:gd name="connsiteX0" fmla="*/ 30956 w 30956"/>
                <a:gd name="connsiteY0" fmla="*/ 0 h 47625"/>
                <a:gd name="connsiteX1" fmla="*/ 0 w 30956"/>
                <a:gd name="connsiteY1" fmla="*/ 47625 h 47625"/>
              </a:gdLst>
              <a:ahLst/>
              <a:cxnLst>
                <a:cxn ang="0">
                  <a:pos x="connsiteX0" y="connsiteY0"/>
                </a:cxn>
                <a:cxn ang="0">
                  <a:pos x="connsiteX1" y="connsiteY1"/>
                </a:cxn>
              </a:cxnLst>
              <a:rect l="l" t="t" r="r" b="b"/>
              <a:pathLst>
                <a:path w="30956" h="47625">
                  <a:moveTo>
                    <a:pt x="30956" y="0"/>
                  </a:moveTo>
                  <a:cubicBezTo>
                    <a:pt x="18057" y="20042"/>
                    <a:pt x="5159" y="40084"/>
                    <a:pt x="0" y="47625"/>
                  </a:cubicBezTo>
                </a:path>
              </a:pathLst>
            </a:custGeom>
            <a:noFill/>
            <a:ln cap="rnd">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2" name="Freeform 101"/>
            <p:cNvSpPr/>
            <p:nvPr/>
          </p:nvSpPr>
          <p:spPr>
            <a:xfrm>
              <a:off x="7937088" y="2896222"/>
              <a:ext cx="42774" cy="75065"/>
            </a:xfrm>
            <a:custGeom>
              <a:avLst/>
              <a:gdLst>
                <a:gd name="connsiteX0" fmla="*/ 0 w 42863"/>
                <a:gd name="connsiteY0" fmla="*/ 76200 h 76200"/>
                <a:gd name="connsiteX1" fmla="*/ 42863 w 42863"/>
                <a:gd name="connsiteY1" fmla="*/ 0 h 76200"/>
              </a:gdLst>
              <a:ahLst/>
              <a:cxnLst>
                <a:cxn ang="0">
                  <a:pos x="connsiteX0" y="connsiteY0"/>
                </a:cxn>
                <a:cxn ang="0">
                  <a:pos x="connsiteX1" y="connsiteY1"/>
                </a:cxn>
              </a:cxnLst>
              <a:rect l="l" t="t" r="r" b="b"/>
              <a:pathLst>
                <a:path w="42863" h="76200">
                  <a:moveTo>
                    <a:pt x="0" y="76200"/>
                  </a:moveTo>
                  <a:cubicBezTo>
                    <a:pt x="17463" y="44450"/>
                    <a:pt x="34926" y="12700"/>
                    <a:pt x="42863" y="0"/>
                  </a:cubicBezTo>
                </a:path>
              </a:pathLst>
            </a:custGeom>
            <a:noFill/>
            <a:ln cap="rnd">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3" name="Freeform 102"/>
            <p:cNvSpPr/>
            <p:nvPr/>
          </p:nvSpPr>
          <p:spPr>
            <a:xfrm>
              <a:off x="7939339" y="2321200"/>
              <a:ext cx="45026" cy="58069"/>
            </a:xfrm>
            <a:custGeom>
              <a:avLst/>
              <a:gdLst>
                <a:gd name="connsiteX0" fmla="*/ 0 w 45243"/>
                <a:gd name="connsiteY0" fmla="*/ 0 h 57150"/>
                <a:gd name="connsiteX1" fmla="*/ 45243 w 45243"/>
                <a:gd name="connsiteY1" fmla="*/ 57150 h 57150"/>
              </a:gdLst>
              <a:ahLst/>
              <a:cxnLst>
                <a:cxn ang="0">
                  <a:pos x="connsiteX0" y="connsiteY0"/>
                </a:cxn>
                <a:cxn ang="0">
                  <a:pos x="connsiteX1" y="connsiteY1"/>
                </a:cxn>
              </a:cxnLst>
              <a:rect l="l" t="t" r="r" b="b"/>
              <a:pathLst>
                <a:path w="45243" h="57150">
                  <a:moveTo>
                    <a:pt x="0" y="0"/>
                  </a:moveTo>
                  <a:cubicBezTo>
                    <a:pt x="15081" y="19050"/>
                    <a:pt x="37703" y="48022"/>
                    <a:pt x="45243" y="57150"/>
                  </a:cubicBezTo>
                </a:path>
              </a:pathLst>
            </a:custGeom>
            <a:noFill/>
            <a:ln cap="rnd">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4" name="Freeform 103"/>
            <p:cNvSpPr/>
            <p:nvPr/>
          </p:nvSpPr>
          <p:spPr>
            <a:xfrm>
              <a:off x="7915701" y="2386351"/>
              <a:ext cx="51780" cy="70815"/>
            </a:xfrm>
            <a:custGeom>
              <a:avLst/>
              <a:gdLst>
                <a:gd name="connsiteX0" fmla="*/ 0 w 52388"/>
                <a:gd name="connsiteY0" fmla="*/ 0 h 71437"/>
                <a:gd name="connsiteX1" fmla="*/ 52388 w 52388"/>
                <a:gd name="connsiteY1" fmla="*/ 71437 h 71437"/>
              </a:gdLst>
              <a:ahLst/>
              <a:cxnLst>
                <a:cxn ang="0">
                  <a:pos x="connsiteX0" y="connsiteY0"/>
                </a:cxn>
                <a:cxn ang="0">
                  <a:pos x="connsiteX1" y="connsiteY1"/>
                </a:cxn>
              </a:cxnLst>
              <a:rect l="l" t="t" r="r" b="b"/>
              <a:pathLst>
                <a:path w="52388" h="71437">
                  <a:moveTo>
                    <a:pt x="0" y="0"/>
                  </a:moveTo>
                  <a:cubicBezTo>
                    <a:pt x="17463" y="23812"/>
                    <a:pt x="43260" y="59531"/>
                    <a:pt x="52388" y="71437"/>
                  </a:cubicBezTo>
                </a:path>
              </a:pathLst>
            </a:custGeom>
            <a:noFill/>
            <a:ln w="19050" cap="rnd">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5" name="Freeform 104"/>
            <p:cNvSpPr/>
            <p:nvPr/>
          </p:nvSpPr>
          <p:spPr>
            <a:xfrm>
              <a:off x="7960727" y="2571888"/>
              <a:ext cx="47277" cy="28326"/>
            </a:xfrm>
            <a:custGeom>
              <a:avLst/>
              <a:gdLst>
                <a:gd name="connsiteX0" fmla="*/ 0 w 47625"/>
                <a:gd name="connsiteY0" fmla="*/ 28575 h 28575"/>
                <a:gd name="connsiteX1" fmla="*/ 47625 w 47625"/>
                <a:gd name="connsiteY1" fmla="*/ 0 h 28575"/>
              </a:gdLst>
              <a:ahLst/>
              <a:cxnLst>
                <a:cxn ang="0">
                  <a:pos x="connsiteX0" y="connsiteY0"/>
                </a:cxn>
                <a:cxn ang="0">
                  <a:pos x="connsiteX1" y="connsiteY1"/>
                </a:cxn>
              </a:cxnLst>
              <a:rect l="l" t="t" r="r" b="b"/>
              <a:pathLst>
                <a:path w="47625" h="28575">
                  <a:moveTo>
                    <a:pt x="0" y="28575"/>
                  </a:moveTo>
                  <a:lnTo>
                    <a:pt x="47625" y="0"/>
                  </a:lnTo>
                </a:path>
              </a:pathLst>
            </a:custGeom>
            <a:noFill/>
            <a:ln w="19050" cap="rnd">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6" name="Freeform 105"/>
            <p:cNvSpPr/>
            <p:nvPr/>
          </p:nvSpPr>
          <p:spPr>
            <a:xfrm>
              <a:off x="7917952" y="2522316"/>
              <a:ext cx="42774" cy="94893"/>
            </a:xfrm>
            <a:custGeom>
              <a:avLst/>
              <a:gdLst>
                <a:gd name="connsiteX0" fmla="*/ 0 w 42863"/>
                <a:gd name="connsiteY0" fmla="*/ 0 h 95250"/>
                <a:gd name="connsiteX1" fmla="*/ 42863 w 42863"/>
                <a:gd name="connsiteY1" fmla="*/ 95250 h 95250"/>
              </a:gdLst>
              <a:ahLst/>
              <a:cxnLst>
                <a:cxn ang="0">
                  <a:pos x="connsiteX0" y="connsiteY0"/>
                </a:cxn>
                <a:cxn ang="0">
                  <a:pos x="connsiteX1" y="connsiteY1"/>
                </a:cxn>
              </a:cxnLst>
              <a:rect l="l" t="t" r="r" b="b"/>
              <a:pathLst>
                <a:path w="42863" h="95250">
                  <a:moveTo>
                    <a:pt x="0" y="0"/>
                  </a:moveTo>
                  <a:cubicBezTo>
                    <a:pt x="14288" y="31750"/>
                    <a:pt x="35719" y="79772"/>
                    <a:pt x="42863" y="95250"/>
                  </a:cubicBezTo>
                </a:path>
              </a:pathLst>
            </a:custGeom>
            <a:noFill/>
            <a:ln w="19050" cap="rnd">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7" name="Freeform 106"/>
            <p:cNvSpPr/>
            <p:nvPr/>
          </p:nvSpPr>
          <p:spPr>
            <a:xfrm>
              <a:off x="7946093" y="2831072"/>
              <a:ext cx="59659" cy="62318"/>
            </a:xfrm>
            <a:custGeom>
              <a:avLst/>
              <a:gdLst>
                <a:gd name="connsiteX0" fmla="*/ 0 w 59532"/>
                <a:gd name="connsiteY0" fmla="*/ 61913 h 61913"/>
                <a:gd name="connsiteX1" fmla="*/ 59532 w 59532"/>
                <a:gd name="connsiteY1" fmla="*/ 0 h 61913"/>
              </a:gdLst>
              <a:ahLst/>
              <a:cxnLst>
                <a:cxn ang="0">
                  <a:pos x="connsiteX0" y="connsiteY0"/>
                </a:cxn>
                <a:cxn ang="0">
                  <a:pos x="connsiteX1" y="connsiteY1"/>
                </a:cxn>
              </a:cxnLst>
              <a:rect l="l" t="t" r="r" b="b"/>
              <a:pathLst>
                <a:path w="59532" h="61913">
                  <a:moveTo>
                    <a:pt x="0" y="61913"/>
                  </a:moveTo>
                  <a:lnTo>
                    <a:pt x="59532" y="0"/>
                  </a:lnTo>
                </a:path>
              </a:pathLst>
            </a:custGeom>
            <a:noFill/>
            <a:ln w="19050" cap="rnd">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Freeform 107"/>
            <p:cNvSpPr/>
            <p:nvPr/>
          </p:nvSpPr>
          <p:spPr>
            <a:xfrm>
              <a:off x="7869549" y="2865063"/>
              <a:ext cx="61911" cy="106224"/>
            </a:xfrm>
            <a:custGeom>
              <a:avLst/>
              <a:gdLst>
                <a:gd name="connsiteX0" fmla="*/ 0 w 61913"/>
                <a:gd name="connsiteY0" fmla="*/ 0 h 107156"/>
                <a:gd name="connsiteX1" fmla="*/ 61913 w 61913"/>
                <a:gd name="connsiteY1" fmla="*/ 107156 h 107156"/>
              </a:gdLst>
              <a:ahLst/>
              <a:cxnLst>
                <a:cxn ang="0">
                  <a:pos x="connsiteX0" y="connsiteY0"/>
                </a:cxn>
                <a:cxn ang="0">
                  <a:pos x="connsiteX1" y="connsiteY1"/>
                </a:cxn>
              </a:cxnLst>
              <a:rect l="l" t="t" r="r" b="b"/>
              <a:pathLst>
                <a:path w="61913" h="107156">
                  <a:moveTo>
                    <a:pt x="0" y="0"/>
                  </a:moveTo>
                  <a:lnTo>
                    <a:pt x="61913" y="107156"/>
                  </a:lnTo>
                </a:path>
              </a:pathLst>
            </a:custGeom>
            <a:noFill/>
            <a:ln w="19050" cap="rnd">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9" name="Freeform 108"/>
            <p:cNvSpPr/>
            <p:nvPr/>
          </p:nvSpPr>
          <p:spPr>
            <a:xfrm>
              <a:off x="7937088" y="2373604"/>
              <a:ext cx="42774" cy="52403"/>
            </a:xfrm>
            <a:custGeom>
              <a:avLst/>
              <a:gdLst>
                <a:gd name="connsiteX0" fmla="*/ 0 w 42863"/>
                <a:gd name="connsiteY0" fmla="*/ 0 h 52388"/>
                <a:gd name="connsiteX1" fmla="*/ 42863 w 42863"/>
                <a:gd name="connsiteY1" fmla="*/ 52388 h 52388"/>
              </a:gdLst>
              <a:ahLst/>
              <a:cxnLst>
                <a:cxn ang="0">
                  <a:pos x="connsiteX0" y="connsiteY0"/>
                </a:cxn>
                <a:cxn ang="0">
                  <a:pos x="connsiteX1" y="connsiteY1"/>
                </a:cxn>
              </a:cxnLst>
              <a:rect l="l" t="t" r="r" b="b"/>
              <a:pathLst>
                <a:path w="42863" h="52388">
                  <a:moveTo>
                    <a:pt x="0" y="0"/>
                  </a:moveTo>
                  <a:lnTo>
                    <a:pt x="42863" y="52388"/>
                  </a:lnTo>
                </a:path>
              </a:pathLst>
            </a:custGeom>
            <a:noFill/>
            <a:ln w="19050" cap="rnd">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11" name="Right Triangle 110"/>
          <p:cNvSpPr/>
          <p:nvPr/>
        </p:nvSpPr>
        <p:spPr>
          <a:xfrm flipH="1">
            <a:off x="2420938" y="4967288"/>
            <a:ext cx="3300412" cy="981075"/>
          </a:xfrm>
          <a:prstGeom prst="rtTriangl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51213" name="TextBox 111"/>
          <p:cNvSpPr txBox="1">
            <a:spLocks noChangeArrowheads="1"/>
          </p:cNvSpPr>
          <p:nvPr/>
        </p:nvSpPr>
        <p:spPr bwMode="auto">
          <a:xfrm>
            <a:off x="4038600" y="5302250"/>
            <a:ext cx="1712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rPr>
              <a:t>Sequential senescence</a:t>
            </a:r>
          </a:p>
        </p:txBody>
      </p:sp>
      <p:sp>
        <p:nvSpPr>
          <p:cNvPr id="113" name="Pentagon 112"/>
          <p:cNvSpPr/>
          <p:nvPr/>
        </p:nvSpPr>
        <p:spPr>
          <a:xfrm>
            <a:off x="6248400" y="3451225"/>
            <a:ext cx="1676400" cy="936625"/>
          </a:xfrm>
          <a:prstGeom prst="homePlate">
            <a:avLst>
              <a:gd name="adj" fmla="val 34742"/>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51215" name="TextBox 114"/>
          <p:cNvSpPr txBox="1">
            <a:spLocks noChangeArrowheads="1"/>
          </p:cNvSpPr>
          <p:nvPr/>
        </p:nvSpPr>
        <p:spPr bwMode="auto">
          <a:xfrm>
            <a:off x="6211888" y="3576638"/>
            <a:ext cx="17129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rPr>
              <a:t>Reproductive senescence</a:t>
            </a:r>
          </a:p>
        </p:txBody>
      </p:sp>
    </p:spTree>
    <p:extLst>
      <p:ext uri="{BB962C8B-B14F-4D97-AF65-F5344CB8AC3E}">
        <p14:creationId xmlns:p14="http://schemas.microsoft.com/office/powerpoint/2010/main" val="331352531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GB" altLang="en-US" smtClean="0">
                <a:latin typeface="Arial" charset="0"/>
                <a:cs typeface="Arial" charset="0"/>
              </a:rPr>
              <a:t>Mutants in </a:t>
            </a:r>
            <a:r>
              <a:rPr lang="en-GB" altLang="en-US" i="1" smtClean="0">
                <a:latin typeface="Arial" charset="0"/>
                <a:cs typeface="Arial" charset="0"/>
              </a:rPr>
              <a:t>autophagy</a:t>
            </a:r>
            <a:r>
              <a:rPr lang="en-GB" altLang="en-US" smtClean="0">
                <a:latin typeface="Arial" charset="0"/>
                <a:cs typeface="Arial" charset="0"/>
              </a:rPr>
              <a:t> (</a:t>
            </a:r>
            <a:r>
              <a:rPr lang="en-GB" altLang="en-US" i="1" smtClean="0">
                <a:latin typeface="Arial" charset="0"/>
                <a:cs typeface="Arial" charset="0"/>
              </a:rPr>
              <a:t>atg</a:t>
            </a:r>
            <a:r>
              <a:rPr lang="en-GB" altLang="en-US" smtClean="0">
                <a:latin typeface="Arial" charset="0"/>
                <a:cs typeface="Arial" charset="0"/>
              </a:rPr>
              <a:t>) genes are starvation-sensitive and show runaway cell death</a:t>
            </a:r>
          </a:p>
        </p:txBody>
      </p:sp>
      <p:pic>
        <p:nvPicPr>
          <p:cNvPr id="266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13" y="2990850"/>
            <a:ext cx="2241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3"/>
          <p:cNvSpPr txBox="1">
            <a:spLocks noChangeArrowheads="1"/>
          </p:cNvSpPr>
          <p:nvPr/>
        </p:nvSpPr>
        <p:spPr bwMode="auto">
          <a:xfrm>
            <a:off x="0" y="5995988"/>
            <a:ext cx="92202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700" smtClean="0">
                <a:solidFill>
                  <a:prstClr val="black"/>
                </a:solidFill>
                <a:latin typeface="Times New Roman" pitchFamily="18" charset="0"/>
                <a:cs typeface="Times New Roman" pitchFamily="18" charset="0"/>
              </a:rPr>
              <a:t>Thompson, A.R., Doelling, J.H., Suttangkakul, A. and Vierstra, R.D. (2005). Autophagic nutrient recycling in Arabidopsis directed by the ATG8 and ATG12 conjugation pathways. Plant Physiol. 138: </a:t>
            </a:r>
            <a:r>
              <a:rPr lang="en-GB" altLang="en-US" sz="700" smtClean="0">
                <a:solidFill>
                  <a:prstClr val="black"/>
                </a:solidFill>
                <a:latin typeface="Times New Roman" pitchFamily="18" charset="0"/>
                <a:cs typeface="Times New Roman" pitchFamily="18" charset="0"/>
                <a:hlinkClick r:id="rId4"/>
              </a:rPr>
              <a:t>2097-2110</a:t>
            </a:r>
            <a:r>
              <a:rPr lang="en-GB" altLang="en-US" sz="700" smtClean="0">
                <a:solidFill>
                  <a:prstClr val="black"/>
                </a:solidFill>
                <a:latin typeface="Times New Roman" pitchFamily="18" charset="0"/>
                <a:cs typeface="Times New Roman" pitchFamily="18" charset="0"/>
              </a:rPr>
              <a:t>; Reprinted from </a:t>
            </a:r>
            <a:r>
              <a:rPr lang="en-US" altLang="en-US" sz="700" smtClean="0">
                <a:solidFill>
                  <a:prstClr val="black"/>
                </a:solidFill>
                <a:latin typeface="Times New Roman" pitchFamily="18" charset="0"/>
                <a:cs typeface="Times New Roman" pitchFamily="18" charset="0"/>
              </a:rPr>
              <a:t>Liu, Y., Schiff, M., Czymmek, K., Tallóczy, Z., Levine, B., and Dinesh-Kumar, S.P. (2005). Autophagy regulates programmed cell death during the plant innate immune response. Cell 121</a:t>
            </a:r>
            <a:r>
              <a:rPr lang="en-US" altLang="en-US" sz="700" b="1" smtClean="0">
                <a:solidFill>
                  <a:prstClr val="black"/>
                </a:solidFill>
                <a:latin typeface="Times New Roman" pitchFamily="18" charset="0"/>
                <a:cs typeface="Times New Roman" pitchFamily="18" charset="0"/>
              </a:rPr>
              <a:t>: </a:t>
            </a:r>
            <a:r>
              <a:rPr lang="en-US" altLang="en-US" sz="700" smtClean="0">
                <a:solidFill>
                  <a:prstClr val="black"/>
                </a:solidFill>
                <a:latin typeface="Times New Roman" pitchFamily="18" charset="0"/>
                <a:cs typeface="Times New Roman" pitchFamily="18" charset="0"/>
                <a:hlinkClick r:id="rId5"/>
              </a:rPr>
              <a:t>567-577</a:t>
            </a:r>
            <a:r>
              <a:rPr lang="en-US" altLang="en-US" sz="700" smtClean="0">
                <a:solidFill>
                  <a:prstClr val="black"/>
                </a:solidFill>
                <a:latin typeface="Times New Roman" pitchFamily="18" charset="0"/>
                <a:cs typeface="Times New Roman" pitchFamily="18" charset="0"/>
              </a:rPr>
              <a:t> with permission from Elsevier.</a:t>
            </a:r>
            <a:endParaRPr lang="en-GB" altLang="en-US" sz="700" smtClean="0">
              <a:solidFill>
                <a:prstClr val="black"/>
              </a:solidFill>
              <a:latin typeface="Times New Roman" pitchFamily="18" charset="0"/>
              <a:cs typeface="Times New Roman" pitchFamily="18" charset="0"/>
            </a:endParaRPr>
          </a:p>
        </p:txBody>
      </p:sp>
      <p:pic>
        <p:nvPicPr>
          <p:cNvPr id="2662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1828800"/>
            <a:ext cx="2209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0" name="Group 2"/>
          <p:cNvGrpSpPr>
            <a:grpSpLocks/>
          </p:cNvGrpSpPr>
          <p:nvPr/>
        </p:nvGrpSpPr>
        <p:grpSpPr bwMode="auto">
          <a:xfrm>
            <a:off x="2433638" y="1828800"/>
            <a:ext cx="2500312" cy="2286000"/>
            <a:chOff x="4572000" y="1828800"/>
            <a:chExt cx="2667000" cy="2475673"/>
          </a:xfrm>
        </p:grpSpPr>
        <p:pic>
          <p:nvPicPr>
            <p:cNvPr id="2664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1828800"/>
              <a:ext cx="2667000" cy="247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72000" y="1828800"/>
              <a:ext cx="381000" cy="30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grpSp>
        <p:nvGrpSpPr>
          <p:cNvPr id="26631" name="Group 9"/>
          <p:cNvGrpSpPr>
            <a:grpSpLocks/>
          </p:cNvGrpSpPr>
          <p:nvPr/>
        </p:nvGrpSpPr>
        <p:grpSpPr bwMode="auto">
          <a:xfrm>
            <a:off x="4876800" y="3189288"/>
            <a:ext cx="4219575" cy="2754312"/>
            <a:chOff x="1853235" y="2939779"/>
            <a:chExt cx="4979574" cy="3080021"/>
          </a:xfrm>
        </p:grpSpPr>
        <p:grpSp>
          <p:nvGrpSpPr>
            <p:cNvPr id="26639" name="Group 4"/>
            <p:cNvGrpSpPr>
              <a:grpSpLocks/>
            </p:cNvGrpSpPr>
            <p:nvPr/>
          </p:nvGrpSpPr>
          <p:grpSpPr bwMode="auto">
            <a:xfrm>
              <a:off x="3224315" y="2939779"/>
              <a:ext cx="3608494" cy="3080021"/>
              <a:chOff x="3316357" y="1139918"/>
              <a:chExt cx="5675243" cy="5308507"/>
            </a:xfrm>
          </p:grpSpPr>
          <p:pic>
            <p:nvPicPr>
              <p:cNvPr id="2664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21213" y="1139918"/>
                <a:ext cx="2870387" cy="530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16357" y="1139918"/>
                <a:ext cx="2725273" cy="530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40" name="TextBox 8"/>
            <p:cNvSpPr txBox="1">
              <a:spLocks noChangeArrowheads="1"/>
            </p:cNvSpPr>
            <p:nvPr/>
          </p:nvSpPr>
          <p:spPr bwMode="auto">
            <a:xfrm>
              <a:off x="2264918" y="3480737"/>
              <a:ext cx="9593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r" eaLnBrk="1" fontAlgn="base" hangingPunct="1">
                <a:spcBef>
                  <a:spcPct val="0"/>
                </a:spcBef>
                <a:spcAft>
                  <a:spcPct val="0"/>
                </a:spcAft>
                <a:buFontTx/>
                <a:buNone/>
              </a:pPr>
              <a:r>
                <a:rPr lang="en-GB" altLang="en-US" sz="1200" b="1" smtClean="0">
                  <a:solidFill>
                    <a:prstClr val="black"/>
                  </a:solidFill>
                </a:rPr>
                <a:t>Control</a:t>
              </a:r>
              <a:endParaRPr lang="en-GB" altLang="en-US" sz="1400" b="1" smtClean="0">
                <a:solidFill>
                  <a:prstClr val="black"/>
                </a:solidFill>
              </a:endParaRPr>
            </a:p>
          </p:txBody>
        </p:sp>
        <p:sp>
          <p:nvSpPr>
            <p:cNvPr id="26641" name="TextBox 10"/>
            <p:cNvSpPr txBox="1">
              <a:spLocks noChangeArrowheads="1"/>
            </p:cNvSpPr>
            <p:nvPr/>
          </p:nvSpPr>
          <p:spPr bwMode="auto">
            <a:xfrm>
              <a:off x="1853235" y="5062210"/>
              <a:ext cx="1371079" cy="51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r" eaLnBrk="1" fontAlgn="base" hangingPunct="1">
                <a:spcBef>
                  <a:spcPct val="0"/>
                </a:spcBef>
                <a:spcAft>
                  <a:spcPct val="0"/>
                </a:spcAft>
                <a:buFontTx/>
                <a:buNone/>
              </a:pPr>
              <a:r>
                <a:rPr lang="en-GB" altLang="en-US" sz="1200" b="1" smtClean="0">
                  <a:solidFill>
                    <a:prstClr val="black"/>
                  </a:solidFill>
                </a:rPr>
                <a:t>Autophagy deficient</a:t>
              </a:r>
            </a:p>
          </p:txBody>
        </p:sp>
      </p:grpSp>
      <p:sp>
        <p:nvSpPr>
          <p:cNvPr id="4" name="Rectangle 3"/>
          <p:cNvSpPr/>
          <p:nvPr/>
        </p:nvSpPr>
        <p:spPr>
          <a:xfrm>
            <a:off x="76200" y="1828800"/>
            <a:ext cx="4857750" cy="411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7" name="Rectangle 16"/>
          <p:cNvSpPr/>
          <p:nvPr/>
        </p:nvSpPr>
        <p:spPr>
          <a:xfrm>
            <a:off x="5029200" y="1828800"/>
            <a:ext cx="4038600" cy="411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5" name="Pentagon 4"/>
          <p:cNvSpPr/>
          <p:nvPr/>
        </p:nvSpPr>
        <p:spPr>
          <a:xfrm rot="16200000">
            <a:off x="1145382" y="4144169"/>
            <a:ext cx="1290637" cy="1641475"/>
          </a:xfrm>
          <a:prstGeom prst="homePlate">
            <a:avLst>
              <a:gd name="adj" fmla="val 30076"/>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6635" name="TextBox 5"/>
          <p:cNvSpPr txBox="1">
            <a:spLocks noChangeArrowheads="1"/>
          </p:cNvSpPr>
          <p:nvPr/>
        </p:nvSpPr>
        <p:spPr bwMode="auto">
          <a:xfrm>
            <a:off x="990600" y="4638675"/>
            <a:ext cx="1600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i="1" smtClean="0">
                <a:solidFill>
                  <a:prstClr val="black"/>
                </a:solidFill>
              </a:rPr>
              <a:t>atg</a:t>
            </a:r>
            <a:r>
              <a:rPr lang="en-GB" altLang="en-US" sz="1800" smtClean="0">
                <a:solidFill>
                  <a:prstClr val="black"/>
                </a:solidFill>
              </a:rPr>
              <a:t> mutants look relatively normal….</a:t>
            </a:r>
          </a:p>
        </p:txBody>
      </p:sp>
      <p:sp>
        <p:nvSpPr>
          <p:cNvPr id="20" name="Pentagon 19"/>
          <p:cNvSpPr/>
          <p:nvPr/>
        </p:nvSpPr>
        <p:spPr>
          <a:xfrm rot="16200000">
            <a:off x="3064669" y="3912394"/>
            <a:ext cx="1519237" cy="2066925"/>
          </a:xfrm>
          <a:prstGeom prst="homePlate">
            <a:avLst>
              <a:gd name="adj" fmla="val 30076"/>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6637" name="TextBox 20"/>
          <p:cNvSpPr txBox="1">
            <a:spLocks noChangeArrowheads="1"/>
          </p:cNvSpPr>
          <p:nvPr/>
        </p:nvSpPr>
        <p:spPr bwMode="auto">
          <a:xfrm>
            <a:off x="2790825" y="4505325"/>
            <a:ext cx="2046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…but they cannot tolerate starvation (here they die without light)</a:t>
            </a:r>
          </a:p>
        </p:txBody>
      </p:sp>
      <p:sp>
        <p:nvSpPr>
          <p:cNvPr id="26638" name="TextBox 6"/>
          <p:cNvSpPr txBox="1">
            <a:spLocks noChangeArrowheads="1"/>
          </p:cNvSpPr>
          <p:nvPr/>
        </p:nvSpPr>
        <p:spPr bwMode="auto">
          <a:xfrm>
            <a:off x="5257800" y="1970088"/>
            <a:ext cx="36290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Autophagy-deficient mutants initiate defensive death responses but fail to contain them</a:t>
            </a:r>
          </a:p>
        </p:txBody>
      </p:sp>
    </p:spTree>
    <p:extLst>
      <p:ext uri="{BB962C8B-B14F-4D97-AF65-F5344CB8AC3E}">
        <p14:creationId xmlns:p14="http://schemas.microsoft.com/office/powerpoint/2010/main" val="133152898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0713"/>
            <a:ext cx="430530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43" name="Group 3"/>
          <p:cNvGrpSpPr>
            <a:grpSpLocks/>
          </p:cNvGrpSpPr>
          <p:nvPr/>
        </p:nvGrpSpPr>
        <p:grpSpPr bwMode="auto">
          <a:xfrm>
            <a:off x="3276600" y="836712"/>
            <a:ext cx="5511800" cy="4032175"/>
            <a:chOff x="768" y="1298"/>
            <a:chExt cx="4244" cy="2339"/>
          </a:xfrm>
        </p:grpSpPr>
        <p:pic>
          <p:nvPicPr>
            <p:cNvPr id="1126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 y="1298"/>
              <a:ext cx="4244" cy="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 Box 5"/>
            <p:cNvSpPr txBox="1">
              <a:spLocks noChangeArrowheads="1"/>
            </p:cNvSpPr>
            <p:nvPr/>
          </p:nvSpPr>
          <p:spPr bwMode="auto">
            <a:xfrm>
              <a:off x="1383" y="1434"/>
              <a:ext cx="393" cy="305"/>
            </a:xfrm>
            <a:prstGeom prst="rect">
              <a:avLst/>
            </a:prstGeom>
            <a:solidFill>
              <a:srgbClr val="99FF99"/>
            </a:solidFill>
            <a:ln w="9525">
              <a:solidFill>
                <a:srgbClr val="006666"/>
              </a:solidFill>
              <a:miter lim="800000"/>
              <a:headEnd/>
              <a:tailEnd/>
            </a:ln>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ES" altLang="es-MX" sz="1800" b="1" smtClean="0">
                  <a:solidFill>
                    <a:srgbClr val="000000"/>
                  </a:solidFill>
                </a:rPr>
                <a:t>SA</a:t>
              </a:r>
            </a:p>
          </p:txBody>
        </p:sp>
      </p:grpSp>
    </p:spTree>
    <p:extLst>
      <p:ext uri="{BB962C8B-B14F-4D97-AF65-F5344CB8AC3E}">
        <p14:creationId xmlns:p14="http://schemas.microsoft.com/office/powerpoint/2010/main" val="420364804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p:cNvGrpSpPr/>
          <p:nvPr/>
        </p:nvGrpSpPr>
        <p:grpSpPr>
          <a:xfrm>
            <a:off x="611560" y="2780928"/>
            <a:ext cx="7766318" cy="3026178"/>
            <a:chOff x="472817" y="2996952"/>
            <a:chExt cx="7766318" cy="3026178"/>
          </a:xfrm>
        </p:grpSpPr>
        <p:pic>
          <p:nvPicPr>
            <p:cNvPr id="4" name="Imagen 3"/>
            <p:cNvPicPr>
              <a:picLocks noChangeAspect="1"/>
            </p:cNvPicPr>
            <p:nvPr/>
          </p:nvPicPr>
          <p:blipFill rotWithShape="1">
            <a:blip r:embed="rId2" cstate="print"/>
            <a:srcRect b="48738"/>
            <a:stretch/>
          </p:blipFill>
          <p:spPr>
            <a:xfrm>
              <a:off x="472817" y="2996952"/>
              <a:ext cx="3811151" cy="2955613"/>
            </a:xfrm>
            <a:prstGeom prst="rect">
              <a:avLst/>
            </a:prstGeom>
          </p:spPr>
        </p:pic>
        <p:grpSp>
          <p:nvGrpSpPr>
            <p:cNvPr id="7" name="Grupo 6"/>
            <p:cNvGrpSpPr/>
            <p:nvPr/>
          </p:nvGrpSpPr>
          <p:grpSpPr>
            <a:xfrm>
              <a:off x="4427984" y="2996952"/>
              <a:ext cx="3811151" cy="3026178"/>
              <a:chOff x="4427984" y="3645022"/>
              <a:chExt cx="3811151" cy="3026178"/>
            </a:xfrm>
          </p:grpSpPr>
          <p:pic>
            <p:nvPicPr>
              <p:cNvPr id="5" name="Imagen 4"/>
              <p:cNvPicPr>
                <a:picLocks noChangeAspect="1"/>
              </p:cNvPicPr>
              <p:nvPr/>
            </p:nvPicPr>
            <p:blipFill rotWithShape="1">
              <a:blip r:embed="rId2" cstate="print"/>
              <a:srcRect t="52510"/>
              <a:stretch/>
            </p:blipFill>
            <p:spPr>
              <a:xfrm>
                <a:off x="4427984" y="3933055"/>
                <a:ext cx="3811151" cy="2738145"/>
              </a:xfrm>
              <a:prstGeom prst="rect">
                <a:avLst/>
              </a:prstGeom>
            </p:spPr>
          </p:pic>
          <p:pic>
            <p:nvPicPr>
              <p:cNvPr id="6" name="Imagen 5"/>
              <p:cNvPicPr>
                <a:picLocks noChangeAspect="1"/>
              </p:cNvPicPr>
              <p:nvPr/>
            </p:nvPicPr>
            <p:blipFill rotWithShape="1">
              <a:blip r:embed="rId2" cstate="print"/>
              <a:srcRect l="9228" t="-146" b="95150"/>
              <a:stretch/>
            </p:blipFill>
            <p:spPr>
              <a:xfrm>
                <a:off x="4743709" y="3645022"/>
                <a:ext cx="3459495" cy="288033"/>
              </a:xfrm>
              <a:prstGeom prst="rect">
                <a:avLst/>
              </a:prstGeom>
            </p:spPr>
          </p:pic>
        </p:grpSp>
      </p:grpSp>
      <p:grpSp>
        <p:nvGrpSpPr>
          <p:cNvPr id="13" name="Grupo 12"/>
          <p:cNvGrpSpPr/>
          <p:nvPr/>
        </p:nvGrpSpPr>
        <p:grpSpPr>
          <a:xfrm>
            <a:off x="611560" y="459602"/>
            <a:ext cx="6192688" cy="1745262"/>
            <a:chOff x="225557" y="1377984"/>
            <a:chExt cx="5158674" cy="1219203"/>
          </a:xfrm>
        </p:grpSpPr>
        <p:pic>
          <p:nvPicPr>
            <p:cNvPr id="10" name="Imagen 9"/>
            <p:cNvPicPr>
              <a:picLocks noChangeAspect="1"/>
            </p:cNvPicPr>
            <p:nvPr/>
          </p:nvPicPr>
          <p:blipFill>
            <a:blip r:embed="rId3" cstate="print"/>
            <a:stretch>
              <a:fillRect/>
            </a:stretch>
          </p:blipFill>
          <p:spPr>
            <a:xfrm>
              <a:off x="225557" y="1779927"/>
              <a:ext cx="5158674" cy="817260"/>
            </a:xfrm>
            <a:prstGeom prst="rect">
              <a:avLst/>
            </a:prstGeom>
          </p:spPr>
        </p:pic>
        <p:pic>
          <p:nvPicPr>
            <p:cNvPr id="11" name="Imagen 10"/>
            <p:cNvPicPr>
              <a:picLocks noChangeAspect="1"/>
            </p:cNvPicPr>
            <p:nvPr/>
          </p:nvPicPr>
          <p:blipFill>
            <a:blip r:embed="rId4" cstate="print"/>
            <a:stretch>
              <a:fillRect/>
            </a:stretch>
          </p:blipFill>
          <p:spPr>
            <a:xfrm>
              <a:off x="225557" y="1377984"/>
              <a:ext cx="4518152" cy="300821"/>
            </a:xfrm>
            <a:prstGeom prst="rect">
              <a:avLst/>
            </a:prstGeom>
          </p:spPr>
        </p:pic>
      </p:grpSp>
    </p:spTree>
    <p:extLst>
      <p:ext uri="{BB962C8B-B14F-4D97-AF65-F5344CB8AC3E}">
        <p14:creationId xmlns:p14="http://schemas.microsoft.com/office/powerpoint/2010/main" val="143411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251520" y="494547"/>
            <a:ext cx="8245402" cy="5589240"/>
            <a:chOff x="-20397" y="126326"/>
            <a:chExt cx="8245402" cy="5589240"/>
          </a:xfrm>
        </p:grpSpPr>
        <p:pic>
          <p:nvPicPr>
            <p:cNvPr id="2" name="Imagen 1"/>
            <p:cNvPicPr>
              <a:picLocks noChangeAspect="1"/>
            </p:cNvPicPr>
            <p:nvPr/>
          </p:nvPicPr>
          <p:blipFill rotWithShape="1">
            <a:blip r:embed="rId3" cstate="print">
              <a:lum bright="-20000" contrast="40000"/>
            </a:blip>
            <a:srcRect t="28622" b="23735"/>
            <a:stretch/>
          </p:blipFill>
          <p:spPr>
            <a:xfrm>
              <a:off x="179513" y="126326"/>
              <a:ext cx="5472607" cy="839022"/>
            </a:xfrm>
            <a:prstGeom prst="rect">
              <a:avLst/>
            </a:prstGeom>
          </p:spPr>
        </p:pic>
        <p:pic>
          <p:nvPicPr>
            <p:cNvPr id="5" name="Imagen 4"/>
            <p:cNvPicPr>
              <a:picLocks noChangeAspect="1"/>
            </p:cNvPicPr>
            <p:nvPr/>
          </p:nvPicPr>
          <p:blipFill rotWithShape="1">
            <a:blip r:embed="rId3" cstate="print">
              <a:lum bright="-20000" contrast="40000"/>
            </a:blip>
            <a:srcRect t="75789"/>
            <a:stretch/>
          </p:blipFill>
          <p:spPr>
            <a:xfrm>
              <a:off x="-20397" y="5073180"/>
              <a:ext cx="8245402" cy="642386"/>
            </a:xfrm>
            <a:prstGeom prst="rect">
              <a:avLst/>
            </a:prstGeom>
          </p:spPr>
        </p:pic>
      </p:grpSp>
      <p:pic>
        <p:nvPicPr>
          <p:cNvPr id="4" name="Imagen 3"/>
          <p:cNvPicPr>
            <a:picLocks noChangeAspect="1"/>
          </p:cNvPicPr>
          <p:nvPr/>
        </p:nvPicPr>
        <p:blipFill>
          <a:blip r:embed="rId4" cstate="print"/>
          <a:stretch>
            <a:fillRect/>
          </a:stretch>
        </p:blipFill>
        <p:spPr>
          <a:xfrm>
            <a:off x="2809802" y="1333569"/>
            <a:ext cx="5328592" cy="4155218"/>
          </a:xfrm>
          <a:prstGeom prst="rect">
            <a:avLst/>
          </a:prstGeom>
        </p:spPr>
      </p:pic>
      <p:pic>
        <p:nvPicPr>
          <p:cNvPr id="11" name="Imagen 10"/>
          <p:cNvPicPr>
            <a:picLocks noChangeAspect="1"/>
          </p:cNvPicPr>
          <p:nvPr/>
        </p:nvPicPr>
        <p:blipFill rotWithShape="1">
          <a:blip r:embed="rId5" cstate="print"/>
          <a:srcRect l="79554" t="10535"/>
          <a:stretch/>
        </p:blipFill>
        <p:spPr>
          <a:xfrm>
            <a:off x="7575008" y="1268760"/>
            <a:ext cx="1245464" cy="326477"/>
          </a:xfrm>
          <a:prstGeom prst="rect">
            <a:avLst/>
          </a:prstGeom>
        </p:spPr>
      </p:pic>
      <p:pic>
        <p:nvPicPr>
          <p:cNvPr id="12" name="Imagen 11"/>
          <p:cNvPicPr>
            <a:picLocks noChangeAspect="1"/>
          </p:cNvPicPr>
          <p:nvPr/>
        </p:nvPicPr>
        <p:blipFill rotWithShape="1">
          <a:blip r:embed="rId5" cstate="print"/>
          <a:srcRect r="80873" b="12833"/>
          <a:stretch/>
        </p:blipFill>
        <p:spPr>
          <a:xfrm>
            <a:off x="6347738" y="1238485"/>
            <a:ext cx="1165072" cy="318093"/>
          </a:xfrm>
          <a:prstGeom prst="rect">
            <a:avLst/>
          </a:prstGeom>
        </p:spPr>
      </p:pic>
    </p:spTree>
    <p:extLst>
      <p:ext uri="{BB962C8B-B14F-4D97-AF65-F5344CB8AC3E}">
        <p14:creationId xmlns:p14="http://schemas.microsoft.com/office/powerpoint/2010/main" val="1130006689"/>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620713"/>
            <a:ext cx="6429375"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4 Rectángulo"/>
          <p:cNvSpPr>
            <a:spLocks noChangeArrowheads="1"/>
          </p:cNvSpPr>
          <p:nvPr/>
        </p:nvSpPr>
        <p:spPr bwMode="auto">
          <a:xfrm>
            <a:off x="2843213" y="5229225"/>
            <a:ext cx="44656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s-MX" sz="1600" b="0" i="0" u="none" strike="noStrike" kern="1200" cap="none" spc="0" normalizeH="0" baseline="0" noProof="0" smtClean="0">
                <a:ln>
                  <a:noFill/>
                </a:ln>
                <a:solidFill>
                  <a:srgbClr val="000000"/>
                </a:solidFill>
                <a:effectLst/>
                <a:uLnTx/>
                <a:uFillTx/>
                <a:latin typeface="Arial" pitchFamily="34" charset="0"/>
                <a:ea typeface="+mn-ea"/>
                <a:cs typeface="+mn-cs"/>
              </a:rPr>
              <a:t>A) Senescencia progresiva o secuencial.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s-MX" sz="1600" b="0" i="0" u="none" strike="noStrike" kern="1200" cap="none" spc="0" normalizeH="0" baseline="0" noProof="0" smtClean="0">
                <a:ln>
                  <a:noFill/>
                </a:ln>
                <a:solidFill>
                  <a:srgbClr val="000000"/>
                </a:solidFill>
                <a:effectLst/>
                <a:uLnTx/>
                <a:uFillTx/>
                <a:latin typeface="Arial" pitchFamily="34" charset="0"/>
                <a:ea typeface="+mn-ea"/>
                <a:cs typeface="+mn-cs"/>
              </a:rPr>
              <a:t>(B) Senescencia sincrónica o decidua.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s-MX" sz="1600" b="0" i="0" u="none" strike="noStrike" kern="1200" cap="none" spc="0" normalizeH="0" baseline="0" noProof="0" smtClean="0">
                <a:ln>
                  <a:noFill/>
                </a:ln>
                <a:solidFill>
                  <a:srgbClr val="000000"/>
                </a:solidFill>
                <a:effectLst/>
                <a:uLnTx/>
                <a:uFillTx/>
                <a:latin typeface="Arial" pitchFamily="34" charset="0"/>
                <a:ea typeface="+mn-ea"/>
                <a:cs typeface="+mn-cs"/>
              </a:rPr>
              <a:t>(C) Senescencia de la parte superior.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s-MX" sz="1600" b="0" i="0" u="none" strike="noStrike" kern="1200" cap="none" spc="0" normalizeH="0" baseline="0" noProof="0" smtClean="0">
                <a:ln>
                  <a:noFill/>
                </a:ln>
                <a:solidFill>
                  <a:srgbClr val="000000"/>
                </a:solidFill>
                <a:effectLst/>
                <a:uLnTx/>
                <a:uFillTx/>
                <a:latin typeface="Arial" pitchFamily="34" charset="0"/>
                <a:ea typeface="+mn-ea"/>
                <a:cs typeface="+mn-cs"/>
              </a:rPr>
              <a:t>(D) Senescencia completa.</a:t>
            </a:r>
          </a:p>
        </p:txBody>
      </p:sp>
      <p:sp>
        <p:nvSpPr>
          <p:cNvPr id="26628" name="5 CuadroTexto"/>
          <p:cNvSpPr txBox="1">
            <a:spLocks noChangeArrowheads="1"/>
          </p:cNvSpPr>
          <p:nvPr/>
        </p:nvSpPr>
        <p:spPr bwMode="auto">
          <a:xfrm>
            <a:off x="2411413" y="260350"/>
            <a:ext cx="4537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AR" altLang="es-MX" sz="2000" b="0" i="0" u="none" strike="noStrike" kern="1200" cap="none" spc="0" normalizeH="0" baseline="0" noProof="0" smtClean="0">
                <a:ln>
                  <a:noFill/>
                </a:ln>
                <a:solidFill>
                  <a:srgbClr val="000000"/>
                </a:solidFill>
                <a:effectLst/>
                <a:uLnTx/>
                <a:uFillTx/>
                <a:latin typeface="Arial" pitchFamily="34" charset="0"/>
                <a:ea typeface="+mn-ea"/>
                <a:cs typeface="+mn-cs"/>
              </a:rPr>
              <a:t>Tipos de senescencia </a:t>
            </a:r>
            <a:endParaRPr kumimoji="0" lang="es-ES" altLang="es-MX" sz="20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492487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4"/>
          <p:cNvSpPr>
            <a:spLocks noGrp="1"/>
          </p:cNvSpPr>
          <p:nvPr>
            <p:ph type="title"/>
          </p:nvPr>
        </p:nvSpPr>
        <p:spPr>
          <a:xfrm>
            <a:off x="685800" y="76200"/>
            <a:ext cx="7772400" cy="1143000"/>
          </a:xfrm>
        </p:spPr>
        <p:txBody>
          <a:bodyPr/>
          <a:lstStyle/>
          <a:p>
            <a:r>
              <a:rPr lang="en-US" altLang="en-US" smtClean="0">
                <a:latin typeface="Arial" charset="0"/>
                <a:cs typeface="Arial" charset="0"/>
              </a:rPr>
              <a:t>Developmental senescence</a:t>
            </a:r>
          </a:p>
        </p:txBody>
      </p:sp>
      <p:grpSp>
        <p:nvGrpSpPr>
          <p:cNvPr id="49155" name="Group 2"/>
          <p:cNvGrpSpPr>
            <a:grpSpLocks/>
          </p:cNvGrpSpPr>
          <p:nvPr/>
        </p:nvGrpSpPr>
        <p:grpSpPr bwMode="auto">
          <a:xfrm>
            <a:off x="593725" y="1143000"/>
            <a:ext cx="7940675" cy="4953000"/>
            <a:chOff x="132220" y="1066800"/>
            <a:chExt cx="7939887" cy="4953000"/>
          </a:xfrm>
        </p:grpSpPr>
        <p:sp>
          <p:nvSpPr>
            <p:cNvPr id="2" name="Rectangle 1"/>
            <p:cNvSpPr/>
            <p:nvPr/>
          </p:nvSpPr>
          <p:spPr>
            <a:xfrm>
              <a:off x="132220" y="1066800"/>
              <a:ext cx="7939887" cy="4953000"/>
            </a:xfrm>
            <a:prstGeom prst="rect">
              <a:avLst/>
            </a:prstGeom>
            <a:solidFill>
              <a:srgbClr val="020C6E"/>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pic>
          <p:nvPicPr>
            <p:cNvPr id="491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1" y="1966395"/>
              <a:ext cx="2357106" cy="405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60" name="Group 2"/>
            <p:cNvGrpSpPr>
              <a:grpSpLocks/>
            </p:cNvGrpSpPr>
            <p:nvPr/>
          </p:nvGrpSpPr>
          <p:grpSpPr bwMode="auto">
            <a:xfrm>
              <a:off x="2819400" y="1966395"/>
              <a:ext cx="2949454" cy="4038515"/>
              <a:chOff x="7794380" y="1129720"/>
              <a:chExt cx="3491959" cy="4966280"/>
            </a:xfrm>
          </p:grpSpPr>
          <p:pic>
            <p:nvPicPr>
              <p:cNvPr id="491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2600" y="1134539"/>
                <a:ext cx="1913739" cy="496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4380" y="1129720"/>
                <a:ext cx="1616165" cy="4955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16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220" y="1970314"/>
              <a:ext cx="2687180" cy="404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395" name="TextBox 23"/>
          <p:cNvSpPr txBox="1">
            <a:spLocks noChangeArrowheads="1"/>
          </p:cNvSpPr>
          <p:nvPr/>
        </p:nvSpPr>
        <p:spPr bwMode="auto">
          <a:xfrm>
            <a:off x="579438" y="1041400"/>
            <a:ext cx="7991475" cy="1016000"/>
          </a:xfrm>
          <a:prstGeom prst="rect">
            <a:avLst/>
          </a:prstGeom>
          <a:solidFill>
            <a:schemeClr val="tx2">
              <a:lumMod val="75000"/>
            </a:schemeClr>
          </a:solid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GB" sz="1800" dirty="0" smtClean="0">
                <a:solidFill>
                  <a:prstClr val="white"/>
                </a:solidFill>
              </a:rPr>
              <a:t>In </a:t>
            </a:r>
            <a:r>
              <a:rPr lang="en-GB" b="1" i="1" dirty="0" smtClean="0">
                <a:solidFill>
                  <a:prstClr val="white"/>
                </a:solidFill>
              </a:rPr>
              <a:t>monocarpic</a:t>
            </a:r>
            <a:r>
              <a:rPr lang="en-GB" dirty="0" smtClean="0">
                <a:solidFill>
                  <a:prstClr val="white"/>
                </a:solidFill>
              </a:rPr>
              <a:t> </a:t>
            </a:r>
            <a:r>
              <a:rPr lang="en-GB" sz="1800" dirty="0" smtClean="0">
                <a:solidFill>
                  <a:prstClr val="white"/>
                </a:solidFill>
              </a:rPr>
              <a:t>plants, reproduction triggers senescence. </a:t>
            </a:r>
          </a:p>
          <a:p>
            <a:pPr algn="ctr" eaLnBrk="1" fontAlgn="base" hangingPunct="1">
              <a:spcBef>
                <a:spcPct val="0"/>
              </a:spcBef>
              <a:spcAft>
                <a:spcPct val="0"/>
              </a:spcAft>
              <a:defRPr/>
            </a:pPr>
            <a:r>
              <a:rPr lang="en-GB" sz="1800" dirty="0" smtClean="0">
                <a:solidFill>
                  <a:prstClr val="white"/>
                </a:solidFill>
              </a:rPr>
              <a:t>Monocarpic plants flower once, set seed and die. </a:t>
            </a:r>
          </a:p>
          <a:p>
            <a:pPr algn="ctr" eaLnBrk="1" fontAlgn="base" hangingPunct="1">
              <a:spcBef>
                <a:spcPct val="0"/>
              </a:spcBef>
              <a:spcAft>
                <a:spcPct val="0"/>
              </a:spcAft>
              <a:defRPr/>
            </a:pPr>
            <a:r>
              <a:rPr lang="en-GB" sz="1800" i="1" dirty="0" smtClean="0">
                <a:solidFill>
                  <a:prstClr val="white"/>
                </a:solidFill>
              </a:rPr>
              <a:t>Most crop plants are monocarpic</a:t>
            </a:r>
          </a:p>
        </p:txBody>
      </p:sp>
      <p:sp>
        <p:nvSpPr>
          <p:cNvPr id="49157" name="TextBox 2"/>
          <p:cNvSpPr txBox="1">
            <a:spLocks noChangeArrowheads="1"/>
          </p:cNvSpPr>
          <p:nvPr/>
        </p:nvSpPr>
        <p:spPr bwMode="auto">
          <a:xfrm>
            <a:off x="2590800" y="6154738"/>
            <a:ext cx="6570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hlinkClick r:id="rId6"/>
              </a:rPr>
              <a:t>Scott Bauer</a:t>
            </a:r>
            <a:r>
              <a:rPr lang="en-GB" altLang="en-US" sz="800" smtClean="0">
                <a:solidFill>
                  <a:prstClr val="black"/>
                </a:solidFill>
                <a:latin typeface="Times New Roman" pitchFamily="18" charset="0"/>
                <a:cs typeface="Times New Roman" pitchFamily="18" charset="0"/>
              </a:rPr>
              <a:t>; Park, S.-Y., er al. (2007). The senescence-induced Staygreen protein regulates chlorophyll degradation. Plant Cell. 19: </a:t>
            </a:r>
            <a:r>
              <a:rPr lang="en-GB" altLang="en-US" sz="800" smtClean="0">
                <a:solidFill>
                  <a:prstClr val="black"/>
                </a:solidFill>
                <a:latin typeface="Times New Roman" pitchFamily="18" charset="0"/>
                <a:cs typeface="Times New Roman" pitchFamily="18" charset="0"/>
                <a:hlinkClick r:id="rId7"/>
              </a:rPr>
              <a:t>1649-1664</a:t>
            </a:r>
            <a:r>
              <a:rPr lang="en-GB" altLang="en-US" sz="800" smtClean="0">
                <a:solidFill>
                  <a:prstClr val="black"/>
                </a:solidFill>
                <a:latin typeface="Times New Roman" pitchFamily="18" charset="0"/>
                <a:cs typeface="Times New Roman" pitchFamily="18" charset="0"/>
              </a:rPr>
              <a:t>; </a:t>
            </a:r>
            <a:r>
              <a:rPr lang="en-GB" altLang="en-US" sz="800" smtClean="0">
                <a:solidFill>
                  <a:prstClr val="black"/>
                </a:solidFill>
                <a:latin typeface="Times New Roman" pitchFamily="18" charset="0"/>
                <a:cs typeface="Times New Roman" pitchFamily="18" charset="0"/>
                <a:hlinkClick r:id="rId8"/>
              </a:rPr>
              <a:t> Stan Shebs</a:t>
            </a:r>
            <a:endParaRPr lang="en-GB" altLang="en-US" sz="800" smtClean="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1181949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118" y="548680"/>
            <a:ext cx="7583514" cy="568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76328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9"/>
          <p:cNvSpPr txBox="1">
            <a:spLocks noChangeArrowheads="1"/>
          </p:cNvSpPr>
          <p:nvPr/>
        </p:nvSpPr>
        <p:spPr bwMode="auto">
          <a:xfrm>
            <a:off x="3352800" y="5986463"/>
            <a:ext cx="5791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Park, S.-Y., Yu, J.-W., Park, J.-S., Li, J., Yoo, S.-C., Lee, N.-Y., Lee, S.-K., Jeong, S.-W., Seo, H.S., Koh, H.-J., Jeon, J.-S., Park, Y.-I. and Paek, N.-C. (2007). The senescence-induced Staygreen protein regulates chlorophyll degradation. Plant Cell. 19: </a:t>
            </a:r>
            <a:r>
              <a:rPr lang="en-GB" altLang="en-US" sz="800" smtClean="0">
                <a:solidFill>
                  <a:prstClr val="black"/>
                </a:solidFill>
                <a:latin typeface="Times New Roman" pitchFamily="18" charset="0"/>
                <a:cs typeface="Times New Roman" pitchFamily="18" charset="0"/>
                <a:hlinkClick r:id="rId3"/>
              </a:rPr>
              <a:t>1649-1664</a:t>
            </a:r>
            <a:r>
              <a:rPr lang="en-GB" altLang="en-US" sz="800" smtClean="0">
                <a:solidFill>
                  <a:prstClr val="black"/>
                </a:solidFill>
                <a:latin typeface="Times New Roman" pitchFamily="18" charset="0"/>
                <a:cs typeface="Times New Roman" pitchFamily="18" charset="0"/>
              </a:rPr>
              <a:t>.</a:t>
            </a:r>
          </a:p>
        </p:txBody>
      </p:sp>
      <p:grpSp>
        <p:nvGrpSpPr>
          <p:cNvPr id="50179" name="Group 13"/>
          <p:cNvGrpSpPr>
            <a:grpSpLocks/>
          </p:cNvGrpSpPr>
          <p:nvPr/>
        </p:nvGrpSpPr>
        <p:grpSpPr bwMode="auto">
          <a:xfrm>
            <a:off x="61913" y="1231900"/>
            <a:ext cx="8929687" cy="4483100"/>
            <a:chOff x="62496" y="711200"/>
            <a:chExt cx="8929104" cy="4483739"/>
          </a:xfrm>
        </p:grpSpPr>
        <p:grpSp>
          <p:nvGrpSpPr>
            <p:cNvPr id="50181" name="Group 11"/>
            <p:cNvGrpSpPr>
              <a:grpSpLocks/>
            </p:cNvGrpSpPr>
            <p:nvPr/>
          </p:nvGrpSpPr>
          <p:grpSpPr bwMode="auto">
            <a:xfrm>
              <a:off x="76200" y="1371600"/>
              <a:ext cx="8915400" cy="3823339"/>
              <a:chOff x="76200" y="1371600"/>
              <a:chExt cx="8915400" cy="3823339"/>
            </a:xfrm>
          </p:grpSpPr>
          <p:sp>
            <p:nvSpPr>
              <p:cNvPr id="11" name="Rectangle 10"/>
              <p:cNvSpPr/>
              <p:nvPr/>
            </p:nvSpPr>
            <p:spPr>
              <a:xfrm>
                <a:off x="76782" y="1371694"/>
                <a:ext cx="8914818" cy="38232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nvGrpSpPr>
              <p:cNvPr id="50191" name="Group 2"/>
              <p:cNvGrpSpPr>
                <a:grpSpLocks/>
              </p:cNvGrpSpPr>
              <p:nvPr/>
            </p:nvGrpSpPr>
            <p:grpSpPr bwMode="auto">
              <a:xfrm>
                <a:off x="165100" y="1434461"/>
                <a:ext cx="8826500" cy="3747139"/>
                <a:chOff x="266268" y="1134539"/>
                <a:chExt cx="11020071" cy="4974800"/>
              </a:xfrm>
            </p:grpSpPr>
            <p:pic>
              <p:nvPicPr>
                <p:cNvPr id="5019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1143000"/>
                  <a:ext cx="1933974" cy="496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0" y="1143000"/>
                  <a:ext cx="192718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72600" y="1134539"/>
                  <a:ext cx="1913739" cy="496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268" y="1143000"/>
                  <a:ext cx="1616163" cy="4955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67774" y="1143000"/>
                  <a:ext cx="1913739"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7"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67600" y="1134539"/>
                  <a:ext cx="1913739" cy="4955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0182" name="TextBox 12"/>
            <p:cNvSpPr txBox="1">
              <a:spLocks noChangeArrowheads="1"/>
            </p:cNvSpPr>
            <p:nvPr/>
          </p:nvSpPr>
          <p:spPr bwMode="auto">
            <a:xfrm>
              <a:off x="62496" y="711200"/>
              <a:ext cx="2313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prstClr val="black"/>
                  </a:solidFill>
                </a:rPr>
                <a:t>Days after heading</a:t>
              </a:r>
              <a:r>
                <a:rPr lang="en-GB" altLang="en-US" sz="1800" smtClean="0">
                  <a:solidFill>
                    <a:prstClr val="black"/>
                  </a:solidFill>
                </a:rPr>
                <a:t>:</a:t>
              </a:r>
            </a:p>
          </p:txBody>
        </p:sp>
        <p:sp>
          <p:nvSpPr>
            <p:cNvPr id="50183" name="TextBox 14"/>
            <p:cNvSpPr txBox="1">
              <a:spLocks noChangeArrowheads="1"/>
            </p:cNvSpPr>
            <p:nvPr/>
          </p:nvSpPr>
          <p:spPr bwMode="auto">
            <a:xfrm>
              <a:off x="655878" y="1040368"/>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0</a:t>
              </a:r>
            </a:p>
          </p:txBody>
        </p:sp>
        <p:sp>
          <p:nvSpPr>
            <p:cNvPr id="50184" name="TextBox 15"/>
            <p:cNvSpPr txBox="1">
              <a:spLocks noChangeArrowheads="1"/>
            </p:cNvSpPr>
            <p:nvPr/>
          </p:nvSpPr>
          <p:spPr bwMode="auto">
            <a:xfrm>
              <a:off x="2039990" y="1040368"/>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14</a:t>
              </a:r>
            </a:p>
          </p:txBody>
        </p:sp>
        <p:sp>
          <p:nvSpPr>
            <p:cNvPr id="50185" name="TextBox 16"/>
            <p:cNvSpPr txBox="1">
              <a:spLocks noChangeArrowheads="1"/>
            </p:cNvSpPr>
            <p:nvPr/>
          </p:nvSpPr>
          <p:spPr bwMode="auto">
            <a:xfrm>
              <a:off x="3560465" y="1040368"/>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28</a:t>
              </a:r>
            </a:p>
          </p:txBody>
        </p:sp>
        <p:sp>
          <p:nvSpPr>
            <p:cNvPr id="50186" name="TextBox 17"/>
            <p:cNvSpPr txBox="1">
              <a:spLocks noChangeArrowheads="1"/>
            </p:cNvSpPr>
            <p:nvPr/>
          </p:nvSpPr>
          <p:spPr bwMode="auto">
            <a:xfrm>
              <a:off x="5101373" y="1040368"/>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42</a:t>
              </a:r>
            </a:p>
          </p:txBody>
        </p:sp>
        <p:sp>
          <p:nvSpPr>
            <p:cNvPr id="50187" name="TextBox 18"/>
            <p:cNvSpPr txBox="1">
              <a:spLocks noChangeArrowheads="1"/>
            </p:cNvSpPr>
            <p:nvPr/>
          </p:nvSpPr>
          <p:spPr bwMode="auto">
            <a:xfrm>
              <a:off x="6542939" y="1040368"/>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49</a:t>
              </a:r>
            </a:p>
          </p:txBody>
        </p:sp>
        <p:sp>
          <p:nvSpPr>
            <p:cNvPr id="50188" name="TextBox 19"/>
            <p:cNvSpPr txBox="1">
              <a:spLocks noChangeArrowheads="1"/>
            </p:cNvSpPr>
            <p:nvPr/>
          </p:nvSpPr>
          <p:spPr bwMode="auto">
            <a:xfrm>
              <a:off x="8068744" y="1040368"/>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56</a:t>
              </a:r>
            </a:p>
          </p:txBody>
        </p:sp>
        <p:sp>
          <p:nvSpPr>
            <p:cNvPr id="21" name="Rectangle 20"/>
            <p:cNvSpPr/>
            <p:nvPr/>
          </p:nvSpPr>
          <p:spPr>
            <a:xfrm>
              <a:off x="76782" y="711200"/>
              <a:ext cx="8914818" cy="69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sp>
        <p:nvSpPr>
          <p:cNvPr id="50180" name="Title 21"/>
          <p:cNvSpPr>
            <a:spLocks noGrp="1"/>
          </p:cNvSpPr>
          <p:nvPr>
            <p:ph type="title"/>
          </p:nvPr>
        </p:nvSpPr>
        <p:spPr>
          <a:xfrm>
            <a:off x="457200" y="152400"/>
            <a:ext cx="8229600" cy="1143000"/>
          </a:xfrm>
        </p:spPr>
        <p:txBody>
          <a:bodyPr/>
          <a:lstStyle/>
          <a:p>
            <a:r>
              <a:rPr lang="en-GB" altLang="en-US" smtClean="0">
                <a:latin typeface="Arial" charset="0"/>
                <a:cs typeface="Arial" charset="0"/>
              </a:rPr>
              <a:t>Leaves senesce during seed filling</a:t>
            </a:r>
          </a:p>
        </p:txBody>
      </p:sp>
    </p:spTree>
    <p:extLst>
      <p:ext uri="{BB962C8B-B14F-4D97-AF65-F5344CB8AC3E}">
        <p14:creationId xmlns:p14="http://schemas.microsoft.com/office/powerpoint/2010/main" val="38930271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latin typeface="Arial" charset="0"/>
                <a:cs typeface="Arial" charset="0"/>
              </a:rPr>
              <a:t>Photoperiod induces leaf senescence in autumn leaves</a:t>
            </a:r>
          </a:p>
        </p:txBody>
      </p:sp>
      <p:sp>
        <p:nvSpPr>
          <p:cNvPr id="52227" name="TextBox 4"/>
          <p:cNvSpPr txBox="1">
            <a:spLocks noChangeArrowheads="1"/>
          </p:cNvSpPr>
          <p:nvPr/>
        </p:nvSpPr>
        <p:spPr bwMode="auto">
          <a:xfrm>
            <a:off x="3810000" y="6019800"/>
            <a:ext cx="5338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US" altLang="en-US" sz="800" smtClean="0">
                <a:solidFill>
                  <a:prstClr val="black"/>
                </a:solidFill>
                <a:latin typeface="Times New Roman" pitchFamily="18" charset="0"/>
                <a:cs typeface="Times New Roman" pitchFamily="18" charset="0"/>
              </a:rPr>
              <a:t>Bhalerao, R., Keskitalo, J., Sterky, F., Erlandsson, R., Björkbacka, H., Birve, S.J., Karlsson, J., Gardeström, P., Gustafsson, P., Lundeberg, J., and Jansson, S. (2003). Gene Expression in Autumn Leaves. Plant Physiology 131: </a:t>
            </a:r>
            <a:r>
              <a:rPr lang="en-US" altLang="en-US" sz="800" smtClean="0">
                <a:solidFill>
                  <a:prstClr val="black"/>
                </a:solidFill>
                <a:latin typeface="Times New Roman" pitchFamily="18" charset="0"/>
                <a:cs typeface="Times New Roman" pitchFamily="18" charset="0"/>
                <a:hlinkClick r:id="rId3"/>
              </a:rPr>
              <a:t>430-442</a:t>
            </a:r>
            <a:r>
              <a:rPr lang="en-US" altLang="en-US" sz="800" smtClean="0">
                <a:solidFill>
                  <a:prstClr val="black"/>
                </a:solidFill>
                <a:latin typeface="Times New Roman" pitchFamily="18" charset="0"/>
                <a:cs typeface="Times New Roman" pitchFamily="18" charset="0"/>
              </a:rPr>
              <a:t>.</a:t>
            </a:r>
          </a:p>
        </p:txBody>
      </p:sp>
      <p:grpSp>
        <p:nvGrpSpPr>
          <p:cNvPr id="52228" name="Group 1"/>
          <p:cNvGrpSpPr>
            <a:grpSpLocks/>
          </p:cNvGrpSpPr>
          <p:nvPr/>
        </p:nvGrpSpPr>
        <p:grpSpPr bwMode="auto">
          <a:xfrm>
            <a:off x="0" y="1828800"/>
            <a:ext cx="9144000" cy="1885950"/>
            <a:chOff x="-304800" y="1524001"/>
            <a:chExt cx="12846050" cy="2691598"/>
          </a:xfrm>
        </p:grpSpPr>
        <p:pic>
          <p:nvPicPr>
            <p:cNvPr id="522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8225" y="1551187"/>
              <a:ext cx="6423025" cy="266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524001"/>
              <a:ext cx="6423025" cy="269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571500" y="4267200"/>
            <a:ext cx="8001000" cy="1200150"/>
          </a:xfrm>
          <a:prstGeom prst="rect">
            <a:avLst/>
          </a:prstGeom>
          <a:solidFill>
            <a:schemeClr val="accent1">
              <a:lumMod val="20000"/>
              <a:lumOff val="80000"/>
            </a:schemeClr>
          </a:solidFill>
        </p:spPr>
        <p:txBody>
          <a:bodyPr>
            <a:spAutoFit/>
          </a:bodyPr>
          <a:lstStyle/>
          <a:p>
            <a:pPr algn="ctr" fontAlgn="base">
              <a:spcBef>
                <a:spcPct val="0"/>
              </a:spcBef>
              <a:spcAft>
                <a:spcPct val="0"/>
              </a:spcAft>
              <a:defRPr/>
            </a:pPr>
            <a:r>
              <a:rPr lang="en-GB" sz="2400" b="1" dirty="0">
                <a:solidFill>
                  <a:prstClr val="black"/>
                </a:solidFill>
                <a:latin typeface="Arial" panose="020B0604020202020204" pitchFamily="34" charset="0"/>
                <a:ea typeface="MS PGothic" pitchFamily="34" charset="-128"/>
              </a:rPr>
              <a:t>Day length </a:t>
            </a:r>
            <a:r>
              <a:rPr lang="en-GB" sz="2400" dirty="0">
                <a:solidFill>
                  <a:prstClr val="black"/>
                </a:solidFill>
                <a:latin typeface="Arial" panose="020B0604020202020204" pitchFamily="34" charset="0"/>
                <a:ea typeface="MS PGothic" pitchFamily="34" charset="-128"/>
              </a:rPr>
              <a:t>is the signal that </a:t>
            </a:r>
            <a:r>
              <a:rPr lang="en-GB" sz="2400" b="1" i="1" dirty="0">
                <a:solidFill>
                  <a:prstClr val="black"/>
                </a:solidFill>
                <a:latin typeface="Arial" panose="020B0604020202020204" pitchFamily="34" charset="0"/>
                <a:ea typeface="MS PGothic" pitchFamily="34" charset="-128"/>
              </a:rPr>
              <a:t>initiates</a:t>
            </a:r>
            <a:r>
              <a:rPr lang="en-GB" sz="2400" dirty="0">
                <a:solidFill>
                  <a:prstClr val="black"/>
                </a:solidFill>
                <a:latin typeface="Arial" panose="020B0604020202020204" pitchFamily="34" charset="0"/>
                <a:ea typeface="MS PGothic" pitchFamily="34" charset="-128"/>
              </a:rPr>
              <a:t> leaf senescence, but the </a:t>
            </a:r>
            <a:r>
              <a:rPr lang="en-GB" sz="2400" dirty="0">
                <a:solidFill>
                  <a:srgbClr val="0000FF"/>
                </a:solidFill>
                <a:latin typeface="Arial" panose="020B0604020202020204" pitchFamily="34" charset="0"/>
                <a:ea typeface="MS PGothic" pitchFamily="34" charset="-128"/>
              </a:rPr>
              <a:t>rate </a:t>
            </a:r>
            <a:r>
              <a:rPr lang="en-GB" sz="2400" dirty="0">
                <a:solidFill>
                  <a:prstClr val="black"/>
                </a:solidFill>
                <a:latin typeface="Arial" panose="020B0604020202020204" pitchFamily="34" charset="0"/>
                <a:ea typeface="MS PGothic" pitchFamily="34" charset="-128"/>
              </a:rPr>
              <a:t>at which senescence occurs is affected by </a:t>
            </a:r>
            <a:r>
              <a:rPr lang="en-GB" sz="2400" dirty="0">
                <a:solidFill>
                  <a:srgbClr val="0000FF"/>
                </a:solidFill>
                <a:latin typeface="Arial" panose="020B0604020202020204" pitchFamily="34" charset="0"/>
                <a:ea typeface="MS PGothic" pitchFamily="34" charset="-128"/>
              </a:rPr>
              <a:t>temperature</a:t>
            </a:r>
          </a:p>
        </p:txBody>
      </p:sp>
    </p:spTree>
    <p:extLst>
      <p:ext uri="{BB962C8B-B14F-4D97-AF65-F5344CB8AC3E}">
        <p14:creationId xmlns:p14="http://schemas.microsoft.com/office/powerpoint/2010/main" val="17734447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3048000" y="6108700"/>
            <a:ext cx="6096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Keskitalo, J., Bergquist, G., Gardeström, P. and Jansson, S. (2005). A cellular timetable of autumn senescence. Plant Physiol. 139: </a:t>
            </a:r>
            <a:r>
              <a:rPr lang="en-GB" altLang="en-US" sz="800" smtClean="0">
                <a:solidFill>
                  <a:prstClr val="black"/>
                </a:solidFill>
                <a:latin typeface="Times New Roman" pitchFamily="18" charset="0"/>
                <a:cs typeface="Times New Roman" pitchFamily="18" charset="0"/>
                <a:hlinkClick r:id="rId3"/>
              </a:rPr>
              <a:t>1635-1648</a:t>
            </a:r>
            <a:r>
              <a:rPr lang="en-GB" altLang="en-US" sz="800" smtClean="0">
                <a:solidFill>
                  <a:prstClr val="black"/>
                </a:solidFill>
                <a:latin typeface="Times New Roman" pitchFamily="18" charset="0"/>
                <a:cs typeface="Times New Roman" pitchFamily="18" charset="0"/>
              </a:rPr>
              <a:t>.</a:t>
            </a:r>
          </a:p>
        </p:txBody>
      </p:sp>
      <p:sp>
        <p:nvSpPr>
          <p:cNvPr id="53251" name="Title 1"/>
          <p:cNvSpPr>
            <a:spLocks noGrp="1"/>
          </p:cNvSpPr>
          <p:nvPr>
            <p:ph type="title"/>
          </p:nvPr>
        </p:nvSpPr>
        <p:spPr>
          <a:xfrm>
            <a:off x="457200" y="228600"/>
            <a:ext cx="8229600" cy="1143000"/>
          </a:xfrm>
        </p:spPr>
        <p:txBody>
          <a:bodyPr/>
          <a:lstStyle/>
          <a:p>
            <a:r>
              <a:rPr lang="en-GB" altLang="en-US" smtClean="0">
                <a:latin typeface="Arial" charset="0"/>
                <a:cs typeface="Arial" charset="0"/>
              </a:rPr>
              <a:t>Autumn senescence is a relatively slow process</a:t>
            </a:r>
          </a:p>
        </p:txBody>
      </p:sp>
      <p:grpSp>
        <p:nvGrpSpPr>
          <p:cNvPr id="53252" name="Group 2"/>
          <p:cNvGrpSpPr>
            <a:grpSpLocks/>
          </p:cNvGrpSpPr>
          <p:nvPr/>
        </p:nvGrpSpPr>
        <p:grpSpPr bwMode="auto">
          <a:xfrm>
            <a:off x="0" y="1295400"/>
            <a:ext cx="9144000" cy="4572000"/>
            <a:chOff x="0" y="1295400"/>
            <a:chExt cx="9144000" cy="4572001"/>
          </a:xfrm>
        </p:grpSpPr>
        <p:pic>
          <p:nvPicPr>
            <p:cNvPr id="5325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95400"/>
              <a:ext cx="9143999" cy="457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555" y="2209800"/>
              <a:ext cx="8863445" cy="60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8400" y="2743200"/>
              <a:ext cx="6297637" cy="51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496468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3"/>
          <p:cNvSpPr>
            <a:spLocks noGrp="1"/>
          </p:cNvSpPr>
          <p:nvPr>
            <p:ph type="title"/>
          </p:nvPr>
        </p:nvSpPr>
        <p:spPr>
          <a:xfrm>
            <a:off x="457200" y="76200"/>
            <a:ext cx="8229600" cy="1143000"/>
          </a:xfrm>
        </p:spPr>
        <p:txBody>
          <a:bodyPr/>
          <a:lstStyle/>
          <a:p>
            <a:r>
              <a:rPr lang="en-GB" altLang="en-US" smtClean="0">
                <a:latin typeface="Arial" charset="0"/>
                <a:cs typeface="Arial" charset="0"/>
              </a:rPr>
              <a:t>Leaf senescence can be induced by starvation or shading</a:t>
            </a:r>
          </a:p>
        </p:txBody>
      </p:sp>
      <p:sp>
        <p:nvSpPr>
          <p:cNvPr id="55299" name="Rectangle 4"/>
          <p:cNvSpPr>
            <a:spLocks noChangeArrowheads="1"/>
          </p:cNvSpPr>
          <p:nvPr/>
        </p:nvSpPr>
        <p:spPr bwMode="auto">
          <a:xfrm>
            <a:off x="3505200" y="6037263"/>
            <a:ext cx="563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Wingler, A., Purdy, S., MacLean, J.A. and Pourtau, N. (2006). The role of sugars in integrating environmental signals during the regulation of leaf senescence. J. Exp. Bot</a:t>
            </a:r>
            <a:r>
              <a:rPr lang="en-GB" altLang="en-US" sz="800" b="1" smtClean="0">
                <a:solidFill>
                  <a:prstClr val="black"/>
                </a:solidFill>
                <a:latin typeface="Times New Roman" pitchFamily="18" charset="0"/>
                <a:cs typeface="Times New Roman" pitchFamily="18" charset="0"/>
              </a:rPr>
              <a:t>. </a:t>
            </a:r>
            <a:r>
              <a:rPr lang="en-GB" altLang="en-US" sz="800" smtClean="0">
                <a:solidFill>
                  <a:prstClr val="black"/>
                </a:solidFill>
                <a:latin typeface="Times New Roman" pitchFamily="18" charset="0"/>
                <a:cs typeface="Times New Roman" pitchFamily="18" charset="0"/>
              </a:rPr>
              <a:t>57: </a:t>
            </a:r>
            <a:r>
              <a:rPr lang="en-GB" altLang="en-US" sz="800" smtClean="0">
                <a:solidFill>
                  <a:prstClr val="black"/>
                </a:solidFill>
                <a:latin typeface="Times New Roman" pitchFamily="18" charset="0"/>
                <a:cs typeface="Times New Roman" pitchFamily="18" charset="0"/>
                <a:hlinkClick r:id="rId2"/>
              </a:rPr>
              <a:t>391-399</a:t>
            </a:r>
            <a:r>
              <a:rPr lang="en-GB" altLang="en-US" sz="800" smtClean="0">
                <a:solidFill>
                  <a:prstClr val="black"/>
                </a:solidFill>
                <a:latin typeface="Times New Roman" pitchFamily="18" charset="0"/>
                <a:cs typeface="Times New Roman" pitchFamily="18" charset="0"/>
              </a:rPr>
              <a:t> by permission of Oxford University Press; Photo credit: </a:t>
            </a:r>
            <a:r>
              <a:rPr lang="en-GB" altLang="en-US" sz="800" smtClean="0">
                <a:solidFill>
                  <a:prstClr val="black"/>
                </a:solidFill>
                <a:latin typeface="Times New Roman" pitchFamily="18" charset="0"/>
                <a:cs typeface="Times New Roman" pitchFamily="18" charset="0"/>
                <a:hlinkClick r:id="rId3"/>
              </a:rPr>
              <a:t>IRRI</a:t>
            </a:r>
            <a:endParaRPr lang="en-GB" altLang="en-US" sz="800" smtClean="0">
              <a:solidFill>
                <a:prstClr val="black"/>
              </a:solidFill>
              <a:latin typeface="Times New Roman" pitchFamily="18" charset="0"/>
              <a:cs typeface="Times New Roman" pitchFamily="18" charset="0"/>
            </a:endParaRPr>
          </a:p>
        </p:txBody>
      </p:sp>
      <p:pic>
        <p:nvPicPr>
          <p:cNvPr id="5530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600200"/>
            <a:ext cx="4202113"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1" name="Group 34"/>
          <p:cNvGrpSpPr>
            <a:grpSpLocks/>
          </p:cNvGrpSpPr>
          <p:nvPr/>
        </p:nvGrpSpPr>
        <p:grpSpPr bwMode="auto">
          <a:xfrm>
            <a:off x="3352800" y="4929188"/>
            <a:ext cx="1411288" cy="949325"/>
            <a:chOff x="3081259" y="2914532"/>
            <a:chExt cx="1477439" cy="1056862"/>
          </a:xfrm>
        </p:grpSpPr>
        <p:sp>
          <p:nvSpPr>
            <p:cNvPr id="19" name="Freeform 18"/>
            <p:cNvSpPr/>
            <p:nvPr/>
          </p:nvSpPr>
          <p:spPr>
            <a:xfrm>
              <a:off x="3081259" y="2914532"/>
              <a:ext cx="1477439" cy="1056862"/>
            </a:xfrm>
            <a:custGeom>
              <a:avLst/>
              <a:gdLst>
                <a:gd name="connsiteX0" fmla="*/ 10621 w 1477439"/>
                <a:gd name="connsiteY0" fmla="*/ 1663 h 1056862"/>
                <a:gd name="connsiteX1" fmla="*/ 97119 w 1477439"/>
                <a:gd name="connsiteY1" fmla="*/ 199371 h 1056862"/>
                <a:gd name="connsiteX2" fmla="*/ 183616 w 1477439"/>
                <a:gd name="connsiteY2" fmla="*/ 483576 h 1056862"/>
                <a:gd name="connsiteX3" fmla="*/ 319540 w 1477439"/>
                <a:gd name="connsiteY3" fmla="*/ 792495 h 1056862"/>
                <a:gd name="connsiteX4" fmla="*/ 591389 w 1477439"/>
                <a:gd name="connsiteY4" fmla="*/ 1051987 h 1056862"/>
                <a:gd name="connsiteX5" fmla="*/ 962092 w 1477439"/>
                <a:gd name="connsiteY5" fmla="*/ 953133 h 1056862"/>
                <a:gd name="connsiteX6" fmla="*/ 1147443 w 1477439"/>
                <a:gd name="connsiteY6" fmla="*/ 841922 h 1056862"/>
                <a:gd name="connsiteX7" fmla="*/ 1456362 w 1477439"/>
                <a:gd name="connsiteY7" fmla="*/ 1039630 h 1056862"/>
                <a:gd name="connsiteX8" fmla="*/ 1431648 w 1477439"/>
                <a:gd name="connsiteY8" fmla="*/ 891349 h 1056862"/>
                <a:gd name="connsiteX9" fmla="*/ 1283367 w 1477439"/>
                <a:gd name="connsiteY9" fmla="*/ 891349 h 1056862"/>
                <a:gd name="connsiteX10" fmla="*/ 1184513 w 1477439"/>
                <a:gd name="connsiteY10" fmla="*/ 619500 h 1056862"/>
                <a:gd name="connsiteX11" fmla="*/ 1060946 w 1477439"/>
                <a:gd name="connsiteY11" fmla="*/ 285868 h 1056862"/>
                <a:gd name="connsiteX12" fmla="*/ 813811 w 1477439"/>
                <a:gd name="connsiteY12" fmla="*/ 63446 h 1056862"/>
                <a:gd name="connsiteX13" fmla="*/ 356611 w 1477439"/>
                <a:gd name="connsiteY13" fmla="*/ 100517 h 1056862"/>
                <a:gd name="connsiteX14" fmla="*/ 10621 w 1477439"/>
                <a:gd name="connsiteY14" fmla="*/ 1663 h 105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7439" h="1056862">
                  <a:moveTo>
                    <a:pt x="10621" y="1663"/>
                  </a:moveTo>
                  <a:cubicBezTo>
                    <a:pt x="-32627" y="18139"/>
                    <a:pt x="68287" y="119052"/>
                    <a:pt x="97119" y="199371"/>
                  </a:cubicBezTo>
                  <a:cubicBezTo>
                    <a:pt x="125951" y="279690"/>
                    <a:pt x="146546" y="384722"/>
                    <a:pt x="183616" y="483576"/>
                  </a:cubicBezTo>
                  <a:cubicBezTo>
                    <a:pt x="220686" y="582430"/>
                    <a:pt x="251578" y="697760"/>
                    <a:pt x="319540" y="792495"/>
                  </a:cubicBezTo>
                  <a:cubicBezTo>
                    <a:pt x="387502" y="887230"/>
                    <a:pt x="484297" y="1025214"/>
                    <a:pt x="591389" y="1051987"/>
                  </a:cubicBezTo>
                  <a:cubicBezTo>
                    <a:pt x="698481" y="1078760"/>
                    <a:pt x="869416" y="988144"/>
                    <a:pt x="962092" y="953133"/>
                  </a:cubicBezTo>
                  <a:cubicBezTo>
                    <a:pt x="1054768" y="918122"/>
                    <a:pt x="1065065" y="827506"/>
                    <a:pt x="1147443" y="841922"/>
                  </a:cubicBezTo>
                  <a:cubicBezTo>
                    <a:pt x="1229821" y="856338"/>
                    <a:pt x="1408995" y="1031392"/>
                    <a:pt x="1456362" y="1039630"/>
                  </a:cubicBezTo>
                  <a:cubicBezTo>
                    <a:pt x="1503730" y="1047868"/>
                    <a:pt x="1460480" y="916062"/>
                    <a:pt x="1431648" y="891349"/>
                  </a:cubicBezTo>
                  <a:cubicBezTo>
                    <a:pt x="1402816" y="866636"/>
                    <a:pt x="1324556" y="936657"/>
                    <a:pt x="1283367" y="891349"/>
                  </a:cubicBezTo>
                  <a:cubicBezTo>
                    <a:pt x="1242178" y="846041"/>
                    <a:pt x="1221583" y="720414"/>
                    <a:pt x="1184513" y="619500"/>
                  </a:cubicBezTo>
                  <a:cubicBezTo>
                    <a:pt x="1147443" y="518587"/>
                    <a:pt x="1122730" y="378544"/>
                    <a:pt x="1060946" y="285868"/>
                  </a:cubicBezTo>
                  <a:cubicBezTo>
                    <a:pt x="999162" y="193192"/>
                    <a:pt x="931200" y="94338"/>
                    <a:pt x="813811" y="63446"/>
                  </a:cubicBezTo>
                  <a:cubicBezTo>
                    <a:pt x="696422" y="32554"/>
                    <a:pt x="486357" y="104636"/>
                    <a:pt x="356611" y="100517"/>
                  </a:cubicBezTo>
                  <a:cubicBezTo>
                    <a:pt x="226865" y="96398"/>
                    <a:pt x="53869" y="-14813"/>
                    <a:pt x="10621" y="1663"/>
                  </a:cubicBezTo>
                  <a:close/>
                </a:path>
              </a:pathLst>
            </a:custGeom>
            <a:gradFill flip="none" rotWithShape="1">
              <a:gsLst>
                <a:gs pos="0">
                  <a:srgbClr val="00B050"/>
                </a:gs>
                <a:gs pos="50000">
                  <a:srgbClr val="CCFF33"/>
                </a:gs>
                <a:gs pos="100000">
                  <a:srgbClr val="FFC000"/>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20" name="Freeform 19"/>
            <p:cNvSpPr/>
            <p:nvPr/>
          </p:nvSpPr>
          <p:spPr>
            <a:xfrm>
              <a:off x="3303955" y="3093032"/>
              <a:ext cx="1038695" cy="694560"/>
            </a:xfrm>
            <a:custGeom>
              <a:avLst/>
              <a:gdLst>
                <a:gd name="connsiteX0" fmla="*/ 0 w 1095594"/>
                <a:gd name="connsiteY0" fmla="*/ 0 h 695282"/>
                <a:gd name="connsiteX1" fmla="*/ 261257 w 1095594"/>
                <a:gd name="connsiteY1" fmla="*/ 117988 h 695282"/>
                <a:gd name="connsiteX2" fmla="*/ 589935 w 1095594"/>
                <a:gd name="connsiteY2" fmla="*/ 307610 h 695282"/>
                <a:gd name="connsiteX3" fmla="*/ 889117 w 1095594"/>
                <a:gd name="connsiteY3" fmla="*/ 556225 h 695282"/>
                <a:gd name="connsiteX4" fmla="*/ 1095594 w 1095594"/>
                <a:gd name="connsiteY4" fmla="*/ 695282 h 6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594" h="695282">
                  <a:moveTo>
                    <a:pt x="0" y="0"/>
                  </a:moveTo>
                  <a:cubicBezTo>
                    <a:pt x="81467" y="33360"/>
                    <a:pt x="162935" y="66720"/>
                    <a:pt x="261257" y="117988"/>
                  </a:cubicBezTo>
                  <a:cubicBezTo>
                    <a:pt x="359580" y="169256"/>
                    <a:pt x="485292" y="234571"/>
                    <a:pt x="589935" y="307610"/>
                  </a:cubicBezTo>
                  <a:cubicBezTo>
                    <a:pt x="694578" y="380649"/>
                    <a:pt x="804841" y="491613"/>
                    <a:pt x="889117" y="556225"/>
                  </a:cubicBezTo>
                  <a:cubicBezTo>
                    <a:pt x="973394" y="620837"/>
                    <a:pt x="1095594" y="695282"/>
                    <a:pt x="1095594" y="69528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21" name="Freeform 20"/>
            <p:cNvSpPr/>
            <p:nvPr/>
          </p:nvSpPr>
          <p:spPr>
            <a:xfrm>
              <a:off x="3510032" y="3050616"/>
              <a:ext cx="41548" cy="136085"/>
            </a:xfrm>
            <a:custGeom>
              <a:avLst/>
              <a:gdLst>
                <a:gd name="connsiteX0" fmla="*/ 0 w 42367"/>
                <a:gd name="connsiteY0" fmla="*/ 0 h 134843"/>
                <a:gd name="connsiteX1" fmla="*/ 42138 w 42367"/>
                <a:gd name="connsiteY1" fmla="*/ 46352 h 134843"/>
                <a:gd name="connsiteX2" fmla="*/ 16855 w 42367"/>
                <a:gd name="connsiteY2" fmla="*/ 134843 h 134843"/>
              </a:gdLst>
              <a:ahLst/>
              <a:cxnLst>
                <a:cxn ang="0">
                  <a:pos x="connsiteX0" y="connsiteY0"/>
                </a:cxn>
                <a:cxn ang="0">
                  <a:pos x="connsiteX1" y="connsiteY1"/>
                </a:cxn>
                <a:cxn ang="0">
                  <a:pos x="connsiteX2" y="connsiteY2"/>
                </a:cxn>
              </a:cxnLst>
              <a:rect l="l" t="t" r="r" b="b"/>
              <a:pathLst>
                <a:path w="42367" h="134843">
                  <a:moveTo>
                    <a:pt x="0" y="0"/>
                  </a:moveTo>
                  <a:cubicBezTo>
                    <a:pt x="19664" y="11939"/>
                    <a:pt x="39329" y="23878"/>
                    <a:pt x="42138" y="46352"/>
                  </a:cubicBezTo>
                  <a:cubicBezTo>
                    <a:pt x="44947" y="68826"/>
                    <a:pt x="21069" y="120094"/>
                    <a:pt x="16855" y="1348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22" name="Freeform 21"/>
            <p:cNvSpPr/>
            <p:nvPr/>
          </p:nvSpPr>
          <p:spPr>
            <a:xfrm>
              <a:off x="3350489" y="3253859"/>
              <a:ext cx="252610" cy="67158"/>
            </a:xfrm>
            <a:custGeom>
              <a:avLst/>
              <a:gdLst>
                <a:gd name="connsiteX0" fmla="*/ 0 w 252829"/>
                <a:gd name="connsiteY0" fmla="*/ 67421 h 67421"/>
                <a:gd name="connsiteX1" fmla="*/ 139056 w 252829"/>
                <a:gd name="connsiteY1" fmla="*/ 46352 h 67421"/>
                <a:gd name="connsiteX2" fmla="*/ 252829 w 252829"/>
                <a:gd name="connsiteY2" fmla="*/ 0 h 67421"/>
              </a:gdLst>
              <a:ahLst/>
              <a:cxnLst>
                <a:cxn ang="0">
                  <a:pos x="connsiteX0" y="connsiteY0"/>
                </a:cxn>
                <a:cxn ang="0">
                  <a:pos x="connsiteX1" y="connsiteY1"/>
                </a:cxn>
                <a:cxn ang="0">
                  <a:pos x="connsiteX2" y="connsiteY2"/>
                </a:cxn>
              </a:cxnLst>
              <a:rect l="l" t="t" r="r" b="b"/>
              <a:pathLst>
                <a:path w="252829" h="67421">
                  <a:moveTo>
                    <a:pt x="0" y="67421"/>
                  </a:moveTo>
                  <a:cubicBezTo>
                    <a:pt x="48459" y="62505"/>
                    <a:pt x="96918" y="57589"/>
                    <a:pt x="139056" y="46352"/>
                  </a:cubicBezTo>
                  <a:cubicBezTo>
                    <a:pt x="181194" y="35115"/>
                    <a:pt x="252829" y="0"/>
                    <a:pt x="252829"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23" name="Freeform 22"/>
            <p:cNvSpPr/>
            <p:nvPr/>
          </p:nvSpPr>
          <p:spPr>
            <a:xfrm>
              <a:off x="3789233" y="3075358"/>
              <a:ext cx="41548" cy="261565"/>
            </a:xfrm>
            <a:custGeom>
              <a:avLst/>
              <a:gdLst>
                <a:gd name="connsiteX0" fmla="*/ 12641 w 42327"/>
                <a:gd name="connsiteY0" fmla="*/ 0 h 261257"/>
                <a:gd name="connsiteX1" fmla="*/ 42138 w 42327"/>
                <a:gd name="connsiteY1" fmla="*/ 84277 h 261257"/>
                <a:gd name="connsiteX2" fmla="*/ 0 w 42327"/>
                <a:gd name="connsiteY2" fmla="*/ 261257 h 261257"/>
              </a:gdLst>
              <a:ahLst/>
              <a:cxnLst>
                <a:cxn ang="0">
                  <a:pos x="connsiteX0" y="connsiteY0"/>
                </a:cxn>
                <a:cxn ang="0">
                  <a:pos x="connsiteX1" y="connsiteY1"/>
                </a:cxn>
                <a:cxn ang="0">
                  <a:pos x="connsiteX2" y="connsiteY2"/>
                </a:cxn>
              </a:cxnLst>
              <a:rect l="l" t="t" r="r" b="b"/>
              <a:pathLst>
                <a:path w="42327" h="261257">
                  <a:moveTo>
                    <a:pt x="12641" y="0"/>
                  </a:moveTo>
                  <a:cubicBezTo>
                    <a:pt x="28443" y="20367"/>
                    <a:pt x="44245" y="40734"/>
                    <a:pt x="42138" y="84277"/>
                  </a:cubicBezTo>
                  <a:cubicBezTo>
                    <a:pt x="40031" y="127820"/>
                    <a:pt x="0" y="261257"/>
                    <a:pt x="0" y="26125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24" name="Freeform 23"/>
            <p:cNvSpPr/>
            <p:nvPr/>
          </p:nvSpPr>
          <p:spPr>
            <a:xfrm>
              <a:off x="3824134" y="3075358"/>
              <a:ext cx="103038" cy="90134"/>
            </a:xfrm>
            <a:custGeom>
              <a:avLst/>
              <a:gdLst>
                <a:gd name="connsiteX0" fmla="*/ 104097 w 104097"/>
                <a:gd name="connsiteY0" fmla="*/ 0 h 89282"/>
                <a:gd name="connsiteX1" fmla="*/ 7179 w 104097"/>
                <a:gd name="connsiteY1" fmla="*/ 84277 h 89282"/>
                <a:gd name="connsiteX2" fmla="*/ 7179 w 104097"/>
                <a:gd name="connsiteY2" fmla="*/ 80063 h 89282"/>
              </a:gdLst>
              <a:ahLst/>
              <a:cxnLst>
                <a:cxn ang="0">
                  <a:pos x="connsiteX0" y="connsiteY0"/>
                </a:cxn>
                <a:cxn ang="0">
                  <a:pos x="connsiteX1" y="connsiteY1"/>
                </a:cxn>
                <a:cxn ang="0">
                  <a:pos x="connsiteX2" y="connsiteY2"/>
                </a:cxn>
              </a:cxnLst>
              <a:rect l="l" t="t" r="r" b="b"/>
              <a:pathLst>
                <a:path w="104097" h="89282">
                  <a:moveTo>
                    <a:pt x="104097" y="0"/>
                  </a:moveTo>
                  <a:lnTo>
                    <a:pt x="7179" y="84277"/>
                  </a:lnTo>
                  <a:cubicBezTo>
                    <a:pt x="-8974" y="97621"/>
                    <a:pt x="7179" y="80063"/>
                    <a:pt x="7179" y="8006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25" name="Freeform 24"/>
            <p:cNvSpPr/>
            <p:nvPr/>
          </p:nvSpPr>
          <p:spPr>
            <a:xfrm>
              <a:off x="3451866" y="3423522"/>
              <a:ext cx="447053" cy="130782"/>
            </a:xfrm>
            <a:custGeom>
              <a:avLst/>
              <a:gdLst>
                <a:gd name="connsiteX0" fmla="*/ 0 w 446665"/>
                <a:gd name="connsiteY0" fmla="*/ 126415 h 132487"/>
                <a:gd name="connsiteX1" fmla="*/ 176980 w 446665"/>
                <a:gd name="connsiteY1" fmla="*/ 117987 h 132487"/>
                <a:gd name="connsiteX2" fmla="*/ 446665 w 446665"/>
                <a:gd name="connsiteY2" fmla="*/ 0 h 132487"/>
              </a:gdLst>
              <a:ahLst/>
              <a:cxnLst>
                <a:cxn ang="0">
                  <a:pos x="connsiteX0" y="connsiteY0"/>
                </a:cxn>
                <a:cxn ang="0">
                  <a:pos x="connsiteX1" y="connsiteY1"/>
                </a:cxn>
                <a:cxn ang="0">
                  <a:pos x="connsiteX2" y="connsiteY2"/>
                </a:cxn>
              </a:cxnLst>
              <a:rect l="l" t="t" r="r" b="b"/>
              <a:pathLst>
                <a:path w="446665" h="132487">
                  <a:moveTo>
                    <a:pt x="0" y="126415"/>
                  </a:moveTo>
                  <a:cubicBezTo>
                    <a:pt x="51268" y="132735"/>
                    <a:pt x="102536" y="139056"/>
                    <a:pt x="176980" y="117987"/>
                  </a:cubicBezTo>
                  <a:cubicBezTo>
                    <a:pt x="251424" y="96918"/>
                    <a:pt x="401718" y="19664"/>
                    <a:pt x="446665"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26" name="Freeform 25"/>
            <p:cNvSpPr/>
            <p:nvPr/>
          </p:nvSpPr>
          <p:spPr>
            <a:xfrm>
              <a:off x="3506708" y="3556071"/>
              <a:ext cx="66476" cy="130782"/>
            </a:xfrm>
            <a:custGeom>
              <a:avLst/>
              <a:gdLst>
                <a:gd name="connsiteX0" fmla="*/ 0 w 67422"/>
                <a:gd name="connsiteY0" fmla="*/ 130629 h 130629"/>
                <a:gd name="connsiteX1" fmla="*/ 67422 w 67422"/>
                <a:gd name="connsiteY1" fmla="*/ 0 h 130629"/>
              </a:gdLst>
              <a:ahLst/>
              <a:cxnLst>
                <a:cxn ang="0">
                  <a:pos x="connsiteX0" y="connsiteY0"/>
                </a:cxn>
                <a:cxn ang="0">
                  <a:pos x="connsiteX1" y="connsiteY1"/>
                </a:cxn>
              </a:cxnLst>
              <a:rect l="l" t="t" r="r" b="b"/>
              <a:pathLst>
                <a:path w="67422" h="130629">
                  <a:moveTo>
                    <a:pt x="0" y="130629"/>
                  </a:moveTo>
                  <a:lnTo>
                    <a:pt x="6742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27" name="Freeform 26"/>
            <p:cNvSpPr/>
            <p:nvPr/>
          </p:nvSpPr>
          <p:spPr>
            <a:xfrm>
              <a:off x="3628028" y="3619695"/>
              <a:ext cx="493587" cy="139619"/>
            </a:xfrm>
            <a:custGeom>
              <a:avLst/>
              <a:gdLst>
                <a:gd name="connsiteX0" fmla="*/ 0 w 493018"/>
                <a:gd name="connsiteY0" fmla="*/ 117987 h 139681"/>
                <a:gd name="connsiteX1" fmla="*/ 235974 w 493018"/>
                <a:gd name="connsiteY1" fmla="*/ 130628 h 139681"/>
                <a:gd name="connsiteX2" fmla="*/ 493018 w 493018"/>
                <a:gd name="connsiteY2" fmla="*/ 0 h 139681"/>
              </a:gdLst>
              <a:ahLst/>
              <a:cxnLst>
                <a:cxn ang="0">
                  <a:pos x="connsiteX0" y="connsiteY0"/>
                </a:cxn>
                <a:cxn ang="0">
                  <a:pos x="connsiteX1" y="connsiteY1"/>
                </a:cxn>
                <a:cxn ang="0">
                  <a:pos x="connsiteX2" y="connsiteY2"/>
                </a:cxn>
              </a:cxnLst>
              <a:rect l="l" t="t" r="r" b="b"/>
              <a:pathLst>
                <a:path w="493018" h="139681">
                  <a:moveTo>
                    <a:pt x="0" y="117987"/>
                  </a:moveTo>
                  <a:cubicBezTo>
                    <a:pt x="76902" y="134139"/>
                    <a:pt x="153804" y="150292"/>
                    <a:pt x="235974" y="130628"/>
                  </a:cubicBezTo>
                  <a:cubicBezTo>
                    <a:pt x="318144" y="110964"/>
                    <a:pt x="449475" y="21771"/>
                    <a:pt x="49301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28" name="Freeform 27"/>
            <p:cNvSpPr/>
            <p:nvPr/>
          </p:nvSpPr>
          <p:spPr>
            <a:xfrm>
              <a:off x="4048491" y="3315715"/>
              <a:ext cx="39886" cy="279238"/>
            </a:xfrm>
            <a:custGeom>
              <a:avLst/>
              <a:gdLst>
                <a:gd name="connsiteX0" fmla="*/ 10125 w 39851"/>
                <a:gd name="connsiteY0" fmla="*/ 0 h 278112"/>
                <a:gd name="connsiteX1" fmla="*/ 1697 w 39851"/>
                <a:gd name="connsiteY1" fmla="*/ 126414 h 278112"/>
                <a:gd name="connsiteX2" fmla="*/ 39622 w 39851"/>
                <a:gd name="connsiteY2" fmla="*/ 227546 h 278112"/>
                <a:gd name="connsiteX3" fmla="*/ 18553 w 39851"/>
                <a:gd name="connsiteY3" fmla="*/ 278112 h 278112"/>
              </a:gdLst>
              <a:ahLst/>
              <a:cxnLst>
                <a:cxn ang="0">
                  <a:pos x="connsiteX0" y="connsiteY0"/>
                </a:cxn>
                <a:cxn ang="0">
                  <a:pos x="connsiteX1" y="connsiteY1"/>
                </a:cxn>
                <a:cxn ang="0">
                  <a:pos x="connsiteX2" y="connsiteY2"/>
                </a:cxn>
                <a:cxn ang="0">
                  <a:pos x="connsiteX3" y="connsiteY3"/>
                </a:cxn>
              </a:cxnLst>
              <a:rect l="l" t="t" r="r" b="b"/>
              <a:pathLst>
                <a:path w="39851" h="278112">
                  <a:moveTo>
                    <a:pt x="10125" y="0"/>
                  </a:moveTo>
                  <a:cubicBezTo>
                    <a:pt x="3453" y="44245"/>
                    <a:pt x="-3219" y="88490"/>
                    <a:pt x="1697" y="126414"/>
                  </a:cubicBezTo>
                  <a:cubicBezTo>
                    <a:pt x="6613" y="164338"/>
                    <a:pt x="36813" y="202263"/>
                    <a:pt x="39622" y="227546"/>
                  </a:cubicBezTo>
                  <a:cubicBezTo>
                    <a:pt x="42431" y="252829"/>
                    <a:pt x="18553" y="278112"/>
                    <a:pt x="18553" y="27811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29" name="Freeform 28"/>
            <p:cNvSpPr/>
            <p:nvPr/>
          </p:nvSpPr>
          <p:spPr>
            <a:xfrm>
              <a:off x="4048491" y="3347527"/>
              <a:ext cx="93067" cy="28277"/>
            </a:xfrm>
            <a:custGeom>
              <a:avLst/>
              <a:gdLst>
                <a:gd name="connsiteX0" fmla="*/ 0 w 92704"/>
                <a:gd name="connsiteY0" fmla="*/ 29497 h 29497"/>
                <a:gd name="connsiteX1" fmla="*/ 92704 w 92704"/>
                <a:gd name="connsiteY1" fmla="*/ 0 h 29497"/>
              </a:gdLst>
              <a:ahLst/>
              <a:cxnLst>
                <a:cxn ang="0">
                  <a:pos x="connsiteX0" y="connsiteY0"/>
                </a:cxn>
                <a:cxn ang="0">
                  <a:pos x="connsiteX1" y="connsiteY1"/>
                </a:cxn>
              </a:cxnLst>
              <a:rect l="l" t="t" r="r" b="b"/>
              <a:pathLst>
                <a:path w="92704" h="29497">
                  <a:moveTo>
                    <a:pt x="0" y="29497"/>
                  </a:moveTo>
                  <a:lnTo>
                    <a:pt x="9270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grpSp>
      <p:grpSp>
        <p:nvGrpSpPr>
          <p:cNvPr id="55302" name="Group 1"/>
          <p:cNvGrpSpPr>
            <a:grpSpLocks/>
          </p:cNvGrpSpPr>
          <p:nvPr/>
        </p:nvGrpSpPr>
        <p:grpSpPr bwMode="auto">
          <a:xfrm>
            <a:off x="65088" y="4664075"/>
            <a:ext cx="1835150" cy="1479550"/>
            <a:chOff x="304800" y="1839913"/>
            <a:chExt cx="2447925" cy="1893887"/>
          </a:xfrm>
        </p:grpSpPr>
        <p:sp>
          <p:nvSpPr>
            <p:cNvPr id="6" name="Rectangle 5"/>
            <p:cNvSpPr/>
            <p:nvPr/>
          </p:nvSpPr>
          <p:spPr>
            <a:xfrm>
              <a:off x="304800" y="1982158"/>
              <a:ext cx="2363222" cy="1751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7" name="Freeform 6"/>
            <p:cNvSpPr/>
            <p:nvPr/>
          </p:nvSpPr>
          <p:spPr bwMode="auto">
            <a:xfrm>
              <a:off x="548321" y="2134563"/>
              <a:ext cx="1882531" cy="1213144"/>
            </a:xfrm>
            <a:custGeom>
              <a:avLst/>
              <a:gdLst>
                <a:gd name="connsiteX0" fmla="*/ 10621 w 1477439"/>
                <a:gd name="connsiteY0" fmla="*/ 1663 h 1056862"/>
                <a:gd name="connsiteX1" fmla="*/ 97119 w 1477439"/>
                <a:gd name="connsiteY1" fmla="*/ 199371 h 1056862"/>
                <a:gd name="connsiteX2" fmla="*/ 183616 w 1477439"/>
                <a:gd name="connsiteY2" fmla="*/ 483576 h 1056862"/>
                <a:gd name="connsiteX3" fmla="*/ 319540 w 1477439"/>
                <a:gd name="connsiteY3" fmla="*/ 792495 h 1056862"/>
                <a:gd name="connsiteX4" fmla="*/ 591389 w 1477439"/>
                <a:gd name="connsiteY4" fmla="*/ 1051987 h 1056862"/>
                <a:gd name="connsiteX5" fmla="*/ 962092 w 1477439"/>
                <a:gd name="connsiteY5" fmla="*/ 953133 h 1056862"/>
                <a:gd name="connsiteX6" fmla="*/ 1147443 w 1477439"/>
                <a:gd name="connsiteY6" fmla="*/ 841922 h 1056862"/>
                <a:gd name="connsiteX7" fmla="*/ 1456362 w 1477439"/>
                <a:gd name="connsiteY7" fmla="*/ 1039630 h 1056862"/>
                <a:gd name="connsiteX8" fmla="*/ 1431648 w 1477439"/>
                <a:gd name="connsiteY8" fmla="*/ 891349 h 1056862"/>
                <a:gd name="connsiteX9" fmla="*/ 1283367 w 1477439"/>
                <a:gd name="connsiteY9" fmla="*/ 891349 h 1056862"/>
                <a:gd name="connsiteX10" fmla="*/ 1184513 w 1477439"/>
                <a:gd name="connsiteY10" fmla="*/ 619500 h 1056862"/>
                <a:gd name="connsiteX11" fmla="*/ 1060946 w 1477439"/>
                <a:gd name="connsiteY11" fmla="*/ 285868 h 1056862"/>
                <a:gd name="connsiteX12" fmla="*/ 813811 w 1477439"/>
                <a:gd name="connsiteY12" fmla="*/ 63446 h 1056862"/>
                <a:gd name="connsiteX13" fmla="*/ 356611 w 1477439"/>
                <a:gd name="connsiteY13" fmla="*/ 100517 h 1056862"/>
                <a:gd name="connsiteX14" fmla="*/ 10621 w 1477439"/>
                <a:gd name="connsiteY14" fmla="*/ 1663 h 105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7439" h="1056862">
                  <a:moveTo>
                    <a:pt x="10621" y="1663"/>
                  </a:moveTo>
                  <a:cubicBezTo>
                    <a:pt x="-32627" y="18139"/>
                    <a:pt x="68287" y="119052"/>
                    <a:pt x="97119" y="199371"/>
                  </a:cubicBezTo>
                  <a:cubicBezTo>
                    <a:pt x="125951" y="279690"/>
                    <a:pt x="146546" y="384722"/>
                    <a:pt x="183616" y="483576"/>
                  </a:cubicBezTo>
                  <a:cubicBezTo>
                    <a:pt x="220686" y="582430"/>
                    <a:pt x="251578" y="697760"/>
                    <a:pt x="319540" y="792495"/>
                  </a:cubicBezTo>
                  <a:cubicBezTo>
                    <a:pt x="387502" y="887230"/>
                    <a:pt x="484297" y="1025214"/>
                    <a:pt x="591389" y="1051987"/>
                  </a:cubicBezTo>
                  <a:cubicBezTo>
                    <a:pt x="698481" y="1078760"/>
                    <a:pt x="869416" y="988144"/>
                    <a:pt x="962092" y="953133"/>
                  </a:cubicBezTo>
                  <a:cubicBezTo>
                    <a:pt x="1054768" y="918122"/>
                    <a:pt x="1065065" y="827506"/>
                    <a:pt x="1147443" y="841922"/>
                  </a:cubicBezTo>
                  <a:cubicBezTo>
                    <a:pt x="1229821" y="856338"/>
                    <a:pt x="1408995" y="1031392"/>
                    <a:pt x="1456362" y="1039630"/>
                  </a:cubicBezTo>
                  <a:cubicBezTo>
                    <a:pt x="1503730" y="1047868"/>
                    <a:pt x="1460480" y="916062"/>
                    <a:pt x="1431648" y="891349"/>
                  </a:cubicBezTo>
                  <a:cubicBezTo>
                    <a:pt x="1402816" y="866636"/>
                    <a:pt x="1324556" y="936657"/>
                    <a:pt x="1283367" y="891349"/>
                  </a:cubicBezTo>
                  <a:cubicBezTo>
                    <a:pt x="1242178" y="846041"/>
                    <a:pt x="1221583" y="720414"/>
                    <a:pt x="1184513" y="619500"/>
                  </a:cubicBezTo>
                  <a:cubicBezTo>
                    <a:pt x="1147443" y="518587"/>
                    <a:pt x="1122730" y="378544"/>
                    <a:pt x="1060946" y="285868"/>
                  </a:cubicBezTo>
                  <a:cubicBezTo>
                    <a:pt x="999162" y="193192"/>
                    <a:pt x="931200" y="94338"/>
                    <a:pt x="813811" y="63446"/>
                  </a:cubicBezTo>
                  <a:cubicBezTo>
                    <a:pt x="696422" y="32554"/>
                    <a:pt x="486357" y="104636"/>
                    <a:pt x="356611" y="100517"/>
                  </a:cubicBezTo>
                  <a:cubicBezTo>
                    <a:pt x="226865" y="96398"/>
                    <a:pt x="53869" y="-14813"/>
                    <a:pt x="10621" y="1663"/>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grpSp>
          <p:nvGrpSpPr>
            <p:cNvPr id="55314" name="Group 60"/>
            <p:cNvGrpSpPr>
              <a:grpSpLocks/>
            </p:cNvGrpSpPr>
            <p:nvPr/>
          </p:nvGrpSpPr>
          <p:grpSpPr bwMode="auto">
            <a:xfrm>
              <a:off x="547688" y="2133600"/>
              <a:ext cx="1882775" cy="1216025"/>
              <a:chOff x="3066211" y="2914532"/>
              <a:chExt cx="1477439" cy="1056862"/>
            </a:xfrm>
          </p:grpSpPr>
          <p:sp>
            <p:nvSpPr>
              <p:cNvPr id="45" name="Freeform 44"/>
              <p:cNvSpPr/>
              <p:nvPr/>
            </p:nvSpPr>
            <p:spPr>
              <a:xfrm>
                <a:off x="3066708" y="2915370"/>
                <a:ext cx="1477247" cy="1054358"/>
              </a:xfrm>
              <a:custGeom>
                <a:avLst/>
                <a:gdLst>
                  <a:gd name="connsiteX0" fmla="*/ 10621 w 1477439"/>
                  <a:gd name="connsiteY0" fmla="*/ 1663 h 1056862"/>
                  <a:gd name="connsiteX1" fmla="*/ 97119 w 1477439"/>
                  <a:gd name="connsiteY1" fmla="*/ 199371 h 1056862"/>
                  <a:gd name="connsiteX2" fmla="*/ 183616 w 1477439"/>
                  <a:gd name="connsiteY2" fmla="*/ 483576 h 1056862"/>
                  <a:gd name="connsiteX3" fmla="*/ 319540 w 1477439"/>
                  <a:gd name="connsiteY3" fmla="*/ 792495 h 1056862"/>
                  <a:gd name="connsiteX4" fmla="*/ 591389 w 1477439"/>
                  <a:gd name="connsiteY4" fmla="*/ 1051987 h 1056862"/>
                  <a:gd name="connsiteX5" fmla="*/ 962092 w 1477439"/>
                  <a:gd name="connsiteY5" fmla="*/ 953133 h 1056862"/>
                  <a:gd name="connsiteX6" fmla="*/ 1147443 w 1477439"/>
                  <a:gd name="connsiteY6" fmla="*/ 841922 h 1056862"/>
                  <a:gd name="connsiteX7" fmla="*/ 1456362 w 1477439"/>
                  <a:gd name="connsiteY7" fmla="*/ 1039630 h 1056862"/>
                  <a:gd name="connsiteX8" fmla="*/ 1431648 w 1477439"/>
                  <a:gd name="connsiteY8" fmla="*/ 891349 h 1056862"/>
                  <a:gd name="connsiteX9" fmla="*/ 1283367 w 1477439"/>
                  <a:gd name="connsiteY9" fmla="*/ 891349 h 1056862"/>
                  <a:gd name="connsiteX10" fmla="*/ 1184513 w 1477439"/>
                  <a:gd name="connsiteY10" fmla="*/ 619500 h 1056862"/>
                  <a:gd name="connsiteX11" fmla="*/ 1060946 w 1477439"/>
                  <a:gd name="connsiteY11" fmla="*/ 285868 h 1056862"/>
                  <a:gd name="connsiteX12" fmla="*/ 813811 w 1477439"/>
                  <a:gd name="connsiteY12" fmla="*/ 63446 h 1056862"/>
                  <a:gd name="connsiteX13" fmla="*/ 356611 w 1477439"/>
                  <a:gd name="connsiteY13" fmla="*/ 100517 h 1056862"/>
                  <a:gd name="connsiteX14" fmla="*/ 10621 w 1477439"/>
                  <a:gd name="connsiteY14" fmla="*/ 1663 h 105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7439" h="1056862">
                    <a:moveTo>
                      <a:pt x="10621" y="1663"/>
                    </a:moveTo>
                    <a:cubicBezTo>
                      <a:pt x="-32627" y="18139"/>
                      <a:pt x="68287" y="119052"/>
                      <a:pt x="97119" y="199371"/>
                    </a:cubicBezTo>
                    <a:cubicBezTo>
                      <a:pt x="125951" y="279690"/>
                      <a:pt x="146546" y="384722"/>
                      <a:pt x="183616" y="483576"/>
                    </a:cubicBezTo>
                    <a:cubicBezTo>
                      <a:pt x="220686" y="582430"/>
                      <a:pt x="251578" y="697760"/>
                      <a:pt x="319540" y="792495"/>
                    </a:cubicBezTo>
                    <a:cubicBezTo>
                      <a:pt x="387502" y="887230"/>
                      <a:pt x="484297" y="1025214"/>
                      <a:pt x="591389" y="1051987"/>
                    </a:cubicBezTo>
                    <a:cubicBezTo>
                      <a:pt x="698481" y="1078760"/>
                      <a:pt x="869416" y="988144"/>
                      <a:pt x="962092" y="953133"/>
                    </a:cubicBezTo>
                    <a:cubicBezTo>
                      <a:pt x="1054768" y="918122"/>
                      <a:pt x="1065065" y="827506"/>
                      <a:pt x="1147443" y="841922"/>
                    </a:cubicBezTo>
                    <a:cubicBezTo>
                      <a:pt x="1229821" y="856338"/>
                      <a:pt x="1408995" y="1031392"/>
                      <a:pt x="1456362" y="1039630"/>
                    </a:cubicBezTo>
                    <a:cubicBezTo>
                      <a:pt x="1503730" y="1047868"/>
                      <a:pt x="1460480" y="916062"/>
                      <a:pt x="1431648" y="891349"/>
                    </a:cubicBezTo>
                    <a:cubicBezTo>
                      <a:pt x="1402816" y="866636"/>
                      <a:pt x="1324556" y="936657"/>
                      <a:pt x="1283367" y="891349"/>
                    </a:cubicBezTo>
                    <a:cubicBezTo>
                      <a:pt x="1242178" y="846041"/>
                      <a:pt x="1221583" y="720414"/>
                      <a:pt x="1184513" y="619500"/>
                    </a:cubicBezTo>
                    <a:cubicBezTo>
                      <a:pt x="1147443" y="518587"/>
                      <a:pt x="1122730" y="378544"/>
                      <a:pt x="1060946" y="285868"/>
                    </a:cubicBezTo>
                    <a:cubicBezTo>
                      <a:pt x="999162" y="193192"/>
                      <a:pt x="931200" y="94338"/>
                      <a:pt x="813811" y="63446"/>
                    </a:cubicBezTo>
                    <a:cubicBezTo>
                      <a:pt x="696422" y="32554"/>
                      <a:pt x="486357" y="104636"/>
                      <a:pt x="356611" y="100517"/>
                    </a:cubicBezTo>
                    <a:cubicBezTo>
                      <a:pt x="226865" y="96398"/>
                      <a:pt x="53869" y="-14813"/>
                      <a:pt x="10621" y="1663"/>
                    </a:cubicBezTo>
                    <a:close/>
                  </a:path>
                </a:pathLst>
              </a:custGeom>
              <a:solidFill>
                <a:srgbClr val="00B05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46" name="Freeform 45"/>
              <p:cNvSpPr/>
              <p:nvPr/>
            </p:nvSpPr>
            <p:spPr>
              <a:xfrm>
                <a:off x="3304331" y="3093745"/>
                <a:ext cx="1038559" cy="692309"/>
              </a:xfrm>
              <a:custGeom>
                <a:avLst/>
                <a:gdLst>
                  <a:gd name="connsiteX0" fmla="*/ 0 w 1095594"/>
                  <a:gd name="connsiteY0" fmla="*/ 0 h 695282"/>
                  <a:gd name="connsiteX1" fmla="*/ 261257 w 1095594"/>
                  <a:gd name="connsiteY1" fmla="*/ 117988 h 695282"/>
                  <a:gd name="connsiteX2" fmla="*/ 589935 w 1095594"/>
                  <a:gd name="connsiteY2" fmla="*/ 307610 h 695282"/>
                  <a:gd name="connsiteX3" fmla="*/ 889117 w 1095594"/>
                  <a:gd name="connsiteY3" fmla="*/ 556225 h 695282"/>
                  <a:gd name="connsiteX4" fmla="*/ 1095594 w 1095594"/>
                  <a:gd name="connsiteY4" fmla="*/ 695282 h 6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594" h="695282">
                    <a:moveTo>
                      <a:pt x="0" y="0"/>
                    </a:moveTo>
                    <a:cubicBezTo>
                      <a:pt x="81467" y="33360"/>
                      <a:pt x="162935" y="66720"/>
                      <a:pt x="261257" y="117988"/>
                    </a:cubicBezTo>
                    <a:cubicBezTo>
                      <a:pt x="359580" y="169256"/>
                      <a:pt x="485292" y="234571"/>
                      <a:pt x="589935" y="307610"/>
                    </a:cubicBezTo>
                    <a:cubicBezTo>
                      <a:pt x="694578" y="380649"/>
                      <a:pt x="804841" y="491613"/>
                      <a:pt x="889117" y="556225"/>
                    </a:cubicBezTo>
                    <a:cubicBezTo>
                      <a:pt x="973394" y="620837"/>
                      <a:pt x="1095594" y="695282"/>
                      <a:pt x="1095594" y="69528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47" name="Freeform 46"/>
              <p:cNvSpPr/>
              <p:nvPr/>
            </p:nvSpPr>
            <p:spPr>
              <a:xfrm>
                <a:off x="3510381" y="3051358"/>
                <a:ext cx="41542" cy="134223"/>
              </a:xfrm>
              <a:custGeom>
                <a:avLst/>
                <a:gdLst>
                  <a:gd name="connsiteX0" fmla="*/ 0 w 42367"/>
                  <a:gd name="connsiteY0" fmla="*/ 0 h 134843"/>
                  <a:gd name="connsiteX1" fmla="*/ 42138 w 42367"/>
                  <a:gd name="connsiteY1" fmla="*/ 46352 h 134843"/>
                  <a:gd name="connsiteX2" fmla="*/ 16855 w 42367"/>
                  <a:gd name="connsiteY2" fmla="*/ 134843 h 134843"/>
                </a:gdLst>
                <a:ahLst/>
                <a:cxnLst>
                  <a:cxn ang="0">
                    <a:pos x="connsiteX0" y="connsiteY0"/>
                  </a:cxn>
                  <a:cxn ang="0">
                    <a:pos x="connsiteX1" y="connsiteY1"/>
                  </a:cxn>
                  <a:cxn ang="0">
                    <a:pos x="connsiteX2" y="connsiteY2"/>
                  </a:cxn>
                </a:cxnLst>
                <a:rect l="l" t="t" r="r" b="b"/>
                <a:pathLst>
                  <a:path w="42367" h="134843">
                    <a:moveTo>
                      <a:pt x="0" y="0"/>
                    </a:moveTo>
                    <a:cubicBezTo>
                      <a:pt x="19664" y="11939"/>
                      <a:pt x="39329" y="23878"/>
                      <a:pt x="42138" y="46352"/>
                    </a:cubicBezTo>
                    <a:cubicBezTo>
                      <a:pt x="44947" y="68826"/>
                      <a:pt x="21069" y="120094"/>
                      <a:pt x="16855" y="1348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48" name="Freeform 47"/>
              <p:cNvSpPr/>
              <p:nvPr/>
            </p:nvSpPr>
            <p:spPr>
              <a:xfrm>
                <a:off x="3350859" y="3252693"/>
                <a:ext cx="252578" cy="68878"/>
              </a:xfrm>
              <a:custGeom>
                <a:avLst/>
                <a:gdLst>
                  <a:gd name="connsiteX0" fmla="*/ 0 w 252829"/>
                  <a:gd name="connsiteY0" fmla="*/ 67421 h 67421"/>
                  <a:gd name="connsiteX1" fmla="*/ 139056 w 252829"/>
                  <a:gd name="connsiteY1" fmla="*/ 46352 h 67421"/>
                  <a:gd name="connsiteX2" fmla="*/ 252829 w 252829"/>
                  <a:gd name="connsiteY2" fmla="*/ 0 h 67421"/>
                </a:gdLst>
                <a:ahLst/>
                <a:cxnLst>
                  <a:cxn ang="0">
                    <a:pos x="connsiteX0" y="connsiteY0"/>
                  </a:cxn>
                  <a:cxn ang="0">
                    <a:pos x="connsiteX1" y="connsiteY1"/>
                  </a:cxn>
                  <a:cxn ang="0">
                    <a:pos x="connsiteX2" y="connsiteY2"/>
                  </a:cxn>
                </a:cxnLst>
                <a:rect l="l" t="t" r="r" b="b"/>
                <a:pathLst>
                  <a:path w="252829" h="67421">
                    <a:moveTo>
                      <a:pt x="0" y="67421"/>
                    </a:moveTo>
                    <a:cubicBezTo>
                      <a:pt x="48459" y="62505"/>
                      <a:pt x="96918" y="57589"/>
                      <a:pt x="139056" y="46352"/>
                    </a:cubicBezTo>
                    <a:cubicBezTo>
                      <a:pt x="181194" y="35115"/>
                      <a:pt x="252829" y="0"/>
                      <a:pt x="252829"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49" name="Freeform 48"/>
              <p:cNvSpPr/>
              <p:nvPr/>
            </p:nvSpPr>
            <p:spPr>
              <a:xfrm>
                <a:off x="3789546" y="3076084"/>
                <a:ext cx="41542" cy="261382"/>
              </a:xfrm>
              <a:custGeom>
                <a:avLst/>
                <a:gdLst>
                  <a:gd name="connsiteX0" fmla="*/ 12641 w 42327"/>
                  <a:gd name="connsiteY0" fmla="*/ 0 h 261257"/>
                  <a:gd name="connsiteX1" fmla="*/ 42138 w 42327"/>
                  <a:gd name="connsiteY1" fmla="*/ 84277 h 261257"/>
                  <a:gd name="connsiteX2" fmla="*/ 0 w 42327"/>
                  <a:gd name="connsiteY2" fmla="*/ 261257 h 261257"/>
                </a:gdLst>
                <a:ahLst/>
                <a:cxnLst>
                  <a:cxn ang="0">
                    <a:pos x="connsiteX0" y="connsiteY0"/>
                  </a:cxn>
                  <a:cxn ang="0">
                    <a:pos x="connsiteX1" y="connsiteY1"/>
                  </a:cxn>
                  <a:cxn ang="0">
                    <a:pos x="connsiteX2" y="connsiteY2"/>
                  </a:cxn>
                </a:cxnLst>
                <a:rect l="l" t="t" r="r" b="b"/>
                <a:pathLst>
                  <a:path w="42327" h="261257">
                    <a:moveTo>
                      <a:pt x="12641" y="0"/>
                    </a:moveTo>
                    <a:cubicBezTo>
                      <a:pt x="28443" y="20367"/>
                      <a:pt x="44245" y="40734"/>
                      <a:pt x="42138" y="84277"/>
                    </a:cubicBezTo>
                    <a:cubicBezTo>
                      <a:pt x="40031" y="127820"/>
                      <a:pt x="0" y="261257"/>
                      <a:pt x="0" y="26125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50" name="Freeform 49"/>
              <p:cNvSpPr/>
              <p:nvPr/>
            </p:nvSpPr>
            <p:spPr>
              <a:xfrm>
                <a:off x="3824441" y="3076084"/>
                <a:ext cx="103025" cy="90071"/>
              </a:xfrm>
              <a:custGeom>
                <a:avLst/>
                <a:gdLst>
                  <a:gd name="connsiteX0" fmla="*/ 104097 w 104097"/>
                  <a:gd name="connsiteY0" fmla="*/ 0 h 89282"/>
                  <a:gd name="connsiteX1" fmla="*/ 7179 w 104097"/>
                  <a:gd name="connsiteY1" fmla="*/ 84277 h 89282"/>
                  <a:gd name="connsiteX2" fmla="*/ 7179 w 104097"/>
                  <a:gd name="connsiteY2" fmla="*/ 80063 h 89282"/>
                </a:gdLst>
                <a:ahLst/>
                <a:cxnLst>
                  <a:cxn ang="0">
                    <a:pos x="connsiteX0" y="connsiteY0"/>
                  </a:cxn>
                  <a:cxn ang="0">
                    <a:pos x="connsiteX1" y="connsiteY1"/>
                  </a:cxn>
                  <a:cxn ang="0">
                    <a:pos x="connsiteX2" y="connsiteY2"/>
                  </a:cxn>
                </a:cxnLst>
                <a:rect l="l" t="t" r="r" b="b"/>
                <a:pathLst>
                  <a:path w="104097" h="89282">
                    <a:moveTo>
                      <a:pt x="104097" y="0"/>
                    </a:moveTo>
                    <a:lnTo>
                      <a:pt x="7179" y="84277"/>
                    </a:lnTo>
                    <a:cubicBezTo>
                      <a:pt x="-8974" y="97621"/>
                      <a:pt x="7179" y="80063"/>
                      <a:pt x="7179" y="8006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51" name="Freeform 50"/>
              <p:cNvSpPr/>
              <p:nvPr/>
            </p:nvSpPr>
            <p:spPr>
              <a:xfrm>
                <a:off x="3452221" y="3422238"/>
                <a:ext cx="446996" cy="130691"/>
              </a:xfrm>
              <a:custGeom>
                <a:avLst/>
                <a:gdLst>
                  <a:gd name="connsiteX0" fmla="*/ 0 w 446665"/>
                  <a:gd name="connsiteY0" fmla="*/ 126415 h 132487"/>
                  <a:gd name="connsiteX1" fmla="*/ 176980 w 446665"/>
                  <a:gd name="connsiteY1" fmla="*/ 117987 h 132487"/>
                  <a:gd name="connsiteX2" fmla="*/ 446665 w 446665"/>
                  <a:gd name="connsiteY2" fmla="*/ 0 h 132487"/>
                </a:gdLst>
                <a:ahLst/>
                <a:cxnLst>
                  <a:cxn ang="0">
                    <a:pos x="connsiteX0" y="connsiteY0"/>
                  </a:cxn>
                  <a:cxn ang="0">
                    <a:pos x="connsiteX1" y="connsiteY1"/>
                  </a:cxn>
                  <a:cxn ang="0">
                    <a:pos x="connsiteX2" y="connsiteY2"/>
                  </a:cxn>
                </a:cxnLst>
                <a:rect l="l" t="t" r="r" b="b"/>
                <a:pathLst>
                  <a:path w="446665" h="132487">
                    <a:moveTo>
                      <a:pt x="0" y="126415"/>
                    </a:moveTo>
                    <a:cubicBezTo>
                      <a:pt x="51268" y="132735"/>
                      <a:pt x="102536" y="139056"/>
                      <a:pt x="176980" y="117987"/>
                    </a:cubicBezTo>
                    <a:cubicBezTo>
                      <a:pt x="251424" y="96918"/>
                      <a:pt x="401718" y="19664"/>
                      <a:pt x="446665"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52" name="Freeform 51"/>
              <p:cNvSpPr/>
              <p:nvPr/>
            </p:nvSpPr>
            <p:spPr>
              <a:xfrm>
                <a:off x="3507058" y="3556461"/>
                <a:ext cx="66468" cy="128925"/>
              </a:xfrm>
              <a:custGeom>
                <a:avLst/>
                <a:gdLst>
                  <a:gd name="connsiteX0" fmla="*/ 0 w 67422"/>
                  <a:gd name="connsiteY0" fmla="*/ 130629 h 130629"/>
                  <a:gd name="connsiteX1" fmla="*/ 67422 w 67422"/>
                  <a:gd name="connsiteY1" fmla="*/ 0 h 130629"/>
                </a:gdLst>
                <a:ahLst/>
                <a:cxnLst>
                  <a:cxn ang="0">
                    <a:pos x="connsiteX0" y="connsiteY0"/>
                  </a:cxn>
                  <a:cxn ang="0">
                    <a:pos x="connsiteX1" y="connsiteY1"/>
                  </a:cxn>
                </a:cxnLst>
                <a:rect l="l" t="t" r="r" b="b"/>
                <a:pathLst>
                  <a:path w="67422" h="130629">
                    <a:moveTo>
                      <a:pt x="0" y="130629"/>
                    </a:moveTo>
                    <a:lnTo>
                      <a:pt x="6742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53" name="Freeform 52"/>
              <p:cNvSpPr/>
              <p:nvPr/>
            </p:nvSpPr>
            <p:spPr>
              <a:xfrm>
                <a:off x="3628361" y="3618275"/>
                <a:ext cx="493524" cy="141288"/>
              </a:xfrm>
              <a:custGeom>
                <a:avLst/>
                <a:gdLst>
                  <a:gd name="connsiteX0" fmla="*/ 0 w 493018"/>
                  <a:gd name="connsiteY0" fmla="*/ 117987 h 139681"/>
                  <a:gd name="connsiteX1" fmla="*/ 235974 w 493018"/>
                  <a:gd name="connsiteY1" fmla="*/ 130628 h 139681"/>
                  <a:gd name="connsiteX2" fmla="*/ 493018 w 493018"/>
                  <a:gd name="connsiteY2" fmla="*/ 0 h 139681"/>
                </a:gdLst>
                <a:ahLst/>
                <a:cxnLst>
                  <a:cxn ang="0">
                    <a:pos x="connsiteX0" y="connsiteY0"/>
                  </a:cxn>
                  <a:cxn ang="0">
                    <a:pos x="connsiteX1" y="connsiteY1"/>
                  </a:cxn>
                  <a:cxn ang="0">
                    <a:pos x="connsiteX2" y="connsiteY2"/>
                  </a:cxn>
                </a:cxnLst>
                <a:rect l="l" t="t" r="r" b="b"/>
                <a:pathLst>
                  <a:path w="493018" h="139681">
                    <a:moveTo>
                      <a:pt x="0" y="117987"/>
                    </a:moveTo>
                    <a:cubicBezTo>
                      <a:pt x="76902" y="134139"/>
                      <a:pt x="153804" y="150292"/>
                      <a:pt x="235974" y="130628"/>
                    </a:cubicBezTo>
                    <a:cubicBezTo>
                      <a:pt x="318144" y="110964"/>
                      <a:pt x="449475" y="21771"/>
                      <a:pt x="49301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54" name="Freeform 53"/>
              <p:cNvSpPr/>
              <p:nvPr/>
            </p:nvSpPr>
            <p:spPr>
              <a:xfrm>
                <a:off x="4048771" y="3316273"/>
                <a:ext cx="39881" cy="277277"/>
              </a:xfrm>
              <a:custGeom>
                <a:avLst/>
                <a:gdLst>
                  <a:gd name="connsiteX0" fmla="*/ 10125 w 39851"/>
                  <a:gd name="connsiteY0" fmla="*/ 0 h 278112"/>
                  <a:gd name="connsiteX1" fmla="*/ 1697 w 39851"/>
                  <a:gd name="connsiteY1" fmla="*/ 126414 h 278112"/>
                  <a:gd name="connsiteX2" fmla="*/ 39622 w 39851"/>
                  <a:gd name="connsiteY2" fmla="*/ 227546 h 278112"/>
                  <a:gd name="connsiteX3" fmla="*/ 18553 w 39851"/>
                  <a:gd name="connsiteY3" fmla="*/ 278112 h 278112"/>
                </a:gdLst>
                <a:ahLst/>
                <a:cxnLst>
                  <a:cxn ang="0">
                    <a:pos x="connsiteX0" y="connsiteY0"/>
                  </a:cxn>
                  <a:cxn ang="0">
                    <a:pos x="connsiteX1" y="connsiteY1"/>
                  </a:cxn>
                  <a:cxn ang="0">
                    <a:pos x="connsiteX2" y="connsiteY2"/>
                  </a:cxn>
                  <a:cxn ang="0">
                    <a:pos x="connsiteX3" y="connsiteY3"/>
                  </a:cxn>
                </a:cxnLst>
                <a:rect l="l" t="t" r="r" b="b"/>
                <a:pathLst>
                  <a:path w="39851" h="278112">
                    <a:moveTo>
                      <a:pt x="10125" y="0"/>
                    </a:moveTo>
                    <a:cubicBezTo>
                      <a:pt x="3453" y="44245"/>
                      <a:pt x="-3219" y="88490"/>
                      <a:pt x="1697" y="126414"/>
                    </a:cubicBezTo>
                    <a:cubicBezTo>
                      <a:pt x="6613" y="164338"/>
                      <a:pt x="36813" y="202263"/>
                      <a:pt x="39622" y="227546"/>
                    </a:cubicBezTo>
                    <a:cubicBezTo>
                      <a:pt x="42431" y="252829"/>
                      <a:pt x="18553" y="278112"/>
                      <a:pt x="18553" y="27811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55" name="Freeform 54"/>
              <p:cNvSpPr/>
              <p:nvPr/>
            </p:nvSpPr>
            <p:spPr>
              <a:xfrm>
                <a:off x="4048771" y="3346297"/>
                <a:ext cx="93055" cy="30023"/>
              </a:xfrm>
              <a:custGeom>
                <a:avLst/>
                <a:gdLst>
                  <a:gd name="connsiteX0" fmla="*/ 0 w 92704"/>
                  <a:gd name="connsiteY0" fmla="*/ 29497 h 29497"/>
                  <a:gd name="connsiteX1" fmla="*/ 92704 w 92704"/>
                  <a:gd name="connsiteY1" fmla="*/ 0 h 29497"/>
                </a:gdLst>
                <a:ahLst/>
                <a:cxnLst>
                  <a:cxn ang="0">
                    <a:pos x="connsiteX0" y="connsiteY0"/>
                  </a:cxn>
                  <a:cxn ang="0">
                    <a:pos x="connsiteX1" y="connsiteY1"/>
                  </a:cxn>
                </a:cxnLst>
                <a:rect l="l" t="t" r="r" b="b"/>
                <a:pathLst>
                  <a:path w="92704" h="29497">
                    <a:moveTo>
                      <a:pt x="0" y="29497"/>
                    </a:moveTo>
                    <a:lnTo>
                      <a:pt x="9270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grpSp>
        <p:sp>
          <p:nvSpPr>
            <p:cNvPr id="57" name="Rectangle 56"/>
            <p:cNvSpPr/>
            <p:nvPr/>
          </p:nvSpPr>
          <p:spPr>
            <a:xfrm>
              <a:off x="389503" y="1839913"/>
              <a:ext cx="2363222" cy="1751642"/>
            </a:xfrm>
            <a:prstGeom prst="rect">
              <a:avLst/>
            </a:prstGeom>
            <a:solidFill>
              <a:srgbClr val="000000">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grpSp>
        <p:nvGrpSpPr>
          <p:cNvPr id="55303" name="Group 4"/>
          <p:cNvGrpSpPr>
            <a:grpSpLocks/>
          </p:cNvGrpSpPr>
          <p:nvPr/>
        </p:nvGrpSpPr>
        <p:grpSpPr bwMode="auto">
          <a:xfrm>
            <a:off x="1968500" y="4892675"/>
            <a:ext cx="1536700" cy="1250950"/>
            <a:chOff x="2490527" y="1783556"/>
            <a:chExt cx="2050072" cy="1600199"/>
          </a:xfrm>
        </p:grpSpPr>
        <p:sp>
          <p:nvSpPr>
            <p:cNvPr id="3" name="Right Arrow 2"/>
            <p:cNvSpPr/>
            <p:nvPr/>
          </p:nvSpPr>
          <p:spPr>
            <a:xfrm>
              <a:off x="2498998" y="1783556"/>
              <a:ext cx="2041601" cy="1600199"/>
            </a:xfrm>
            <a:prstGeom prst="rightArrow">
              <a:avLst>
                <a:gd name="adj1" fmla="val 75214"/>
                <a:gd name="adj2" fmla="val 500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55311" name="TextBox 3"/>
            <p:cNvSpPr txBox="1">
              <a:spLocks noChangeArrowheads="1"/>
            </p:cNvSpPr>
            <p:nvPr/>
          </p:nvSpPr>
          <p:spPr bwMode="auto">
            <a:xfrm>
              <a:off x="2490527" y="1974353"/>
              <a:ext cx="17883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600" smtClean="0">
                  <a:solidFill>
                    <a:prstClr val="black"/>
                  </a:solidFill>
                </a:rPr>
                <a:t>Shading induces senescence</a:t>
              </a:r>
            </a:p>
          </p:txBody>
        </p:sp>
      </p:grpSp>
      <p:grpSp>
        <p:nvGrpSpPr>
          <p:cNvPr id="55304" name="Group 9"/>
          <p:cNvGrpSpPr>
            <a:grpSpLocks/>
          </p:cNvGrpSpPr>
          <p:nvPr/>
        </p:nvGrpSpPr>
        <p:grpSpPr bwMode="auto">
          <a:xfrm>
            <a:off x="576263" y="1395413"/>
            <a:ext cx="3843337" cy="3176587"/>
            <a:chOff x="41887" y="2927354"/>
            <a:chExt cx="3842726" cy="3176899"/>
          </a:xfrm>
        </p:grpSpPr>
        <p:sp>
          <p:nvSpPr>
            <p:cNvPr id="9" name="Rectangle 8"/>
            <p:cNvSpPr/>
            <p:nvPr/>
          </p:nvSpPr>
          <p:spPr>
            <a:xfrm>
              <a:off x="41887" y="2927354"/>
              <a:ext cx="3842726" cy="31768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pic>
          <p:nvPicPr>
            <p:cNvPr id="55308" name="Picture 4" descr="C:\Users\mary\Desktop\wheatNdeficie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88" y="3242470"/>
              <a:ext cx="3842725" cy="28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9" name="TextBox 3"/>
            <p:cNvSpPr txBox="1">
              <a:spLocks noChangeArrowheads="1"/>
            </p:cNvSpPr>
            <p:nvPr/>
          </p:nvSpPr>
          <p:spPr bwMode="auto">
            <a:xfrm>
              <a:off x="457200" y="2927354"/>
              <a:ext cx="32377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r" eaLnBrk="1" fontAlgn="base" hangingPunct="1">
                <a:spcBef>
                  <a:spcPct val="0"/>
                </a:spcBef>
                <a:spcAft>
                  <a:spcPct val="0"/>
                </a:spcAft>
                <a:buFontTx/>
                <a:buNone/>
              </a:pPr>
              <a:r>
                <a:rPr lang="en-GB" altLang="en-US" sz="1800" smtClean="0">
                  <a:solidFill>
                    <a:prstClr val="white"/>
                  </a:solidFill>
                </a:rPr>
                <a:t>Nitrogen deficiency induces senescence</a:t>
              </a:r>
            </a:p>
          </p:txBody>
        </p:sp>
      </p:grpSp>
      <p:sp>
        <p:nvSpPr>
          <p:cNvPr id="11" name="Rectangle 10"/>
          <p:cNvSpPr/>
          <p:nvPr/>
        </p:nvSpPr>
        <p:spPr>
          <a:xfrm>
            <a:off x="4557713" y="1447800"/>
            <a:ext cx="4510087" cy="3883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55306" name="TextBox 11"/>
          <p:cNvSpPr txBox="1">
            <a:spLocks noChangeArrowheads="1"/>
          </p:cNvSpPr>
          <p:nvPr/>
        </p:nvSpPr>
        <p:spPr bwMode="auto">
          <a:xfrm flipH="1">
            <a:off x="4648200" y="4343400"/>
            <a:ext cx="434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2000" smtClean="0">
                <a:solidFill>
                  <a:prstClr val="black"/>
                </a:solidFill>
              </a:rPr>
              <a:t>Sugar signaling is an important regulator of senescence</a:t>
            </a:r>
          </a:p>
        </p:txBody>
      </p:sp>
    </p:spTree>
    <p:extLst>
      <p:ext uri="{BB962C8B-B14F-4D97-AF65-F5344CB8AC3E}">
        <p14:creationId xmlns:p14="http://schemas.microsoft.com/office/powerpoint/2010/main" val="20811090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mary\AppData\Local\Temp\2721089-SMP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itle 1"/>
          <p:cNvSpPr>
            <a:spLocks noGrp="1"/>
          </p:cNvSpPr>
          <p:nvPr>
            <p:ph type="title"/>
          </p:nvPr>
        </p:nvSpPr>
        <p:spPr>
          <a:xfrm>
            <a:off x="685800" y="152400"/>
            <a:ext cx="7772400" cy="1143000"/>
          </a:xfrm>
        </p:spPr>
        <p:txBody>
          <a:bodyPr/>
          <a:lstStyle/>
          <a:p>
            <a:r>
              <a:rPr lang="en-GB" altLang="en-US" smtClean="0">
                <a:latin typeface="Arial" charset="0"/>
                <a:cs typeface="Arial" charset="0"/>
              </a:rPr>
              <a:t>Drought and other stresses induce leaf senescence </a:t>
            </a:r>
          </a:p>
        </p:txBody>
      </p:sp>
      <p:sp>
        <p:nvSpPr>
          <p:cNvPr id="54276" name="TextBox 3"/>
          <p:cNvSpPr txBox="1">
            <a:spLocks noChangeArrowheads="1"/>
          </p:cNvSpPr>
          <p:nvPr/>
        </p:nvSpPr>
        <p:spPr bwMode="auto">
          <a:xfrm>
            <a:off x="5497513" y="6096000"/>
            <a:ext cx="3646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Photo credit: </a:t>
            </a:r>
            <a:r>
              <a:rPr lang="en-GB" altLang="en-US" sz="800" smtClean="0">
                <a:solidFill>
                  <a:prstClr val="black"/>
                </a:solidFill>
                <a:latin typeface="Times New Roman" pitchFamily="18" charset="0"/>
                <a:cs typeface="Times New Roman" pitchFamily="18" charset="0"/>
                <a:hlinkClick r:id="rId4"/>
              </a:rPr>
              <a:t>Andrew J. Boone</a:t>
            </a:r>
            <a:r>
              <a:rPr lang="en-GB" altLang="en-US" sz="800" smtClean="0">
                <a:solidFill>
                  <a:prstClr val="black"/>
                </a:solidFill>
                <a:latin typeface="Times New Roman" pitchFamily="18" charset="0"/>
                <a:cs typeface="Times New Roman" pitchFamily="18" charset="0"/>
              </a:rPr>
              <a:t>, South Carolina Forestry Commission, Bugwood.org</a:t>
            </a:r>
          </a:p>
        </p:txBody>
      </p:sp>
    </p:spTree>
    <p:extLst>
      <p:ext uri="{BB962C8B-B14F-4D97-AF65-F5344CB8AC3E}">
        <p14:creationId xmlns:p14="http://schemas.microsoft.com/office/powerpoint/2010/main" val="21015614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24000"/>
            <a:ext cx="914400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Arrow 3"/>
          <p:cNvSpPr/>
          <p:nvPr/>
        </p:nvSpPr>
        <p:spPr>
          <a:xfrm>
            <a:off x="114300" y="2590800"/>
            <a:ext cx="8877300" cy="528638"/>
          </a:xfrm>
          <a:prstGeom prst="rightArrow">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5" name="Title 4"/>
          <p:cNvSpPr>
            <a:spLocks noGrp="1"/>
          </p:cNvSpPr>
          <p:nvPr>
            <p:ph type="title"/>
          </p:nvPr>
        </p:nvSpPr>
        <p:spPr>
          <a:solidFill>
            <a:schemeClr val="accent1">
              <a:lumMod val="20000"/>
              <a:lumOff val="80000"/>
            </a:schemeClr>
          </a:solidFill>
        </p:spPr>
        <p:txBody>
          <a:bodyPr/>
          <a:lstStyle/>
          <a:p>
            <a:pPr>
              <a:defRPr/>
            </a:pPr>
            <a:r>
              <a:rPr lang="en-GB" altLang="en-US" dirty="0" smtClean="0">
                <a:ea typeface="ＭＳ Ｐゴシック" panose="020B0600070205080204" pitchFamily="34" charset="-128"/>
              </a:rPr>
              <a:t>Economic impacts of senescence</a:t>
            </a:r>
            <a:endParaRPr lang="en-US" altLang="en-US" dirty="0" smtClean="0">
              <a:ea typeface="ＭＳ Ｐゴシック" panose="020B0600070205080204" pitchFamily="34" charset="-128"/>
            </a:endParaRPr>
          </a:p>
        </p:txBody>
      </p:sp>
      <p:sp>
        <p:nvSpPr>
          <p:cNvPr id="6" name="TextBox 5"/>
          <p:cNvSpPr txBox="1"/>
          <p:nvPr/>
        </p:nvSpPr>
        <p:spPr>
          <a:xfrm>
            <a:off x="76200" y="3276600"/>
            <a:ext cx="2743200" cy="1879600"/>
          </a:xfrm>
          <a:prstGeom prst="rect">
            <a:avLst/>
          </a:prstGeom>
          <a:solidFill>
            <a:schemeClr val="accent1">
              <a:lumMod val="20000"/>
              <a:lumOff val="80000"/>
            </a:schemeClr>
          </a:solidFill>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fontAlgn="base" hangingPunct="1">
              <a:lnSpc>
                <a:spcPct val="130000"/>
              </a:lnSpc>
              <a:spcBef>
                <a:spcPct val="0"/>
              </a:spcBef>
              <a:spcAft>
                <a:spcPct val="0"/>
              </a:spcAft>
              <a:defRPr/>
            </a:pPr>
            <a:r>
              <a:rPr lang="en-GB" altLang="en-US" dirty="0">
                <a:solidFill>
                  <a:prstClr val="black"/>
                </a:solidFill>
              </a:rPr>
              <a:t>Senescence affects the longevity of cut flowers, quality of foods after harvest, crop yields, and stress tolerance</a:t>
            </a:r>
            <a:endParaRPr lang="en-US" altLang="en-US" dirty="0">
              <a:solidFill>
                <a:prstClr val="black"/>
              </a:solidFill>
            </a:endParaRPr>
          </a:p>
        </p:txBody>
      </p:sp>
      <p:pic>
        <p:nvPicPr>
          <p:cNvPr id="7680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3090863"/>
            <a:ext cx="58070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Box 1"/>
          <p:cNvSpPr txBox="1">
            <a:spLocks noChangeArrowheads="1"/>
          </p:cNvSpPr>
          <p:nvPr/>
        </p:nvSpPr>
        <p:spPr bwMode="auto">
          <a:xfrm>
            <a:off x="9525" y="5964238"/>
            <a:ext cx="9134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Yamada, T., Ichimura, K., Kanekatsu, M. and van Doorn, W.G. (2009). Homologs of genes associated with programmed cell death in animal cells are differentially expressed during senescence of </a:t>
            </a:r>
            <a:r>
              <a:rPr lang="en-GB" altLang="en-US" sz="800" i="1" smtClean="0">
                <a:solidFill>
                  <a:prstClr val="black"/>
                </a:solidFill>
                <a:latin typeface="Times New Roman" pitchFamily="18" charset="0"/>
                <a:cs typeface="Times New Roman" pitchFamily="18" charset="0"/>
              </a:rPr>
              <a:t>Ipomoea nil </a:t>
            </a:r>
            <a:r>
              <a:rPr lang="en-GB" altLang="en-US" sz="800" smtClean="0">
                <a:solidFill>
                  <a:prstClr val="black"/>
                </a:solidFill>
                <a:latin typeface="Times New Roman" pitchFamily="18" charset="0"/>
                <a:cs typeface="Times New Roman" pitchFamily="18" charset="0"/>
              </a:rPr>
              <a:t>petals. Plant Cell Physiol. 50: </a:t>
            </a:r>
            <a:r>
              <a:rPr lang="en-GB" altLang="en-US" sz="800" smtClean="0">
                <a:solidFill>
                  <a:prstClr val="black"/>
                </a:solidFill>
                <a:latin typeface="Times New Roman" pitchFamily="18" charset="0"/>
                <a:cs typeface="Times New Roman" pitchFamily="18" charset="0"/>
                <a:hlinkClick r:id="rId5"/>
              </a:rPr>
              <a:t>610-625</a:t>
            </a:r>
            <a:r>
              <a:rPr lang="en-GB" altLang="en-US" sz="800" smtClean="0">
                <a:solidFill>
                  <a:prstClr val="black"/>
                </a:solidFill>
                <a:latin typeface="Times New Roman" pitchFamily="18" charset="0"/>
                <a:cs typeface="Times New Roman" pitchFamily="18" charset="0"/>
              </a:rPr>
              <a:t>, by permission of the Japanese Society of Plant Physiologists; Broccoli photos courtesy </a:t>
            </a:r>
            <a:r>
              <a:rPr lang="en-GB" altLang="en-US" sz="800" smtClean="0">
                <a:solidFill>
                  <a:prstClr val="black"/>
                </a:solidFill>
                <a:latin typeface="Times New Roman" pitchFamily="18" charset="0"/>
                <a:cs typeface="Times New Roman" pitchFamily="18" charset="0"/>
                <a:hlinkClick r:id="rId6"/>
              </a:rPr>
              <a:t>Jocelyn Eason</a:t>
            </a:r>
            <a:r>
              <a:rPr lang="en-GB" altLang="en-US" sz="800" smtClean="0">
                <a:solidFill>
                  <a:prstClr val="black"/>
                </a:solidFill>
                <a:latin typeface="Times New Roman" pitchFamily="18" charset="0"/>
                <a:cs typeface="Times New Roman" pitchFamily="18" charset="0"/>
              </a:rPr>
              <a:t>, Plant and Food, New Zealand.</a:t>
            </a:r>
          </a:p>
        </p:txBody>
      </p:sp>
      <p:sp>
        <p:nvSpPr>
          <p:cNvPr id="76808" name="TextBox 2"/>
          <p:cNvSpPr txBox="1">
            <a:spLocks noChangeArrowheads="1"/>
          </p:cNvSpPr>
          <p:nvPr/>
        </p:nvSpPr>
        <p:spPr bwMode="auto">
          <a:xfrm>
            <a:off x="319088" y="2725738"/>
            <a:ext cx="449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200" smtClean="0">
                <a:solidFill>
                  <a:prstClr val="black"/>
                </a:solidFill>
              </a:rPr>
              <a:t>0 hr</a:t>
            </a:r>
          </a:p>
        </p:txBody>
      </p:sp>
      <p:sp>
        <p:nvSpPr>
          <p:cNvPr id="76809" name="TextBox 7"/>
          <p:cNvSpPr txBox="1">
            <a:spLocks noChangeArrowheads="1"/>
          </p:cNvSpPr>
          <p:nvPr/>
        </p:nvSpPr>
        <p:spPr bwMode="auto">
          <a:xfrm>
            <a:off x="1676400" y="2725738"/>
            <a:ext cx="449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200" smtClean="0">
                <a:solidFill>
                  <a:prstClr val="black"/>
                </a:solidFill>
              </a:rPr>
              <a:t>2 hr</a:t>
            </a:r>
          </a:p>
        </p:txBody>
      </p:sp>
      <p:sp>
        <p:nvSpPr>
          <p:cNvPr id="76810" name="TextBox 8"/>
          <p:cNvSpPr txBox="1">
            <a:spLocks noChangeArrowheads="1"/>
          </p:cNvSpPr>
          <p:nvPr/>
        </p:nvSpPr>
        <p:spPr bwMode="auto">
          <a:xfrm>
            <a:off x="2971800" y="2725738"/>
            <a:ext cx="449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200" smtClean="0">
                <a:solidFill>
                  <a:prstClr val="black"/>
                </a:solidFill>
              </a:rPr>
              <a:t>4 hr</a:t>
            </a:r>
          </a:p>
        </p:txBody>
      </p:sp>
      <p:sp>
        <p:nvSpPr>
          <p:cNvPr id="76811" name="TextBox 9"/>
          <p:cNvSpPr txBox="1">
            <a:spLocks noChangeArrowheads="1"/>
          </p:cNvSpPr>
          <p:nvPr/>
        </p:nvSpPr>
        <p:spPr bwMode="auto">
          <a:xfrm>
            <a:off x="4286250" y="2725738"/>
            <a:ext cx="449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200" smtClean="0">
                <a:solidFill>
                  <a:prstClr val="black"/>
                </a:solidFill>
              </a:rPr>
              <a:t>6 hr</a:t>
            </a:r>
          </a:p>
        </p:txBody>
      </p:sp>
      <p:sp>
        <p:nvSpPr>
          <p:cNvPr id="76812" name="TextBox 10"/>
          <p:cNvSpPr txBox="1">
            <a:spLocks noChangeArrowheads="1"/>
          </p:cNvSpPr>
          <p:nvPr/>
        </p:nvSpPr>
        <p:spPr bwMode="auto">
          <a:xfrm>
            <a:off x="5653088" y="2725738"/>
            <a:ext cx="449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200" smtClean="0">
                <a:solidFill>
                  <a:prstClr val="black"/>
                </a:solidFill>
              </a:rPr>
              <a:t>8 hr</a:t>
            </a:r>
          </a:p>
        </p:txBody>
      </p:sp>
      <p:sp>
        <p:nvSpPr>
          <p:cNvPr id="76813" name="TextBox 11"/>
          <p:cNvSpPr txBox="1">
            <a:spLocks noChangeArrowheads="1"/>
          </p:cNvSpPr>
          <p:nvPr/>
        </p:nvSpPr>
        <p:spPr bwMode="auto">
          <a:xfrm>
            <a:off x="6934200" y="2725738"/>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200" smtClean="0">
                <a:solidFill>
                  <a:prstClr val="black"/>
                </a:solidFill>
              </a:rPr>
              <a:t>10 hr</a:t>
            </a:r>
          </a:p>
        </p:txBody>
      </p:sp>
      <p:sp>
        <p:nvSpPr>
          <p:cNvPr id="76814" name="TextBox 12"/>
          <p:cNvSpPr txBox="1">
            <a:spLocks noChangeArrowheads="1"/>
          </p:cNvSpPr>
          <p:nvPr/>
        </p:nvSpPr>
        <p:spPr bwMode="auto">
          <a:xfrm>
            <a:off x="8201025" y="2725738"/>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200" smtClean="0">
                <a:solidFill>
                  <a:prstClr val="black"/>
                </a:solidFill>
              </a:rPr>
              <a:t>12 hr</a:t>
            </a:r>
          </a:p>
        </p:txBody>
      </p:sp>
    </p:spTree>
    <p:extLst>
      <p:ext uri="{BB962C8B-B14F-4D97-AF65-F5344CB8AC3E}">
        <p14:creationId xmlns:p14="http://schemas.microsoft.com/office/powerpoint/2010/main" val="1941153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GB" altLang="en-US" smtClean="0">
                <a:latin typeface="Arial" charset="0"/>
                <a:cs typeface="Arial" charset="0"/>
              </a:rPr>
              <a:t>Timing of senescence affects yield and grain quality</a:t>
            </a:r>
            <a:endParaRPr lang="en-US" altLang="en-US" smtClean="0">
              <a:latin typeface="Arial" charset="0"/>
              <a:cs typeface="Arial" charset="0"/>
            </a:endParaRPr>
          </a:p>
        </p:txBody>
      </p:sp>
      <p:sp>
        <p:nvSpPr>
          <p:cNvPr id="77827" name="TextBox 1"/>
          <p:cNvSpPr txBox="1">
            <a:spLocks noChangeArrowheads="1"/>
          </p:cNvSpPr>
          <p:nvPr/>
        </p:nvSpPr>
        <p:spPr bwMode="auto">
          <a:xfrm>
            <a:off x="3810000" y="5989638"/>
            <a:ext cx="533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From Uauy, C., Distelfeld, A., Fahima, T., Blechl, A. and Dubcovsky, J. (2006). A NAC gene regulating senescence improves grain protein, zinc, and iron content in wheat. Science. 314: </a:t>
            </a:r>
            <a:r>
              <a:rPr lang="en-GB" altLang="en-US" sz="800" smtClean="0">
                <a:solidFill>
                  <a:prstClr val="black"/>
                </a:solidFill>
                <a:latin typeface="Times New Roman" pitchFamily="18" charset="0"/>
                <a:cs typeface="Times New Roman" pitchFamily="18" charset="0"/>
                <a:hlinkClick r:id="rId2"/>
              </a:rPr>
              <a:t>1298-1301</a:t>
            </a:r>
            <a:r>
              <a:rPr lang="en-GB" altLang="en-US" sz="800" smtClean="0">
                <a:solidFill>
                  <a:prstClr val="black"/>
                </a:solidFill>
                <a:latin typeface="Times New Roman" pitchFamily="18" charset="0"/>
                <a:cs typeface="Times New Roman" pitchFamily="18" charset="0"/>
              </a:rPr>
              <a:t>. Reprinted with permission from AAAS.</a:t>
            </a:r>
          </a:p>
        </p:txBody>
      </p:sp>
      <p:sp>
        <p:nvSpPr>
          <p:cNvPr id="77828" name="TextBox 3"/>
          <p:cNvSpPr txBox="1">
            <a:spLocks noChangeArrowheads="1"/>
          </p:cNvSpPr>
          <p:nvPr/>
        </p:nvSpPr>
        <p:spPr bwMode="auto">
          <a:xfrm>
            <a:off x="4556125" y="1520825"/>
            <a:ext cx="226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400" smtClean="0">
                <a:solidFill>
                  <a:prstClr val="black"/>
                </a:solidFill>
              </a:rPr>
              <a:t>Delayed senescence</a:t>
            </a:r>
          </a:p>
        </p:txBody>
      </p:sp>
      <p:pic>
        <p:nvPicPr>
          <p:cNvPr id="7782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100" y="1524000"/>
            <a:ext cx="1066800"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ight Arrow 38"/>
          <p:cNvSpPr/>
          <p:nvPr/>
        </p:nvSpPr>
        <p:spPr>
          <a:xfrm flipH="1">
            <a:off x="1295400" y="1676400"/>
            <a:ext cx="2819400" cy="1905000"/>
          </a:xfrm>
          <a:prstGeom prst="rightArrow">
            <a:avLst>
              <a:gd name="adj1" fmla="val 71976"/>
              <a:gd name="adj2" fmla="val 2918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US" altLang="en-US" dirty="0">
              <a:solidFill>
                <a:srgbClr val="FFFFFF"/>
              </a:solidFill>
              <a:latin typeface="Calibri" panose="020F0502020204030204" pitchFamily="34" charset="0"/>
            </a:endParaRPr>
          </a:p>
        </p:txBody>
      </p:sp>
      <p:sp>
        <p:nvSpPr>
          <p:cNvPr id="77831" name="TextBox 5"/>
          <p:cNvSpPr txBox="1">
            <a:spLocks noChangeArrowheads="1"/>
          </p:cNvSpPr>
          <p:nvPr/>
        </p:nvSpPr>
        <p:spPr bwMode="auto">
          <a:xfrm flipH="1">
            <a:off x="1524000" y="2000250"/>
            <a:ext cx="2590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Delaying senescence increases total photosynthesis and can increase grain yields</a:t>
            </a:r>
            <a:endParaRPr lang="en-US" altLang="en-US" sz="1800" smtClean="0">
              <a:solidFill>
                <a:prstClr val="black"/>
              </a:solidFill>
            </a:endParaRPr>
          </a:p>
        </p:txBody>
      </p:sp>
      <p:pic>
        <p:nvPicPr>
          <p:cNvPr id="77832"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2275" y="2027238"/>
            <a:ext cx="901700"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2020888"/>
            <a:ext cx="2590800" cy="37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2020888"/>
            <a:ext cx="930275" cy="37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2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0200" y="2027238"/>
            <a:ext cx="192088"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6" name="Picture 2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19600" y="2020888"/>
            <a:ext cx="2476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1295400" y="3962400"/>
            <a:ext cx="3505200" cy="1905000"/>
          </a:xfrm>
          <a:prstGeom prst="rightArrow">
            <a:avLst>
              <a:gd name="adj1" fmla="val 71976"/>
              <a:gd name="adj2" fmla="val 2918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US" altLang="en-US" dirty="0">
              <a:solidFill>
                <a:srgbClr val="FFFFFF"/>
              </a:solidFill>
              <a:latin typeface="Calibri" panose="020F0502020204030204" pitchFamily="34" charset="0"/>
            </a:endParaRPr>
          </a:p>
        </p:txBody>
      </p:sp>
      <p:sp>
        <p:nvSpPr>
          <p:cNvPr id="77838" name="TextBox 5"/>
          <p:cNvSpPr txBox="1">
            <a:spLocks noChangeArrowheads="1"/>
          </p:cNvSpPr>
          <p:nvPr/>
        </p:nvSpPr>
        <p:spPr bwMode="auto">
          <a:xfrm>
            <a:off x="1276350" y="4344988"/>
            <a:ext cx="3336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However, delaying senescence can also reduce mobilization of nutrients into the seeds, lowering their quality</a:t>
            </a:r>
            <a:endParaRPr lang="en-US" altLang="en-US" sz="1800" smtClean="0">
              <a:solidFill>
                <a:prstClr val="black"/>
              </a:solidFill>
            </a:endParaRPr>
          </a:p>
        </p:txBody>
      </p:sp>
      <p:sp>
        <p:nvSpPr>
          <p:cNvPr id="2" name="Right Brace 1"/>
          <p:cNvSpPr/>
          <p:nvPr/>
        </p:nvSpPr>
        <p:spPr>
          <a:xfrm rot="16200000">
            <a:off x="5391150" y="914400"/>
            <a:ext cx="238125" cy="1933575"/>
          </a:xfrm>
          <a:prstGeom prst="rightBrace">
            <a:avLst>
              <a:gd name="adj1" fmla="val 84896"/>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2337322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838200" y="533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0"/>
              </a:spcBef>
              <a:spcAft>
                <a:spcPct val="0"/>
              </a:spcAft>
            </a:pPr>
            <a:r>
              <a:rPr lang="es-ES_tradnl" altLang="es-MX" b="1" smtClean="0">
                <a:solidFill>
                  <a:srgbClr val="000000"/>
                </a:solidFill>
              </a:rPr>
              <a:t>La senescencia foliar permite el </a:t>
            </a:r>
          </a:p>
          <a:p>
            <a:pPr algn="ctr" fontAlgn="base">
              <a:spcBef>
                <a:spcPct val="0"/>
              </a:spcBef>
              <a:spcAft>
                <a:spcPct val="0"/>
              </a:spcAft>
            </a:pPr>
            <a:r>
              <a:rPr lang="es-ES_tradnl" altLang="es-MX" b="1" smtClean="0">
                <a:solidFill>
                  <a:srgbClr val="000000"/>
                </a:solidFill>
              </a:rPr>
              <a:t>reciclado interno de nutrientes</a:t>
            </a:r>
          </a:p>
        </p:txBody>
      </p:sp>
      <p:pic>
        <p:nvPicPr>
          <p:cNvPr id="72707" name="Picture 3" descr="r6-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5950" y="1524000"/>
            <a:ext cx="2559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76" name="AutoShape 4"/>
          <p:cNvSpPr>
            <a:spLocks noChangeArrowheads="1"/>
          </p:cNvSpPr>
          <p:nvPr/>
        </p:nvSpPr>
        <p:spPr bwMode="auto">
          <a:xfrm rot="-2400000">
            <a:off x="3657600" y="4800600"/>
            <a:ext cx="609600" cy="304800"/>
          </a:xfrm>
          <a:custGeom>
            <a:avLst/>
            <a:gdLst>
              <a:gd name="T0" fmla="*/ 8601344 w 21600"/>
              <a:gd name="T1" fmla="*/ 0 h 21600"/>
              <a:gd name="T2" fmla="*/ 2150533 w 21600"/>
              <a:gd name="T3" fmla="*/ 2150533 h 21600"/>
              <a:gd name="T4" fmla="*/ 8601344 w 21600"/>
              <a:gd name="T5" fmla="*/ 1075267 h 21600"/>
              <a:gd name="T6" fmla="*/ 19354800 w 21600"/>
              <a:gd name="T7" fmla="*/ 2150533 h 21600"/>
              <a:gd name="T8" fmla="*/ 15053735 w 21600"/>
              <a:gd name="T9" fmla="*/ 3225800 h 21600"/>
              <a:gd name="T10" fmla="*/ 10752666 w 21600"/>
              <a:gd name="T11" fmla="*/ 215053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00"/>
          </a:solidFill>
          <a:ln w="6350">
            <a:solidFill>
              <a:schemeClr val="tx1"/>
            </a:solidFill>
            <a:miter lim="800000"/>
            <a:headEnd/>
            <a:tailEnd/>
          </a:ln>
        </p:spPr>
        <p:txBody>
          <a:bodyPr wrap="none" anchor="ctr"/>
          <a:lstStyle/>
          <a:p>
            <a:pPr fontAlgn="base">
              <a:spcBef>
                <a:spcPct val="0"/>
              </a:spcBef>
              <a:spcAft>
                <a:spcPct val="0"/>
              </a:spcAft>
            </a:pPr>
            <a:endParaRPr lang="es-MX" sz="2000" smtClean="0">
              <a:solidFill>
                <a:srgbClr val="000000"/>
              </a:solidFill>
            </a:endParaRPr>
          </a:p>
        </p:txBody>
      </p:sp>
      <p:sp>
        <p:nvSpPr>
          <p:cNvPr id="387077" name="Text Box 5"/>
          <p:cNvSpPr txBox="1">
            <a:spLocks noChangeArrowheads="1"/>
          </p:cNvSpPr>
          <p:nvPr/>
        </p:nvSpPr>
        <p:spPr bwMode="auto">
          <a:xfrm>
            <a:off x="3459163" y="5105400"/>
            <a:ext cx="8842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ES_tradnl" altLang="es-MX" sz="1400" b="1" smtClean="0">
                <a:solidFill>
                  <a:srgbClr val="FFFF00"/>
                </a:solidFill>
              </a:rPr>
              <a:t>N, P, etc</a:t>
            </a:r>
            <a:endParaRPr lang="en-US" altLang="es-MX" sz="1400" b="1" smtClean="0">
              <a:solidFill>
                <a:srgbClr val="FFFF00"/>
              </a:solidFill>
            </a:endParaRPr>
          </a:p>
        </p:txBody>
      </p:sp>
    </p:spTree>
    <p:extLst>
      <p:ext uri="{BB962C8B-B14F-4D97-AF65-F5344CB8AC3E}">
        <p14:creationId xmlns:p14="http://schemas.microsoft.com/office/powerpoint/2010/main" val="1987203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70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7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6" grpId="0" animBg="1"/>
      <p:bldP spid="387077"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1973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pic>
        <p:nvPicPr>
          <p:cNvPr id="28675" name="Picture 3" descr="photo 98">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981075"/>
            <a:ext cx="3652838"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4"/>
          <p:cNvSpPr>
            <a:spLocks noChangeArrowheads="1"/>
          </p:cNvSpPr>
          <p:nvPr/>
        </p:nvSpPr>
        <p:spPr bwMode="auto">
          <a:xfrm>
            <a:off x="0" y="1973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pic>
        <p:nvPicPr>
          <p:cNvPr id="28677" name="Picture 5" descr="photo 99">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4250" y="1052513"/>
            <a:ext cx="35464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6"/>
          <p:cNvSpPr txBox="1">
            <a:spLocks noChangeArrowheads="1"/>
          </p:cNvSpPr>
          <p:nvPr/>
        </p:nvSpPr>
        <p:spPr bwMode="auto">
          <a:xfrm>
            <a:off x="1187450" y="0"/>
            <a:ext cx="6553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pPr>
            <a:r>
              <a:rPr lang="es-ES_tradnl" altLang="es-MX" b="1" smtClean="0">
                <a:solidFill>
                  <a:srgbClr val="000000"/>
                </a:solidFill>
              </a:rPr>
              <a:t>La senescencia es un proceso importante en el desarrollo de los cultivos ...</a:t>
            </a:r>
            <a:endParaRPr lang="en-US" altLang="es-MX" b="1" smtClean="0">
              <a:solidFill>
                <a:srgbClr val="000000"/>
              </a:solidFill>
            </a:endParaRPr>
          </a:p>
        </p:txBody>
      </p:sp>
    </p:spTree>
    <p:extLst>
      <p:ext uri="{BB962C8B-B14F-4D97-AF65-F5344CB8AC3E}">
        <p14:creationId xmlns:p14="http://schemas.microsoft.com/office/powerpoint/2010/main" val="34766676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Picture 2" descr=" ">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765175"/>
            <a:ext cx="39147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ChangeArrowheads="1"/>
          </p:cNvSpPr>
          <p:nvPr/>
        </p:nvSpPr>
        <p:spPr bwMode="auto">
          <a:xfrm>
            <a:off x="0" y="2470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sp>
        <p:nvSpPr>
          <p:cNvPr id="29700" name="Text Box 5"/>
          <p:cNvSpPr txBox="1">
            <a:spLocks noChangeArrowheads="1"/>
          </p:cNvSpPr>
          <p:nvPr/>
        </p:nvSpPr>
        <p:spPr bwMode="auto">
          <a:xfrm>
            <a:off x="0" y="0"/>
            <a:ext cx="739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ES_tradnl" altLang="es-MX" b="1" smtClean="0">
                <a:solidFill>
                  <a:srgbClr val="000000"/>
                </a:solidFill>
              </a:rPr>
              <a:t>El rendimiento de varios cultivos puede incrementarse </a:t>
            </a:r>
          </a:p>
          <a:p>
            <a:pPr eaLnBrk="1" fontAlgn="base" hangingPunct="1">
              <a:spcBef>
                <a:spcPct val="0"/>
              </a:spcBef>
              <a:spcAft>
                <a:spcPct val="0"/>
              </a:spcAft>
            </a:pPr>
            <a:r>
              <a:rPr lang="es-ES_tradnl" altLang="es-MX" b="1" smtClean="0">
                <a:solidFill>
                  <a:srgbClr val="000000"/>
                </a:solidFill>
              </a:rPr>
              <a:t>retrasando la senescencia</a:t>
            </a:r>
            <a:endParaRPr lang="en-US" altLang="es-MX" b="1" smtClean="0">
              <a:solidFill>
                <a:srgbClr val="000000"/>
              </a:solidFill>
            </a:endParaRPr>
          </a:p>
        </p:txBody>
      </p:sp>
      <p:pic>
        <p:nvPicPr>
          <p:cNvPr id="2970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175" y="836613"/>
            <a:ext cx="4799013"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http://t3.gstatic.com/images?q=tbn:ANd9GcRta6FKBIuNIq-str-NBxJpj8z8AWIZ12Nsz_yfHXudAuj2PD5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4075" y="3933825"/>
            <a:ext cx="489585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35665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0" y="115888"/>
            <a:ext cx="7772400" cy="1143000"/>
          </a:xfrm>
        </p:spPr>
        <p:txBody>
          <a:bodyPr/>
          <a:lstStyle/>
          <a:p>
            <a:r>
              <a:rPr lang="es-MX" dirty="0" smtClean="0"/>
              <a:t>Si esto es así</a:t>
            </a:r>
            <a:endParaRPr lang="es-MX" dirty="0"/>
          </a:p>
        </p:txBody>
      </p:sp>
      <p:sp>
        <p:nvSpPr>
          <p:cNvPr id="3" name="2 Marcador de contenido"/>
          <p:cNvSpPr>
            <a:spLocks noGrp="1"/>
          </p:cNvSpPr>
          <p:nvPr>
            <p:ph idx="4294967295"/>
          </p:nvPr>
        </p:nvSpPr>
        <p:spPr>
          <a:xfrm>
            <a:off x="0" y="1268412"/>
            <a:ext cx="9036496" cy="4896891"/>
          </a:xfrm>
        </p:spPr>
        <p:txBody>
          <a:bodyPr/>
          <a:lstStyle/>
          <a:p>
            <a:r>
              <a:rPr lang="es-MX" dirty="0" smtClean="0"/>
              <a:t>Porque se habrá seleccionado la senescencia y la muerte?</a:t>
            </a:r>
          </a:p>
          <a:p>
            <a:r>
              <a:rPr lang="es-MX" dirty="0" smtClean="0"/>
              <a:t>“Para qué” le sirve a la vida </a:t>
            </a:r>
            <a:r>
              <a:rPr lang="es-MX" dirty="0" err="1" smtClean="0"/>
              <a:t>senecer</a:t>
            </a:r>
            <a:r>
              <a:rPr lang="es-MX" dirty="0" smtClean="0"/>
              <a:t> y morir?</a:t>
            </a:r>
          </a:p>
          <a:p>
            <a:r>
              <a:rPr lang="es-MX" dirty="0" smtClean="0"/>
              <a:t>La célula está programada para vivir o para morir?</a:t>
            </a:r>
          </a:p>
          <a:p>
            <a:r>
              <a:rPr lang="es-MX" dirty="0" smtClean="0"/>
              <a:t>La inmortalidad, existe?</a:t>
            </a:r>
          </a:p>
          <a:p>
            <a:r>
              <a:rPr lang="es-MX" dirty="0" smtClean="0"/>
              <a:t>Como se mueren las células?</a:t>
            </a:r>
          </a:p>
          <a:p>
            <a:pPr marL="0" indent="0">
              <a:buNone/>
            </a:pPr>
            <a:endParaRPr lang="es-MX" dirty="0" smtClean="0"/>
          </a:p>
          <a:p>
            <a:endParaRPr lang="es-MX" dirty="0"/>
          </a:p>
        </p:txBody>
      </p:sp>
    </p:spTree>
    <p:extLst>
      <p:ext uri="{BB962C8B-B14F-4D97-AF65-F5344CB8AC3E}">
        <p14:creationId xmlns:p14="http://schemas.microsoft.com/office/powerpoint/2010/main" val="31445100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GB" altLang="en-US" smtClean="0">
                <a:latin typeface="Arial" charset="0"/>
                <a:cs typeface="Arial" charset="0"/>
              </a:rPr>
              <a:t>Delaying senescence can enhance drought tolerance</a:t>
            </a:r>
          </a:p>
        </p:txBody>
      </p:sp>
      <p:pic>
        <p:nvPicPr>
          <p:cNvPr id="7885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490663"/>
            <a:ext cx="7162800" cy="463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4"/>
          <p:cNvSpPr txBox="1">
            <a:spLocks noChangeArrowheads="1"/>
          </p:cNvSpPr>
          <p:nvPr/>
        </p:nvSpPr>
        <p:spPr bwMode="auto">
          <a:xfrm>
            <a:off x="1631950" y="6124575"/>
            <a:ext cx="7556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Reprinted from Peleg, Z, and Blumwald, E. (2011) Hormone balance and abiotic stress tolerance in crop plants. Curr. Opin. Plant Biol. 14: </a:t>
            </a:r>
            <a:r>
              <a:rPr lang="en-GB" altLang="en-US" sz="800" smtClean="0">
                <a:solidFill>
                  <a:prstClr val="black"/>
                </a:solidFill>
                <a:latin typeface="Times New Roman" pitchFamily="18" charset="0"/>
                <a:cs typeface="Times New Roman" pitchFamily="18" charset="0"/>
                <a:hlinkClick r:id="rId3"/>
              </a:rPr>
              <a:t>290–295</a:t>
            </a:r>
            <a:r>
              <a:rPr lang="en-GB" altLang="en-US" sz="800" smtClean="0">
                <a:solidFill>
                  <a:prstClr val="black"/>
                </a:solidFill>
                <a:latin typeface="Times New Roman" pitchFamily="18" charset="0"/>
                <a:cs typeface="Times New Roman" pitchFamily="18" charset="0"/>
              </a:rPr>
              <a:t> with permission from Elsevier.</a:t>
            </a:r>
          </a:p>
        </p:txBody>
      </p:sp>
      <p:sp>
        <p:nvSpPr>
          <p:cNvPr id="78853" name="TextBox 1"/>
          <p:cNvSpPr txBox="1">
            <a:spLocks noChangeArrowheads="1"/>
          </p:cNvSpPr>
          <p:nvPr/>
        </p:nvSpPr>
        <p:spPr bwMode="auto">
          <a:xfrm>
            <a:off x="947738" y="1509713"/>
            <a:ext cx="17192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white"/>
                </a:solidFill>
              </a:rPr>
              <a:t>Wild type</a:t>
            </a:r>
          </a:p>
          <a:p>
            <a:pPr algn="ctr" eaLnBrk="1" fontAlgn="base" hangingPunct="1">
              <a:spcBef>
                <a:spcPct val="0"/>
              </a:spcBef>
              <a:spcAft>
                <a:spcPct val="0"/>
              </a:spcAft>
              <a:buFontTx/>
              <a:buNone/>
            </a:pPr>
            <a:r>
              <a:rPr lang="en-GB" altLang="en-US" sz="1800" smtClean="0">
                <a:solidFill>
                  <a:prstClr val="white"/>
                </a:solidFill>
              </a:rPr>
              <a:t>well watered</a:t>
            </a:r>
          </a:p>
        </p:txBody>
      </p:sp>
      <p:sp>
        <p:nvSpPr>
          <p:cNvPr id="78854" name="TextBox 6"/>
          <p:cNvSpPr txBox="1">
            <a:spLocks noChangeArrowheads="1"/>
          </p:cNvSpPr>
          <p:nvPr/>
        </p:nvSpPr>
        <p:spPr bwMode="auto">
          <a:xfrm>
            <a:off x="3429000" y="1490663"/>
            <a:ext cx="1981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white"/>
                </a:solidFill>
              </a:rPr>
              <a:t>Wild type</a:t>
            </a:r>
          </a:p>
          <a:p>
            <a:pPr algn="ctr" eaLnBrk="1" fontAlgn="base" hangingPunct="1">
              <a:spcBef>
                <a:spcPct val="0"/>
              </a:spcBef>
              <a:spcAft>
                <a:spcPct val="0"/>
              </a:spcAft>
              <a:buFontTx/>
              <a:buNone/>
            </a:pPr>
            <a:r>
              <a:rPr lang="en-GB" altLang="en-US" sz="1800" smtClean="0">
                <a:solidFill>
                  <a:prstClr val="white"/>
                </a:solidFill>
              </a:rPr>
              <a:t>Drought stressed</a:t>
            </a:r>
          </a:p>
        </p:txBody>
      </p:sp>
      <p:sp>
        <p:nvSpPr>
          <p:cNvPr id="78855" name="TextBox 7"/>
          <p:cNvSpPr txBox="1">
            <a:spLocks noChangeArrowheads="1"/>
          </p:cNvSpPr>
          <p:nvPr/>
        </p:nvSpPr>
        <p:spPr bwMode="auto">
          <a:xfrm>
            <a:off x="5562600" y="1514475"/>
            <a:ext cx="2438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white"/>
                </a:solidFill>
              </a:rPr>
              <a:t>Senescence-induced cytokinin synthesis</a:t>
            </a:r>
          </a:p>
          <a:p>
            <a:pPr algn="ctr" eaLnBrk="1" fontAlgn="base" hangingPunct="1">
              <a:spcBef>
                <a:spcPct val="0"/>
              </a:spcBef>
              <a:spcAft>
                <a:spcPct val="0"/>
              </a:spcAft>
              <a:buFontTx/>
              <a:buNone/>
            </a:pPr>
            <a:r>
              <a:rPr lang="en-GB" altLang="en-US" sz="1800" smtClean="0">
                <a:solidFill>
                  <a:prstClr val="white"/>
                </a:solidFill>
              </a:rPr>
              <a:t>Drought stressed</a:t>
            </a:r>
          </a:p>
        </p:txBody>
      </p:sp>
    </p:spTree>
    <p:extLst>
      <p:ext uri="{BB962C8B-B14F-4D97-AF65-F5344CB8AC3E}">
        <p14:creationId xmlns:p14="http://schemas.microsoft.com/office/powerpoint/2010/main" val="35547839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GB" altLang="en-US" smtClean="0">
                <a:latin typeface="Arial" charset="0"/>
                <a:cs typeface="Arial" charset="0"/>
              </a:rPr>
              <a:t>Senescence affects post-harvest food quality</a:t>
            </a:r>
          </a:p>
        </p:txBody>
      </p:sp>
      <p:pic>
        <p:nvPicPr>
          <p:cNvPr id="7987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1388" y="1741488"/>
            <a:ext cx="2795587"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1752600"/>
            <a:ext cx="3221038"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Box 3"/>
          <p:cNvSpPr txBox="1">
            <a:spLocks noChangeArrowheads="1"/>
          </p:cNvSpPr>
          <p:nvPr/>
        </p:nvSpPr>
        <p:spPr bwMode="auto">
          <a:xfrm>
            <a:off x="2943225" y="1474788"/>
            <a:ext cx="289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400" b="1" smtClean="0">
                <a:solidFill>
                  <a:prstClr val="black"/>
                </a:solidFill>
              </a:rPr>
              <a:t>Broccoli – day of harvest</a:t>
            </a:r>
          </a:p>
        </p:txBody>
      </p:sp>
      <p:sp>
        <p:nvSpPr>
          <p:cNvPr id="79878" name="TextBox 6"/>
          <p:cNvSpPr txBox="1">
            <a:spLocks noChangeArrowheads="1"/>
          </p:cNvSpPr>
          <p:nvPr/>
        </p:nvSpPr>
        <p:spPr bwMode="auto">
          <a:xfrm>
            <a:off x="5867400" y="1444625"/>
            <a:ext cx="312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400" b="1" smtClean="0">
                <a:solidFill>
                  <a:prstClr val="black"/>
                </a:solidFill>
              </a:rPr>
              <a:t>Broccoli – five days post harvest</a:t>
            </a:r>
          </a:p>
        </p:txBody>
      </p:sp>
      <p:sp>
        <p:nvSpPr>
          <p:cNvPr id="5" name="TextBox 4"/>
          <p:cNvSpPr txBox="1"/>
          <p:nvPr/>
        </p:nvSpPr>
        <p:spPr>
          <a:xfrm>
            <a:off x="3581400" y="4602163"/>
            <a:ext cx="4862513" cy="1570037"/>
          </a:xfrm>
          <a:prstGeom prst="rect">
            <a:avLst/>
          </a:prstGeom>
          <a:solidFill>
            <a:schemeClr val="accent3">
              <a:lumMod val="40000"/>
              <a:lumOff val="60000"/>
            </a:schemeClr>
          </a:solidFill>
        </p:spPr>
        <p:txBody>
          <a:bodyPr wrap="none">
            <a:spAutoFit/>
          </a:bodyPr>
          <a:lstStyle/>
          <a:p>
            <a:pPr fontAlgn="base">
              <a:spcBef>
                <a:spcPct val="0"/>
              </a:spcBef>
              <a:spcAft>
                <a:spcPct val="0"/>
              </a:spcAft>
              <a:defRPr/>
            </a:pPr>
            <a:r>
              <a:rPr lang="en-GB" sz="1600" b="1" dirty="0">
                <a:solidFill>
                  <a:prstClr val="black"/>
                </a:solidFill>
                <a:latin typeface="Arial" panose="020B0604020202020204" pitchFamily="34" charset="0"/>
                <a:ea typeface="MS PGothic" pitchFamily="34" charset="-128"/>
              </a:rPr>
              <a:t>How can food shelf-life be enhanced? </a:t>
            </a:r>
          </a:p>
          <a:p>
            <a:pPr marL="285750" indent="-285750" fontAlgn="base">
              <a:spcBef>
                <a:spcPct val="0"/>
              </a:spcBef>
              <a:spcAft>
                <a:spcPct val="0"/>
              </a:spcAft>
              <a:buFont typeface="Arial" pitchFamily="34" charset="0"/>
              <a:buChar char="•"/>
              <a:defRPr/>
            </a:pPr>
            <a:r>
              <a:rPr lang="en-GB" sz="1600" dirty="0">
                <a:solidFill>
                  <a:prstClr val="black"/>
                </a:solidFill>
                <a:latin typeface="Arial" panose="020B0604020202020204" pitchFamily="34" charset="0"/>
                <a:ea typeface="MS PGothic" pitchFamily="34" charset="-128"/>
              </a:rPr>
              <a:t>Cold temperatures </a:t>
            </a:r>
          </a:p>
          <a:p>
            <a:pPr marL="285750" indent="-285750" fontAlgn="base">
              <a:spcBef>
                <a:spcPct val="0"/>
              </a:spcBef>
              <a:spcAft>
                <a:spcPct val="0"/>
              </a:spcAft>
              <a:buFont typeface="Arial" pitchFamily="34" charset="0"/>
              <a:buChar char="•"/>
              <a:defRPr/>
            </a:pPr>
            <a:r>
              <a:rPr lang="en-GB" sz="1600" dirty="0">
                <a:solidFill>
                  <a:prstClr val="black"/>
                </a:solidFill>
                <a:latin typeface="Arial" panose="020B0604020202020204" pitchFamily="34" charset="0"/>
                <a:ea typeface="MS PGothic" pitchFamily="34" charset="-128"/>
              </a:rPr>
              <a:t>Low oxygen-environment</a:t>
            </a:r>
          </a:p>
          <a:p>
            <a:pPr marL="285750" indent="-285750" fontAlgn="base">
              <a:spcBef>
                <a:spcPct val="0"/>
              </a:spcBef>
              <a:spcAft>
                <a:spcPct val="0"/>
              </a:spcAft>
              <a:buFont typeface="Arial" pitchFamily="34" charset="0"/>
              <a:buChar char="•"/>
              <a:defRPr/>
            </a:pPr>
            <a:r>
              <a:rPr lang="en-GB" sz="1600" dirty="0">
                <a:solidFill>
                  <a:prstClr val="black"/>
                </a:solidFill>
                <a:latin typeface="Arial" panose="020B0604020202020204" pitchFamily="34" charset="0"/>
                <a:ea typeface="MS PGothic" pitchFamily="34" charset="-128"/>
              </a:rPr>
              <a:t>Ethylene removal or ethylene insensitivity</a:t>
            </a:r>
          </a:p>
          <a:p>
            <a:pPr marL="285750" indent="-285750" fontAlgn="base">
              <a:spcBef>
                <a:spcPct val="0"/>
              </a:spcBef>
              <a:spcAft>
                <a:spcPct val="0"/>
              </a:spcAft>
              <a:buFont typeface="Arial" pitchFamily="34" charset="0"/>
              <a:buChar char="•"/>
              <a:defRPr/>
            </a:pPr>
            <a:r>
              <a:rPr lang="en-GB" sz="1600" dirty="0">
                <a:solidFill>
                  <a:prstClr val="black"/>
                </a:solidFill>
                <a:latin typeface="Arial" panose="020B0604020202020204" pitchFamily="34" charset="0"/>
                <a:ea typeface="MS PGothic" pitchFamily="34" charset="-128"/>
              </a:rPr>
              <a:t>Increased cytokinin synthesis or responsiveness</a:t>
            </a:r>
          </a:p>
          <a:p>
            <a:pPr marL="285750" indent="-285750" fontAlgn="base">
              <a:spcBef>
                <a:spcPct val="0"/>
              </a:spcBef>
              <a:spcAft>
                <a:spcPct val="0"/>
              </a:spcAft>
              <a:buFont typeface="Arial" pitchFamily="34" charset="0"/>
              <a:buChar char="•"/>
              <a:defRPr/>
            </a:pPr>
            <a:r>
              <a:rPr lang="en-GB" sz="1600" dirty="0">
                <a:solidFill>
                  <a:prstClr val="black"/>
                </a:solidFill>
                <a:latin typeface="Arial" panose="020B0604020202020204" pitchFamily="34" charset="0"/>
                <a:ea typeface="MS PGothic" pitchFamily="34" charset="-128"/>
              </a:rPr>
              <a:t>Other genetic methods to delay senescence</a:t>
            </a:r>
          </a:p>
        </p:txBody>
      </p:sp>
      <p:pic>
        <p:nvPicPr>
          <p:cNvPr id="7988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5266" b="-1875"/>
          <a:stretch>
            <a:fillRect/>
          </a:stretch>
        </p:blipFill>
        <p:spPr bwMode="auto">
          <a:xfrm>
            <a:off x="352425" y="2782888"/>
            <a:ext cx="1955800"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1" name="TextBox 5"/>
          <p:cNvSpPr txBox="1">
            <a:spLocks noChangeArrowheads="1"/>
          </p:cNvSpPr>
          <p:nvPr/>
        </p:nvSpPr>
        <p:spPr bwMode="auto">
          <a:xfrm>
            <a:off x="157163" y="1295400"/>
            <a:ext cx="2433637" cy="12001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Harvesting can induce senescence, particularly in broccoli and asparagus</a:t>
            </a:r>
          </a:p>
        </p:txBody>
      </p:sp>
      <p:sp>
        <p:nvSpPr>
          <p:cNvPr id="79882" name="TextBox 9"/>
          <p:cNvSpPr txBox="1">
            <a:spLocks noChangeArrowheads="1"/>
          </p:cNvSpPr>
          <p:nvPr/>
        </p:nvSpPr>
        <p:spPr bwMode="auto">
          <a:xfrm>
            <a:off x="6083300" y="6118225"/>
            <a:ext cx="30940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Broccoli photos courtesy </a:t>
            </a:r>
            <a:r>
              <a:rPr lang="en-GB" altLang="en-US" sz="800" smtClean="0">
                <a:solidFill>
                  <a:prstClr val="black"/>
                </a:solidFill>
                <a:latin typeface="Times New Roman" pitchFamily="18" charset="0"/>
                <a:cs typeface="Times New Roman" pitchFamily="18" charset="0"/>
                <a:hlinkClick r:id="rId5"/>
              </a:rPr>
              <a:t>Jocelyn Eason</a:t>
            </a:r>
            <a:r>
              <a:rPr lang="en-GB" altLang="en-US" sz="800" smtClean="0">
                <a:solidFill>
                  <a:prstClr val="black"/>
                </a:solidFill>
                <a:latin typeface="Times New Roman" pitchFamily="18" charset="0"/>
                <a:cs typeface="Times New Roman" pitchFamily="18" charset="0"/>
              </a:rPr>
              <a:t>, Plant and Food, New Zealand</a:t>
            </a:r>
          </a:p>
        </p:txBody>
      </p:sp>
    </p:spTree>
    <p:extLst>
      <p:ext uri="{BB962C8B-B14F-4D97-AF65-F5344CB8AC3E}">
        <p14:creationId xmlns:p14="http://schemas.microsoft.com/office/powerpoint/2010/main" val="2033548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nchor="t"/>
          <a:lstStyle/>
          <a:p>
            <a:r>
              <a:rPr lang="en-GB" altLang="en-US" smtClean="0">
                <a:latin typeface="Arial" charset="0"/>
                <a:cs typeface="Arial" charset="0"/>
              </a:rPr>
              <a:t>Petal senescence affects a $100 billion industry</a:t>
            </a:r>
          </a:p>
        </p:txBody>
      </p:sp>
      <p:pic>
        <p:nvPicPr>
          <p:cNvPr id="8089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7375" y="1447800"/>
            <a:ext cx="340042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Box 10"/>
          <p:cNvSpPr txBox="1">
            <a:spLocks noChangeArrowheads="1"/>
          </p:cNvSpPr>
          <p:nvPr/>
        </p:nvSpPr>
        <p:spPr bwMode="auto">
          <a:xfrm>
            <a:off x="609600" y="4567238"/>
            <a:ext cx="4419600" cy="1016000"/>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2000" smtClean="0">
                <a:solidFill>
                  <a:prstClr val="black"/>
                </a:solidFill>
              </a:rPr>
              <a:t>How much more would you pay for roses guaranteed to stay pretty for two or more weeks? </a:t>
            </a:r>
            <a:endParaRPr lang="en-US" altLang="en-US" sz="2000" smtClean="0">
              <a:solidFill>
                <a:prstClr val="black"/>
              </a:solidFill>
            </a:endParaRPr>
          </a:p>
        </p:txBody>
      </p:sp>
      <p:grpSp>
        <p:nvGrpSpPr>
          <p:cNvPr id="80901" name="Group 1"/>
          <p:cNvGrpSpPr>
            <a:grpSpLocks/>
          </p:cNvGrpSpPr>
          <p:nvPr/>
        </p:nvGrpSpPr>
        <p:grpSpPr bwMode="auto">
          <a:xfrm>
            <a:off x="152400" y="1733550"/>
            <a:ext cx="3429000" cy="2076450"/>
            <a:chOff x="609599" y="2085974"/>
            <a:chExt cx="3429001" cy="2076451"/>
          </a:xfrm>
        </p:grpSpPr>
        <p:pic>
          <p:nvPicPr>
            <p:cNvPr id="8090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825" y="2085974"/>
              <a:ext cx="34067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99" y="3124200"/>
              <a:ext cx="34004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902" name="TextBox 2"/>
          <p:cNvSpPr txBox="1">
            <a:spLocks noChangeArrowheads="1"/>
          </p:cNvSpPr>
          <p:nvPr/>
        </p:nvSpPr>
        <p:spPr bwMode="auto">
          <a:xfrm>
            <a:off x="152400" y="3810000"/>
            <a:ext cx="332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400" smtClean="0">
                <a:solidFill>
                  <a:prstClr val="black"/>
                </a:solidFill>
              </a:rPr>
              <a:t>Petal senescence in </a:t>
            </a:r>
            <a:r>
              <a:rPr lang="en-GB" altLang="en-US" sz="1400" i="1" smtClean="0">
                <a:solidFill>
                  <a:prstClr val="black"/>
                </a:solidFill>
              </a:rPr>
              <a:t>Ipomoea nil </a:t>
            </a:r>
            <a:r>
              <a:rPr lang="en-GB" altLang="en-US" sz="1400" smtClean="0">
                <a:solidFill>
                  <a:prstClr val="black"/>
                </a:solidFill>
              </a:rPr>
              <a:t>(morning glory</a:t>
            </a:r>
            <a:r>
              <a:rPr lang="en-GB" altLang="en-US" sz="1400" i="1" smtClean="0">
                <a:solidFill>
                  <a:prstClr val="black"/>
                </a:solidFill>
              </a:rPr>
              <a:t>)</a:t>
            </a:r>
            <a:endParaRPr lang="en-GB" altLang="en-US" sz="1400" smtClean="0">
              <a:solidFill>
                <a:prstClr val="black"/>
              </a:solidFill>
            </a:endParaRPr>
          </a:p>
        </p:txBody>
      </p:sp>
      <p:sp>
        <p:nvSpPr>
          <p:cNvPr id="80903" name="TextBox 3"/>
          <p:cNvSpPr txBox="1">
            <a:spLocks noChangeArrowheads="1"/>
          </p:cNvSpPr>
          <p:nvPr/>
        </p:nvSpPr>
        <p:spPr bwMode="auto">
          <a:xfrm>
            <a:off x="0" y="58626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Yamada, T., Ichimura, K., Kanekatsu, M. and van Doorn, W.G. (2009). Homologs of genes associated with programmed cell death in animal cells are differentially expressed during senescence of </a:t>
            </a:r>
            <a:r>
              <a:rPr lang="en-GB" altLang="en-US" sz="800" i="1" smtClean="0">
                <a:solidFill>
                  <a:prstClr val="black"/>
                </a:solidFill>
                <a:latin typeface="Times New Roman" pitchFamily="18" charset="0"/>
                <a:cs typeface="Times New Roman" pitchFamily="18" charset="0"/>
              </a:rPr>
              <a:t>Ipomoea nil </a:t>
            </a:r>
            <a:r>
              <a:rPr lang="en-GB" altLang="en-US" sz="800" smtClean="0">
                <a:solidFill>
                  <a:prstClr val="black"/>
                </a:solidFill>
                <a:latin typeface="Times New Roman" pitchFamily="18" charset="0"/>
                <a:cs typeface="Times New Roman" pitchFamily="18" charset="0"/>
              </a:rPr>
              <a:t>petals. Plant Cell Physiol. 50: </a:t>
            </a:r>
            <a:r>
              <a:rPr lang="en-GB" altLang="en-US" sz="800" smtClean="0">
                <a:solidFill>
                  <a:prstClr val="black"/>
                </a:solidFill>
                <a:latin typeface="Times New Roman" pitchFamily="18" charset="0"/>
                <a:cs typeface="Times New Roman" pitchFamily="18" charset="0"/>
                <a:hlinkClick r:id="rId6"/>
              </a:rPr>
              <a:t>610-625</a:t>
            </a:r>
            <a:r>
              <a:rPr lang="en-GB" altLang="en-US" sz="800" smtClean="0">
                <a:solidFill>
                  <a:prstClr val="black"/>
                </a:solidFill>
                <a:cs typeface="Times New Roman" pitchFamily="18" charset="0"/>
              </a:rPr>
              <a:t>; </a:t>
            </a:r>
            <a:r>
              <a:rPr lang="en-GB" altLang="en-US" sz="800" smtClean="0">
                <a:solidFill>
                  <a:prstClr val="black"/>
                </a:solidFill>
                <a:latin typeface="Times New Roman" pitchFamily="18" charset="0"/>
                <a:cs typeface="Times New Roman" pitchFamily="18" charset="0"/>
              </a:rPr>
              <a:t>Yamada, T., Ichimura, K. and van Doorn, W.G. (2006). DNA degradation and nuclear degeneration during programmed cell death in petals of </a:t>
            </a:r>
            <a:r>
              <a:rPr lang="en-GB" altLang="en-US" sz="800" i="1" smtClean="0">
                <a:solidFill>
                  <a:prstClr val="black"/>
                </a:solidFill>
                <a:latin typeface="Times New Roman" pitchFamily="18" charset="0"/>
                <a:cs typeface="Times New Roman" pitchFamily="18" charset="0"/>
              </a:rPr>
              <a:t>Antirrhinum</a:t>
            </a:r>
            <a:r>
              <a:rPr lang="en-GB" altLang="en-US" sz="800" smtClean="0">
                <a:solidFill>
                  <a:prstClr val="black"/>
                </a:solidFill>
                <a:latin typeface="Times New Roman" pitchFamily="18" charset="0"/>
                <a:cs typeface="Times New Roman" pitchFamily="18" charset="0"/>
              </a:rPr>
              <a:t>, </a:t>
            </a:r>
            <a:r>
              <a:rPr lang="en-GB" altLang="en-US" sz="800" i="1" smtClean="0">
                <a:solidFill>
                  <a:prstClr val="black"/>
                </a:solidFill>
                <a:latin typeface="Times New Roman" pitchFamily="18" charset="0"/>
                <a:cs typeface="Times New Roman" pitchFamily="18" charset="0"/>
              </a:rPr>
              <a:t>Argyranthemum</a:t>
            </a:r>
            <a:r>
              <a:rPr lang="en-GB" altLang="en-US" sz="800" smtClean="0">
                <a:solidFill>
                  <a:prstClr val="black"/>
                </a:solidFill>
                <a:latin typeface="Times New Roman" pitchFamily="18" charset="0"/>
                <a:cs typeface="Times New Roman" pitchFamily="18" charset="0"/>
              </a:rPr>
              <a:t>, and </a:t>
            </a:r>
            <a:r>
              <a:rPr lang="en-GB" altLang="en-US" sz="800" i="1" smtClean="0">
                <a:solidFill>
                  <a:prstClr val="black"/>
                </a:solidFill>
                <a:latin typeface="Times New Roman" pitchFamily="18" charset="0"/>
                <a:cs typeface="Times New Roman" pitchFamily="18" charset="0"/>
              </a:rPr>
              <a:t>Petunia</a:t>
            </a:r>
            <a:r>
              <a:rPr lang="en-GB" altLang="en-US" sz="800" smtClean="0">
                <a:solidFill>
                  <a:prstClr val="black"/>
                </a:solidFill>
                <a:latin typeface="Times New Roman" pitchFamily="18" charset="0"/>
                <a:cs typeface="Times New Roman" pitchFamily="18" charset="0"/>
              </a:rPr>
              <a:t>. J. Exp. Bot. 57: </a:t>
            </a:r>
            <a:r>
              <a:rPr lang="en-GB" altLang="en-US" sz="800" smtClean="0">
                <a:solidFill>
                  <a:prstClr val="black"/>
                </a:solidFill>
                <a:latin typeface="Times New Roman" pitchFamily="18" charset="0"/>
                <a:cs typeface="Times New Roman" pitchFamily="18" charset="0"/>
                <a:hlinkClick r:id="rId7"/>
              </a:rPr>
              <a:t>3543-3552</a:t>
            </a:r>
            <a:r>
              <a:rPr lang="en-GB" altLang="en-US" sz="800" smtClean="0">
                <a:solidFill>
                  <a:prstClr val="black"/>
                </a:solidFill>
                <a:latin typeface="Times New Roman" pitchFamily="18" charset="0"/>
                <a:cs typeface="Times New Roman" pitchFamily="18" charset="0"/>
              </a:rPr>
              <a:t> with permission from Oxford University Press.</a:t>
            </a:r>
          </a:p>
        </p:txBody>
      </p:sp>
      <p:sp>
        <p:nvSpPr>
          <p:cNvPr id="80904" name="TextBox 4"/>
          <p:cNvSpPr txBox="1">
            <a:spLocks noChangeArrowheads="1"/>
          </p:cNvSpPr>
          <p:nvPr/>
        </p:nvSpPr>
        <p:spPr bwMode="auto">
          <a:xfrm>
            <a:off x="3733800" y="2057400"/>
            <a:ext cx="1752600" cy="17541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fontAlgn="base" hangingPunct="1">
              <a:spcBef>
                <a:spcPct val="0"/>
              </a:spcBef>
              <a:spcAft>
                <a:spcPct val="0"/>
              </a:spcAft>
              <a:buFontTx/>
              <a:buNone/>
            </a:pPr>
            <a:r>
              <a:rPr lang="en-GB" altLang="en-US" sz="1800" smtClean="0">
                <a:solidFill>
                  <a:prstClr val="black"/>
                </a:solidFill>
              </a:rPr>
              <a:t>The biochemistry of senescence in petals is similar to that in leaves</a:t>
            </a:r>
          </a:p>
        </p:txBody>
      </p:sp>
    </p:spTree>
    <p:extLst>
      <p:ext uri="{BB962C8B-B14F-4D97-AF65-F5344CB8AC3E}">
        <p14:creationId xmlns:p14="http://schemas.microsoft.com/office/powerpoint/2010/main" val="3398023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 y="1557338"/>
            <a:ext cx="609758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2 CuadroTexto"/>
          <p:cNvSpPr txBox="1">
            <a:spLocks noChangeArrowheads="1"/>
          </p:cNvSpPr>
          <p:nvPr/>
        </p:nvSpPr>
        <p:spPr bwMode="auto">
          <a:xfrm>
            <a:off x="395288" y="260350"/>
            <a:ext cx="8280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MX" sz="2000" b="0" i="0" u="none" strike="noStrike" kern="1200" cap="none" spc="0" normalizeH="0" baseline="0" noProof="0" smtClean="0">
                <a:ln>
                  <a:noFill/>
                </a:ln>
                <a:solidFill>
                  <a:srgbClr val="000000"/>
                </a:solidFill>
                <a:effectLst/>
                <a:uLnTx/>
                <a:uFillTx/>
                <a:latin typeface="Arial" pitchFamily="34" charset="0"/>
                <a:ea typeface="+mn-ea"/>
                <a:cs typeface="+mn-cs"/>
              </a:rPr>
              <a:t>La senescencia foliar es el proceso a través del cual se describe y se toma como referencia para los eventos que ocurren durante la sindrome de senescencia </a:t>
            </a:r>
            <a:r>
              <a:rPr kumimoji="0" lang="es-ES" altLang="es-MX" sz="2000" b="0" i="1" u="none" strike="noStrike" kern="1200" cap="none" spc="0" normalizeH="0" baseline="0" noProof="0" smtClean="0">
                <a:ln>
                  <a:noFill/>
                </a:ln>
                <a:solidFill>
                  <a:srgbClr val="000000"/>
                </a:solidFill>
                <a:effectLst/>
                <a:uLnTx/>
                <a:uFillTx/>
                <a:latin typeface="Arial" pitchFamily="34" charset="0"/>
                <a:ea typeface="+mn-ea"/>
                <a:cs typeface="+mn-cs"/>
              </a:rPr>
              <a:t>(Noodén, 2004)</a:t>
            </a:r>
            <a:endParaRPr kumimoji="0" lang="es-ES" altLang="es-MX" sz="20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pic>
        <p:nvPicPr>
          <p:cNvPr id="2765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4275" y="1844675"/>
            <a:ext cx="2879725"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0715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1547813" y="0"/>
            <a:ext cx="609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s-AR" altLang="es-MX" smtClean="0">
                <a:solidFill>
                  <a:srgbClr val="FF0000"/>
                </a:solidFill>
              </a:rPr>
              <a:t>Fases en el proceso de la senescencia foliar</a:t>
            </a:r>
            <a:endParaRPr lang="es-ES" altLang="es-MX" smtClean="0">
              <a:solidFill>
                <a:srgbClr val="FF0000"/>
              </a:solidFill>
            </a:endParaRP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538" y="548681"/>
            <a:ext cx="8924925"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97708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1">
              <a:lumMod val="20000"/>
              <a:lumOff val="80000"/>
            </a:schemeClr>
          </a:solidFill>
        </p:spPr>
        <p:txBody>
          <a:bodyPr/>
          <a:lstStyle/>
          <a:p>
            <a:pPr>
              <a:defRPr/>
            </a:pPr>
            <a:r>
              <a:rPr lang="en-GB" altLang="en-US" dirty="0" smtClean="0">
                <a:ea typeface="ＭＳ Ｐゴシック" panose="020B0600070205080204" pitchFamily="34" charset="-128"/>
              </a:rPr>
              <a:t>Regulation of leaf senescence – one or more pathways?</a:t>
            </a:r>
            <a:endParaRPr lang="en-US" altLang="en-US" dirty="0" smtClean="0">
              <a:ea typeface="ＭＳ Ｐゴシック" panose="020B0600070205080204" pitchFamily="34" charset="-128"/>
            </a:endParaRPr>
          </a:p>
        </p:txBody>
      </p:sp>
      <p:grpSp>
        <p:nvGrpSpPr>
          <p:cNvPr id="59395" name="Group 4"/>
          <p:cNvGrpSpPr>
            <a:grpSpLocks/>
          </p:cNvGrpSpPr>
          <p:nvPr/>
        </p:nvGrpSpPr>
        <p:grpSpPr bwMode="auto">
          <a:xfrm>
            <a:off x="609600" y="2057400"/>
            <a:ext cx="7848600" cy="4005263"/>
            <a:chOff x="304800" y="2057400"/>
            <a:chExt cx="8153400" cy="4051300"/>
          </a:xfrm>
        </p:grpSpPr>
        <p:grpSp>
          <p:nvGrpSpPr>
            <p:cNvPr id="59396" name="Group 27"/>
            <p:cNvGrpSpPr>
              <a:grpSpLocks/>
            </p:cNvGrpSpPr>
            <p:nvPr/>
          </p:nvGrpSpPr>
          <p:grpSpPr bwMode="auto">
            <a:xfrm>
              <a:off x="385763" y="2462213"/>
              <a:ext cx="3694112" cy="2300287"/>
              <a:chOff x="386264" y="2461736"/>
              <a:chExt cx="3692837" cy="2300764"/>
            </a:xfrm>
          </p:grpSpPr>
          <p:sp>
            <p:nvSpPr>
              <p:cNvPr id="50" name="Rectangle 49"/>
              <p:cNvSpPr/>
              <p:nvPr/>
            </p:nvSpPr>
            <p:spPr>
              <a:xfrm>
                <a:off x="2057772" y="3733586"/>
                <a:ext cx="608326" cy="610310"/>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cxnSp>
            <p:nvCxnSpPr>
              <p:cNvPr id="51" name="Straight Arrow Connector 50"/>
              <p:cNvCxnSpPr/>
              <p:nvPr/>
            </p:nvCxnSpPr>
            <p:spPr>
              <a:xfrm>
                <a:off x="1752784" y="3200368"/>
                <a:ext cx="380823" cy="38064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2590263" y="3200368"/>
                <a:ext cx="380823" cy="38064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59447" idx="2"/>
              </p:cNvCxnSpPr>
              <p:nvPr/>
            </p:nvCxnSpPr>
            <p:spPr>
              <a:xfrm flipH="1">
                <a:off x="2361111" y="2830969"/>
                <a:ext cx="0" cy="75004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361111" y="4419383"/>
                <a:ext cx="0" cy="34370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445" name="TextBox 23"/>
              <p:cNvSpPr txBox="1">
                <a:spLocks noChangeArrowheads="1"/>
              </p:cNvSpPr>
              <p:nvPr/>
            </p:nvSpPr>
            <p:spPr bwMode="auto">
              <a:xfrm>
                <a:off x="386264" y="2773918"/>
                <a:ext cx="1556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Reproduction</a:t>
                </a:r>
              </a:p>
            </p:txBody>
          </p:sp>
          <p:sp>
            <p:nvSpPr>
              <p:cNvPr id="59446" name="TextBox 25"/>
              <p:cNvSpPr txBox="1">
                <a:spLocks noChangeArrowheads="1"/>
              </p:cNvSpPr>
              <p:nvPr/>
            </p:nvSpPr>
            <p:spPr bwMode="auto">
              <a:xfrm>
                <a:off x="2714625" y="2831068"/>
                <a:ext cx="13644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Metabolism</a:t>
                </a:r>
              </a:p>
            </p:txBody>
          </p:sp>
          <p:sp>
            <p:nvSpPr>
              <p:cNvPr id="59447" name="TextBox 26"/>
              <p:cNvSpPr txBox="1">
                <a:spLocks noChangeArrowheads="1"/>
              </p:cNvSpPr>
              <p:nvPr/>
            </p:nvSpPr>
            <p:spPr bwMode="auto">
              <a:xfrm>
                <a:off x="1943100" y="2461736"/>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Stress</a:t>
                </a:r>
              </a:p>
            </p:txBody>
          </p:sp>
        </p:grpSp>
        <p:grpSp>
          <p:nvGrpSpPr>
            <p:cNvPr id="59397" name="Group 29"/>
            <p:cNvGrpSpPr>
              <a:grpSpLocks/>
            </p:cNvGrpSpPr>
            <p:nvPr/>
          </p:nvGrpSpPr>
          <p:grpSpPr bwMode="auto">
            <a:xfrm>
              <a:off x="4572000" y="2462213"/>
              <a:ext cx="3692525" cy="2300287"/>
              <a:chOff x="386264" y="2461736"/>
              <a:chExt cx="3692837" cy="2300764"/>
            </a:xfrm>
          </p:grpSpPr>
          <p:sp>
            <p:nvSpPr>
              <p:cNvPr id="42" name="Rectangle 41"/>
              <p:cNvSpPr/>
              <p:nvPr/>
            </p:nvSpPr>
            <p:spPr>
              <a:xfrm>
                <a:off x="2064393" y="3733586"/>
                <a:ext cx="603640" cy="610310"/>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cxnSp>
            <p:nvCxnSpPr>
              <p:cNvPr id="43" name="Straight Arrow Connector 42"/>
              <p:cNvCxnSpPr/>
              <p:nvPr/>
            </p:nvCxnSpPr>
            <p:spPr>
              <a:xfrm>
                <a:off x="1754327" y="3200368"/>
                <a:ext cx="0" cy="38064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973151" y="3200368"/>
                <a:ext cx="0" cy="38064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59439" idx="2"/>
              </p:cNvCxnSpPr>
              <p:nvPr/>
            </p:nvCxnSpPr>
            <p:spPr>
              <a:xfrm flipH="1">
                <a:off x="2362914" y="2830969"/>
                <a:ext cx="0" cy="75004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362914" y="4419383"/>
                <a:ext cx="0" cy="34370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437" name="TextBox 35"/>
              <p:cNvSpPr txBox="1">
                <a:spLocks noChangeArrowheads="1"/>
              </p:cNvSpPr>
              <p:nvPr/>
            </p:nvSpPr>
            <p:spPr bwMode="auto">
              <a:xfrm>
                <a:off x="386264" y="2773918"/>
                <a:ext cx="1556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Reproduction</a:t>
                </a:r>
              </a:p>
            </p:txBody>
          </p:sp>
          <p:sp>
            <p:nvSpPr>
              <p:cNvPr id="59438" name="TextBox 36"/>
              <p:cNvSpPr txBox="1">
                <a:spLocks noChangeArrowheads="1"/>
              </p:cNvSpPr>
              <p:nvPr/>
            </p:nvSpPr>
            <p:spPr bwMode="auto">
              <a:xfrm>
                <a:off x="2714625" y="2831068"/>
                <a:ext cx="13644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Metabolism</a:t>
                </a:r>
              </a:p>
            </p:txBody>
          </p:sp>
          <p:sp>
            <p:nvSpPr>
              <p:cNvPr id="59439" name="TextBox 37"/>
              <p:cNvSpPr txBox="1">
                <a:spLocks noChangeArrowheads="1"/>
              </p:cNvSpPr>
              <p:nvPr/>
            </p:nvSpPr>
            <p:spPr bwMode="auto">
              <a:xfrm>
                <a:off x="1943100" y="2461736"/>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Stress</a:t>
                </a:r>
              </a:p>
            </p:txBody>
          </p:sp>
        </p:grpSp>
        <p:sp>
          <p:nvSpPr>
            <p:cNvPr id="8" name="Rectangle 7"/>
            <p:cNvSpPr/>
            <p:nvPr/>
          </p:nvSpPr>
          <p:spPr>
            <a:xfrm>
              <a:off x="6964070" y="3733800"/>
              <a:ext cx="605239" cy="610184"/>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 name="Rectangle 8"/>
            <p:cNvSpPr/>
            <p:nvPr/>
          </p:nvSpPr>
          <p:spPr>
            <a:xfrm>
              <a:off x="5524362" y="3733800"/>
              <a:ext cx="605238" cy="610184"/>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cxnSp>
          <p:nvCxnSpPr>
            <p:cNvPr id="10" name="Straight Arrow Connector 9"/>
            <p:cNvCxnSpPr/>
            <p:nvPr/>
          </p:nvCxnSpPr>
          <p:spPr>
            <a:xfrm>
              <a:off x="7298848" y="4400185"/>
              <a:ext cx="0" cy="34363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826156" y="4419454"/>
              <a:ext cx="0" cy="34363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9402" name="Group 34"/>
            <p:cNvGrpSpPr>
              <a:grpSpLocks/>
            </p:cNvGrpSpPr>
            <p:nvPr/>
          </p:nvGrpSpPr>
          <p:grpSpPr bwMode="auto">
            <a:xfrm>
              <a:off x="1371600" y="4762500"/>
              <a:ext cx="1882775" cy="1216025"/>
              <a:chOff x="3066211" y="2914532"/>
              <a:chExt cx="1477439" cy="1056862"/>
            </a:xfrm>
          </p:grpSpPr>
          <p:sp>
            <p:nvSpPr>
              <p:cNvPr id="31" name="Freeform 30"/>
              <p:cNvSpPr/>
              <p:nvPr/>
            </p:nvSpPr>
            <p:spPr>
              <a:xfrm>
                <a:off x="3066368" y="2915039"/>
                <a:ext cx="1477874" cy="1056449"/>
              </a:xfrm>
              <a:custGeom>
                <a:avLst/>
                <a:gdLst>
                  <a:gd name="connsiteX0" fmla="*/ 10621 w 1477439"/>
                  <a:gd name="connsiteY0" fmla="*/ 1663 h 1056862"/>
                  <a:gd name="connsiteX1" fmla="*/ 97119 w 1477439"/>
                  <a:gd name="connsiteY1" fmla="*/ 199371 h 1056862"/>
                  <a:gd name="connsiteX2" fmla="*/ 183616 w 1477439"/>
                  <a:gd name="connsiteY2" fmla="*/ 483576 h 1056862"/>
                  <a:gd name="connsiteX3" fmla="*/ 319540 w 1477439"/>
                  <a:gd name="connsiteY3" fmla="*/ 792495 h 1056862"/>
                  <a:gd name="connsiteX4" fmla="*/ 591389 w 1477439"/>
                  <a:gd name="connsiteY4" fmla="*/ 1051987 h 1056862"/>
                  <a:gd name="connsiteX5" fmla="*/ 962092 w 1477439"/>
                  <a:gd name="connsiteY5" fmla="*/ 953133 h 1056862"/>
                  <a:gd name="connsiteX6" fmla="*/ 1147443 w 1477439"/>
                  <a:gd name="connsiteY6" fmla="*/ 841922 h 1056862"/>
                  <a:gd name="connsiteX7" fmla="*/ 1456362 w 1477439"/>
                  <a:gd name="connsiteY7" fmla="*/ 1039630 h 1056862"/>
                  <a:gd name="connsiteX8" fmla="*/ 1431648 w 1477439"/>
                  <a:gd name="connsiteY8" fmla="*/ 891349 h 1056862"/>
                  <a:gd name="connsiteX9" fmla="*/ 1283367 w 1477439"/>
                  <a:gd name="connsiteY9" fmla="*/ 891349 h 1056862"/>
                  <a:gd name="connsiteX10" fmla="*/ 1184513 w 1477439"/>
                  <a:gd name="connsiteY10" fmla="*/ 619500 h 1056862"/>
                  <a:gd name="connsiteX11" fmla="*/ 1060946 w 1477439"/>
                  <a:gd name="connsiteY11" fmla="*/ 285868 h 1056862"/>
                  <a:gd name="connsiteX12" fmla="*/ 813811 w 1477439"/>
                  <a:gd name="connsiteY12" fmla="*/ 63446 h 1056862"/>
                  <a:gd name="connsiteX13" fmla="*/ 356611 w 1477439"/>
                  <a:gd name="connsiteY13" fmla="*/ 100517 h 1056862"/>
                  <a:gd name="connsiteX14" fmla="*/ 10621 w 1477439"/>
                  <a:gd name="connsiteY14" fmla="*/ 1663 h 105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7439" h="1056862">
                    <a:moveTo>
                      <a:pt x="10621" y="1663"/>
                    </a:moveTo>
                    <a:cubicBezTo>
                      <a:pt x="-32627" y="18139"/>
                      <a:pt x="68287" y="119052"/>
                      <a:pt x="97119" y="199371"/>
                    </a:cubicBezTo>
                    <a:cubicBezTo>
                      <a:pt x="125951" y="279690"/>
                      <a:pt x="146546" y="384722"/>
                      <a:pt x="183616" y="483576"/>
                    </a:cubicBezTo>
                    <a:cubicBezTo>
                      <a:pt x="220686" y="582430"/>
                      <a:pt x="251578" y="697760"/>
                      <a:pt x="319540" y="792495"/>
                    </a:cubicBezTo>
                    <a:cubicBezTo>
                      <a:pt x="387502" y="887230"/>
                      <a:pt x="484297" y="1025214"/>
                      <a:pt x="591389" y="1051987"/>
                    </a:cubicBezTo>
                    <a:cubicBezTo>
                      <a:pt x="698481" y="1078760"/>
                      <a:pt x="869416" y="988144"/>
                      <a:pt x="962092" y="953133"/>
                    </a:cubicBezTo>
                    <a:cubicBezTo>
                      <a:pt x="1054768" y="918122"/>
                      <a:pt x="1065065" y="827506"/>
                      <a:pt x="1147443" y="841922"/>
                    </a:cubicBezTo>
                    <a:cubicBezTo>
                      <a:pt x="1229821" y="856338"/>
                      <a:pt x="1408995" y="1031392"/>
                      <a:pt x="1456362" y="1039630"/>
                    </a:cubicBezTo>
                    <a:cubicBezTo>
                      <a:pt x="1503730" y="1047868"/>
                      <a:pt x="1460480" y="916062"/>
                      <a:pt x="1431648" y="891349"/>
                    </a:cubicBezTo>
                    <a:cubicBezTo>
                      <a:pt x="1402816" y="866636"/>
                      <a:pt x="1324556" y="936657"/>
                      <a:pt x="1283367" y="891349"/>
                    </a:cubicBezTo>
                    <a:cubicBezTo>
                      <a:pt x="1242178" y="846041"/>
                      <a:pt x="1221583" y="720414"/>
                      <a:pt x="1184513" y="619500"/>
                    </a:cubicBezTo>
                    <a:cubicBezTo>
                      <a:pt x="1147443" y="518587"/>
                      <a:pt x="1122730" y="378544"/>
                      <a:pt x="1060946" y="285868"/>
                    </a:cubicBezTo>
                    <a:cubicBezTo>
                      <a:pt x="999162" y="193192"/>
                      <a:pt x="931200" y="94338"/>
                      <a:pt x="813811" y="63446"/>
                    </a:cubicBezTo>
                    <a:cubicBezTo>
                      <a:pt x="696422" y="32554"/>
                      <a:pt x="486357" y="104636"/>
                      <a:pt x="356611" y="100517"/>
                    </a:cubicBezTo>
                    <a:cubicBezTo>
                      <a:pt x="226865" y="96398"/>
                      <a:pt x="53869" y="-14813"/>
                      <a:pt x="10621" y="1663"/>
                    </a:cubicBezTo>
                    <a:close/>
                  </a:path>
                </a:pathLst>
              </a:custGeom>
              <a:gradFill flip="none" rotWithShape="1">
                <a:gsLst>
                  <a:gs pos="0">
                    <a:srgbClr val="00B050"/>
                  </a:gs>
                  <a:gs pos="50000">
                    <a:srgbClr val="CCFF33"/>
                  </a:gs>
                  <a:gs pos="100000">
                    <a:srgbClr val="FFC000"/>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31"/>
              <p:cNvSpPr/>
              <p:nvPr/>
            </p:nvSpPr>
            <p:spPr>
              <a:xfrm>
                <a:off x="3304485" y="3092277"/>
                <a:ext cx="1039170" cy="696392"/>
              </a:xfrm>
              <a:custGeom>
                <a:avLst/>
                <a:gdLst>
                  <a:gd name="connsiteX0" fmla="*/ 0 w 1095594"/>
                  <a:gd name="connsiteY0" fmla="*/ 0 h 695282"/>
                  <a:gd name="connsiteX1" fmla="*/ 261257 w 1095594"/>
                  <a:gd name="connsiteY1" fmla="*/ 117988 h 695282"/>
                  <a:gd name="connsiteX2" fmla="*/ 589935 w 1095594"/>
                  <a:gd name="connsiteY2" fmla="*/ 307610 h 695282"/>
                  <a:gd name="connsiteX3" fmla="*/ 889117 w 1095594"/>
                  <a:gd name="connsiteY3" fmla="*/ 556225 h 695282"/>
                  <a:gd name="connsiteX4" fmla="*/ 1095594 w 1095594"/>
                  <a:gd name="connsiteY4" fmla="*/ 695282 h 6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594" h="695282">
                    <a:moveTo>
                      <a:pt x="0" y="0"/>
                    </a:moveTo>
                    <a:cubicBezTo>
                      <a:pt x="81467" y="33360"/>
                      <a:pt x="162935" y="66720"/>
                      <a:pt x="261257" y="117988"/>
                    </a:cubicBezTo>
                    <a:cubicBezTo>
                      <a:pt x="359580" y="169256"/>
                      <a:pt x="485292" y="234571"/>
                      <a:pt x="589935" y="307610"/>
                    </a:cubicBezTo>
                    <a:cubicBezTo>
                      <a:pt x="694578" y="380649"/>
                      <a:pt x="804841" y="491613"/>
                      <a:pt x="889117" y="556225"/>
                    </a:cubicBezTo>
                    <a:cubicBezTo>
                      <a:pt x="973394" y="620837"/>
                      <a:pt x="1095594" y="695282"/>
                      <a:pt x="1095594" y="69528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32"/>
              <p:cNvSpPr/>
              <p:nvPr/>
            </p:nvSpPr>
            <p:spPr>
              <a:xfrm>
                <a:off x="3510248" y="3051805"/>
                <a:ext cx="42706" cy="135370"/>
              </a:xfrm>
              <a:custGeom>
                <a:avLst/>
                <a:gdLst>
                  <a:gd name="connsiteX0" fmla="*/ 0 w 42367"/>
                  <a:gd name="connsiteY0" fmla="*/ 0 h 134843"/>
                  <a:gd name="connsiteX1" fmla="*/ 42138 w 42367"/>
                  <a:gd name="connsiteY1" fmla="*/ 46352 h 134843"/>
                  <a:gd name="connsiteX2" fmla="*/ 16855 w 42367"/>
                  <a:gd name="connsiteY2" fmla="*/ 134843 h 134843"/>
                </a:gdLst>
                <a:ahLst/>
                <a:cxnLst>
                  <a:cxn ang="0">
                    <a:pos x="connsiteX0" y="connsiteY0"/>
                  </a:cxn>
                  <a:cxn ang="0">
                    <a:pos x="connsiteX1" y="connsiteY1"/>
                  </a:cxn>
                  <a:cxn ang="0">
                    <a:pos x="connsiteX2" y="connsiteY2"/>
                  </a:cxn>
                </a:cxnLst>
                <a:rect l="l" t="t" r="r" b="b"/>
                <a:pathLst>
                  <a:path w="42367" h="134843">
                    <a:moveTo>
                      <a:pt x="0" y="0"/>
                    </a:moveTo>
                    <a:cubicBezTo>
                      <a:pt x="19664" y="11939"/>
                      <a:pt x="39329" y="23878"/>
                      <a:pt x="42138" y="46352"/>
                    </a:cubicBezTo>
                    <a:cubicBezTo>
                      <a:pt x="44947" y="68826"/>
                      <a:pt x="21069" y="120094"/>
                      <a:pt x="16855" y="1348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33"/>
              <p:cNvSpPr/>
              <p:nvPr/>
            </p:nvSpPr>
            <p:spPr>
              <a:xfrm>
                <a:off x="3351073" y="3252768"/>
                <a:ext cx="252351" cy="68383"/>
              </a:xfrm>
              <a:custGeom>
                <a:avLst/>
                <a:gdLst>
                  <a:gd name="connsiteX0" fmla="*/ 0 w 252829"/>
                  <a:gd name="connsiteY0" fmla="*/ 67421 h 67421"/>
                  <a:gd name="connsiteX1" fmla="*/ 139056 w 252829"/>
                  <a:gd name="connsiteY1" fmla="*/ 46352 h 67421"/>
                  <a:gd name="connsiteX2" fmla="*/ 252829 w 252829"/>
                  <a:gd name="connsiteY2" fmla="*/ 0 h 67421"/>
                </a:gdLst>
                <a:ahLst/>
                <a:cxnLst>
                  <a:cxn ang="0">
                    <a:pos x="connsiteX0" y="connsiteY0"/>
                  </a:cxn>
                  <a:cxn ang="0">
                    <a:pos x="connsiteX1" y="connsiteY1"/>
                  </a:cxn>
                  <a:cxn ang="0">
                    <a:pos x="connsiteX2" y="connsiteY2"/>
                  </a:cxn>
                </a:cxnLst>
                <a:rect l="l" t="t" r="r" b="b"/>
                <a:pathLst>
                  <a:path w="252829" h="67421">
                    <a:moveTo>
                      <a:pt x="0" y="67421"/>
                    </a:moveTo>
                    <a:cubicBezTo>
                      <a:pt x="48459" y="62505"/>
                      <a:pt x="96918" y="57589"/>
                      <a:pt x="139056" y="46352"/>
                    </a:cubicBezTo>
                    <a:cubicBezTo>
                      <a:pt x="181194" y="35115"/>
                      <a:pt x="252829" y="0"/>
                      <a:pt x="252829"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34"/>
              <p:cNvSpPr/>
              <p:nvPr/>
            </p:nvSpPr>
            <p:spPr>
              <a:xfrm>
                <a:off x="3788482" y="3076926"/>
                <a:ext cx="42705" cy="259577"/>
              </a:xfrm>
              <a:custGeom>
                <a:avLst/>
                <a:gdLst>
                  <a:gd name="connsiteX0" fmla="*/ 12641 w 42327"/>
                  <a:gd name="connsiteY0" fmla="*/ 0 h 261257"/>
                  <a:gd name="connsiteX1" fmla="*/ 42138 w 42327"/>
                  <a:gd name="connsiteY1" fmla="*/ 84277 h 261257"/>
                  <a:gd name="connsiteX2" fmla="*/ 0 w 42327"/>
                  <a:gd name="connsiteY2" fmla="*/ 261257 h 261257"/>
                </a:gdLst>
                <a:ahLst/>
                <a:cxnLst>
                  <a:cxn ang="0">
                    <a:pos x="connsiteX0" y="connsiteY0"/>
                  </a:cxn>
                  <a:cxn ang="0">
                    <a:pos x="connsiteX1" y="connsiteY1"/>
                  </a:cxn>
                  <a:cxn ang="0">
                    <a:pos x="connsiteX2" y="connsiteY2"/>
                  </a:cxn>
                </a:cxnLst>
                <a:rect l="l" t="t" r="r" b="b"/>
                <a:pathLst>
                  <a:path w="42327" h="261257">
                    <a:moveTo>
                      <a:pt x="12641" y="0"/>
                    </a:moveTo>
                    <a:cubicBezTo>
                      <a:pt x="28443" y="20367"/>
                      <a:pt x="44245" y="40734"/>
                      <a:pt x="42138" y="84277"/>
                    </a:cubicBezTo>
                    <a:cubicBezTo>
                      <a:pt x="40031" y="127820"/>
                      <a:pt x="0" y="261257"/>
                      <a:pt x="0" y="26125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35"/>
              <p:cNvSpPr/>
              <p:nvPr/>
            </p:nvSpPr>
            <p:spPr>
              <a:xfrm>
                <a:off x="3823423" y="3076926"/>
                <a:ext cx="103529" cy="89317"/>
              </a:xfrm>
              <a:custGeom>
                <a:avLst/>
                <a:gdLst>
                  <a:gd name="connsiteX0" fmla="*/ 104097 w 104097"/>
                  <a:gd name="connsiteY0" fmla="*/ 0 h 89282"/>
                  <a:gd name="connsiteX1" fmla="*/ 7179 w 104097"/>
                  <a:gd name="connsiteY1" fmla="*/ 84277 h 89282"/>
                  <a:gd name="connsiteX2" fmla="*/ 7179 w 104097"/>
                  <a:gd name="connsiteY2" fmla="*/ 80063 h 89282"/>
                </a:gdLst>
                <a:ahLst/>
                <a:cxnLst>
                  <a:cxn ang="0">
                    <a:pos x="connsiteX0" y="connsiteY0"/>
                  </a:cxn>
                  <a:cxn ang="0">
                    <a:pos x="connsiteX1" y="connsiteY1"/>
                  </a:cxn>
                  <a:cxn ang="0">
                    <a:pos x="connsiteX2" y="connsiteY2"/>
                  </a:cxn>
                </a:cxnLst>
                <a:rect l="l" t="t" r="r" b="b"/>
                <a:pathLst>
                  <a:path w="104097" h="89282">
                    <a:moveTo>
                      <a:pt x="104097" y="0"/>
                    </a:moveTo>
                    <a:lnTo>
                      <a:pt x="7179" y="84277"/>
                    </a:lnTo>
                    <a:cubicBezTo>
                      <a:pt x="-8974" y="97621"/>
                      <a:pt x="7179" y="80063"/>
                      <a:pt x="7179" y="8006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36"/>
              <p:cNvSpPr/>
              <p:nvPr/>
            </p:nvSpPr>
            <p:spPr>
              <a:xfrm>
                <a:off x="3452013" y="3423028"/>
                <a:ext cx="446468" cy="132579"/>
              </a:xfrm>
              <a:custGeom>
                <a:avLst/>
                <a:gdLst>
                  <a:gd name="connsiteX0" fmla="*/ 0 w 446665"/>
                  <a:gd name="connsiteY0" fmla="*/ 126415 h 132487"/>
                  <a:gd name="connsiteX1" fmla="*/ 176980 w 446665"/>
                  <a:gd name="connsiteY1" fmla="*/ 117987 h 132487"/>
                  <a:gd name="connsiteX2" fmla="*/ 446665 w 446665"/>
                  <a:gd name="connsiteY2" fmla="*/ 0 h 132487"/>
                </a:gdLst>
                <a:ahLst/>
                <a:cxnLst>
                  <a:cxn ang="0">
                    <a:pos x="connsiteX0" y="connsiteY0"/>
                  </a:cxn>
                  <a:cxn ang="0">
                    <a:pos x="connsiteX1" y="connsiteY1"/>
                  </a:cxn>
                  <a:cxn ang="0">
                    <a:pos x="connsiteX2" y="connsiteY2"/>
                  </a:cxn>
                </a:cxnLst>
                <a:rect l="l" t="t" r="r" b="b"/>
                <a:pathLst>
                  <a:path w="446665" h="132487">
                    <a:moveTo>
                      <a:pt x="0" y="126415"/>
                    </a:moveTo>
                    <a:cubicBezTo>
                      <a:pt x="51268" y="132735"/>
                      <a:pt x="102536" y="139056"/>
                      <a:pt x="176980" y="117987"/>
                    </a:cubicBezTo>
                    <a:cubicBezTo>
                      <a:pt x="251424" y="96918"/>
                      <a:pt x="401718" y="19664"/>
                      <a:pt x="446665"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37"/>
              <p:cNvSpPr/>
              <p:nvPr/>
            </p:nvSpPr>
            <p:spPr>
              <a:xfrm>
                <a:off x="3506366" y="3557003"/>
                <a:ext cx="67294" cy="129788"/>
              </a:xfrm>
              <a:custGeom>
                <a:avLst/>
                <a:gdLst>
                  <a:gd name="connsiteX0" fmla="*/ 0 w 67422"/>
                  <a:gd name="connsiteY0" fmla="*/ 130629 h 130629"/>
                  <a:gd name="connsiteX1" fmla="*/ 67422 w 67422"/>
                  <a:gd name="connsiteY1" fmla="*/ 0 h 130629"/>
                </a:gdLst>
                <a:ahLst/>
                <a:cxnLst>
                  <a:cxn ang="0">
                    <a:pos x="connsiteX0" y="connsiteY0"/>
                  </a:cxn>
                  <a:cxn ang="0">
                    <a:pos x="connsiteX1" y="connsiteY1"/>
                  </a:cxn>
                </a:cxnLst>
                <a:rect l="l" t="t" r="r" b="b"/>
                <a:pathLst>
                  <a:path w="67422" h="130629">
                    <a:moveTo>
                      <a:pt x="0" y="130629"/>
                    </a:moveTo>
                    <a:lnTo>
                      <a:pt x="6742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38"/>
              <p:cNvSpPr/>
              <p:nvPr/>
            </p:nvSpPr>
            <p:spPr>
              <a:xfrm>
                <a:off x="3628012" y="3619804"/>
                <a:ext cx="494350" cy="139557"/>
              </a:xfrm>
              <a:custGeom>
                <a:avLst/>
                <a:gdLst>
                  <a:gd name="connsiteX0" fmla="*/ 0 w 493018"/>
                  <a:gd name="connsiteY0" fmla="*/ 117987 h 139681"/>
                  <a:gd name="connsiteX1" fmla="*/ 235974 w 493018"/>
                  <a:gd name="connsiteY1" fmla="*/ 130628 h 139681"/>
                  <a:gd name="connsiteX2" fmla="*/ 493018 w 493018"/>
                  <a:gd name="connsiteY2" fmla="*/ 0 h 139681"/>
                </a:gdLst>
                <a:ahLst/>
                <a:cxnLst>
                  <a:cxn ang="0">
                    <a:pos x="connsiteX0" y="connsiteY0"/>
                  </a:cxn>
                  <a:cxn ang="0">
                    <a:pos x="connsiteX1" y="connsiteY1"/>
                  </a:cxn>
                  <a:cxn ang="0">
                    <a:pos x="connsiteX2" y="connsiteY2"/>
                  </a:cxn>
                </a:cxnLst>
                <a:rect l="l" t="t" r="r" b="b"/>
                <a:pathLst>
                  <a:path w="493018" h="139681">
                    <a:moveTo>
                      <a:pt x="0" y="117987"/>
                    </a:moveTo>
                    <a:cubicBezTo>
                      <a:pt x="76902" y="134139"/>
                      <a:pt x="153804" y="150292"/>
                      <a:pt x="235974" y="130628"/>
                    </a:cubicBezTo>
                    <a:cubicBezTo>
                      <a:pt x="318144" y="110964"/>
                      <a:pt x="449475" y="21771"/>
                      <a:pt x="49301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39"/>
              <p:cNvSpPr/>
              <p:nvPr/>
            </p:nvSpPr>
            <p:spPr>
              <a:xfrm>
                <a:off x="4049892" y="3316964"/>
                <a:ext cx="40117" cy="277719"/>
              </a:xfrm>
              <a:custGeom>
                <a:avLst/>
                <a:gdLst>
                  <a:gd name="connsiteX0" fmla="*/ 10125 w 39851"/>
                  <a:gd name="connsiteY0" fmla="*/ 0 h 278112"/>
                  <a:gd name="connsiteX1" fmla="*/ 1697 w 39851"/>
                  <a:gd name="connsiteY1" fmla="*/ 126414 h 278112"/>
                  <a:gd name="connsiteX2" fmla="*/ 39622 w 39851"/>
                  <a:gd name="connsiteY2" fmla="*/ 227546 h 278112"/>
                  <a:gd name="connsiteX3" fmla="*/ 18553 w 39851"/>
                  <a:gd name="connsiteY3" fmla="*/ 278112 h 278112"/>
                </a:gdLst>
                <a:ahLst/>
                <a:cxnLst>
                  <a:cxn ang="0">
                    <a:pos x="connsiteX0" y="connsiteY0"/>
                  </a:cxn>
                  <a:cxn ang="0">
                    <a:pos x="connsiteX1" y="connsiteY1"/>
                  </a:cxn>
                  <a:cxn ang="0">
                    <a:pos x="connsiteX2" y="connsiteY2"/>
                  </a:cxn>
                  <a:cxn ang="0">
                    <a:pos x="connsiteX3" y="connsiteY3"/>
                  </a:cxn>
                </a:cxnLst>
                <a:rect l="l" t="t" r="r" b="b"/>
                <a:pathLst>
                  <a:path w="39851" h="278112">
                    <a:moveTo>
                      <a:pt x="10125" y="0"/>
                    </a:moveTo>
                    <a:cubicBezTo>
                      <a:pt x="3453" y="44245"/>
                      <a:pt x="-3219" y="88490"/>
                      <a:pt x="1697" y="126414"/>
                    </a:cubicBezTo>
                    <a:cubicBezTo>
                      <a:pt x="6613" y="164338"/>
                      <a:pt x="36813" y="202263"/>
                      <a:pt x="39622" y="227546"/>
                    </a:cubicBezTo>
                    <a:cubicBezTo>
                      <a:pt x="42431" y="252829"/>
                      <a:pt x="18553" y="278112"/>
                      <a:pt x="18553" y="27811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40"/>
              <p:cNvSpPr/>
              <p:nvPr/>
            </p:nvSpPr>
            <p:spPr>
              <a:xfrm>
                <a:off x="4049892" y="3346271"/>
                <a:ext cx="91881" cy="29307"/>
              </a:xfrm>
              <a:custGeom>
                <a:avLst/>
                <a:gdLst>
                  <a:gd name="connsiteX0" fmla="*/ 0 w 92704"/>
                  <a:gd name="connsiteY0" fmla="*/ 29497 h 29497"/>
                  <a:gd name="connsiteX1" fmla="*/ 92704 w 92704"/>
                  <a:gd name="connsiteY1" fmla="*/ 0 h 29497"/>
                </a:gdLst>
                <a:ahLst/>
                <a:cxnLst>
                  <a:cxn ang="0">
                    <a:pos x="connsiteX0" y="connsiteY0"/>
                  </a:cxn>
                  <a:cxn ang="0">
                    <a:pos x="connsiteX1" y="connsiteY1"/>
                  </a:cxn>
                </a:cxnLst>
                <a:rect l="l" t="t" r="r" b="b"/>
                <a:pathLst>
                  <a:path w="92704" h="29497">
                    <a:moveTo>
                      <a:pt x="0" y="29497"/>
                    </a:moveTo>
                    <a:lnTo>
                      <a:pt x="9270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9403" name="Group 34"/>
            <p:cNvGrpSpPr>
              <a:grpSpLocks/>
            </p:cNvGrpSpPr>
            <p:nvPr/>
          </p:nvGrpSpPr>
          <p:grpSpPr bwMode="auto">
            <a:xfrm>
              <a:off x="5638800" y="4803775"/>
              <a:ext cx="1882775" cy="1216025"/>
              <a:chOff x="3066211" y="2914532"/>
              <a:chExt cx="1477439" cy="1056862"/>
            </a:xfrm>
          </p:grpSpPr>
          <p:sp>
            <p:nvSpPr>
              <p:cNvPr id="20" name="Freeform 19"/>
              <p:cNvSpPr/>
              <p:nvPr/>
            </p:nvSpPr>
            <p:spPr>
              <a:xfrm>
                <a:off x="3065703" y="2914056"/>
                <a:ext cx="1477874" cy="1057845"/>
              </a:xfrm>
              <a:custGeom>
                <a:avLst/>
                <a:gdLst>
                  <a:gd name="connsiteX0" fmla="*/ 10621 w 1477439"/>
                  <a:gd name="connsiteY0" fmla="*/ 1663 h 1056862"/>
                  <a:gd name="connsiteX1" fmla="*/ 97119 w 1477439"/>
                  <a:gd name="connsiteY1" fmla="*/ 199371 h 1056862"/>
                  <a:gd name="connsiteX2" fmla="*/ 183616 w 1477439"/>
                  <a:gd name="connsiteY2" fmla="*/ 483576 h 1056862"/>
                  <a:gd name="connsiteX3" fmla="*/ 319540 w 1477439"/>
                  <a:gd name="connsiteY3" fmla="*/ 792495 h 1056862"/>
                  <a:gd name="connsiteX4" fmla="*/ 591389 w 1477439"/>
                  <a:gd name="connsiteY4" fmla="*/ 1051987 h 1056862"/>
                  <a:gd name="connsiteX5" fmla="*/ 962092 w 1477439"/>
                  <a:gd name="connsiteY5" fmla="*/ 953133 h 1056862"/>
                  <a:gd name="connsiteX6" fmla="*/ 1147443 w 1477439"/>
                  <a:gd name="connsiteY6" fmla="*/ 841922 h 1056862"/>
                  <a:gd name="connsiteX7" fmla="*/ 1456362 w 1477439"/>
                  <a:gd name="connsiteY7" fmla="*/ 1039630 h 1056862"/>
                  <a:gd name="connsiteX8" fmla="*/ 1431648 w 1477439"/>
                  <a:gd name="connsiteY8" fmla="*/ 891349 h 1056862"/>
                  <a:gd name="connsiteX9" fmla="*/ 1283367 w 1477439"/>
                  <a:gd name="connsiteY9" fmla="*/ 891349 h 1056862"/>
                  <a:gd name="connsiteX10" fmla="*/ 1184513 w 1477439"/>
                  <a:gd name="connsiteY10" fmla="*/ 619500 h 1056862"/>
                  <a:gd name="connsiteX11" fmla="*/ 1060946 w 1477439"/>
                  <a:gd name="connsiteY11" fmla="*/ 285868 h 1056862"/>
                  <a:gd name="connsiteX12" fmla="*/ 813811 w 1477439"/>
                  <a:gd name="connsiteY12" fmla="*/ 63446 h 1056862"/>
                  <a:gd name="connsiteX13" fmla="*/ 356611 w 1477439"/>
                  <a:gd name="connsiteY13" fmla="*/ 100517 h 1056862"/>
                  <a:gd name="connsiteX14" fmla="*/ 10621 w 1477439"/>
                  <a:gd name="connsiteY14" fmla="*/ 1663 h 105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7439" h="1056862">
                    <a:moveTo>
                      <a:pt x="10621" y="1663"/>
                    </a:moveTo>
                    <a:cubicBezTo>
                      <a:pt x="-32627" y="18139"/>
                      <a:pt x="68287" y="119052"/>
                      <a:pt x="97119" y="199371"/>
                    </a:cubicBezTo>
                    <a:cubicBezTo>
                      <a:pt x="125951" y="279690"/>
                      <a:pt x="146546" y="384722"/>
                      <a:pt x="183616" y="483576"/>
                    </a:cubicBezTo>
                    <a:cubicBezTo>
                      <a:pt x="220686" y="582430"/>
                      <a:pt x="251578" y="697760"/>
                      <a:pt x="319540" y="792495"/>
                    </a:cubicBezTo>
                    <a:cubicBezTo>
                      <a:pt x="387502" y="887230"/>
                      <a:pt x="484297" y="1025214"/>
                      <a:pt x="591389" y="1051987"/>
                    </a:cubicBezTo>
                    <a:cubicBezTo>
                      <a:pt x="698481" y="1078760"/>
                      <a:pt x="869416" y="988144"/>
                      <a:pt x="962092" y="953133"/>
                    </a:cubicBezTo>
                    <a:cubicBezTo>
                      <a:pt x="1054768" y="918122"/>
                      <a:pt x="1065065" y="827506"/>
                      <a:pt x="1147443" y="841922"/>
                    </a:cubicBezTo>
                    <a:cubicBezTo>
                      <a:pt x="1229821" y="856338"/>
                      <a:pt x="1408995" y="1031392"/>
                      <a:pt x="1456362" y="1039630"/>
                    </a:cubicBezTo>
                    <a:cubicBezTo>
                      <a:pt x="1503730" y="1047868"/>
                      <a:pt x="1460480" y="916062"/>
                      <a:pt x="1431648" y="891349"/>
                    </a:cubicBezTo>
                    <a:cubicBezTo>
                      <a:pt x="1402816" y="866636"/>
                      <a:pt x="1324556" y="936657"/>
                      <a:pt x="1283367" y="891349"/>
                    </a:cubicBezTo>
                    <a:cubicBezTo>
                      <a:pt x="1242178" y="846041"/>
                      <a:pt x="1221583" y="720414"/>
                      <a:pt x="1184513" y="619500"/>
                    </a:cubicBezTo>
                    <a:cubicBezTo>
                      <a:pt x="1147443" y="518587"/>
                      <a:pt x="1122730" y="378544"/>
                      <a:pt x="1060946" y="285868"/>
                    </a:cubicBezTo>
                    <a:cubicBezTo>
                      <a:pt x="999162" y="193192"/>
                      <a:pt x="931200" y="94338"/>
                      <a:pt x="813811" y="63446"/>
                    </a:cubicBezTo>
                    <a:cubicBezTo>
                      <a:pt x="696422" y="32554"/>
                      <a:pt x="486357" y="104636"/>
                      <a:pt x="356611" y="100517"/>
                    </a:cubicBezTo>
                    <a:cubicBezTo>
                      <a:pt x="226865" y="96398"/>
                      <a:pt x="53869" y="-14813"/>
                      <a:pt x="10621" y="1663"/>
                    </a:cubicBezTo>
                    <a:close/>
                  </a:path>
                </a:pathLst>
              </a:custGeom>
              <a:gradFill flip="none" rotWithShape="1">
                <a:gsLst>
                  <a:gs pos="0">
                    <a:srgbClr val="00B050"/>
                  </a:gs>
                  <a:gs pos="50000">
                    <a:srgbClr val="CCFF33"/>
                  </a:gs>
                  <a:gs pos="100000">
                    <a:srgbClr val="FFC000"/>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Freeform 20"/>
              <p:cNvSpPr/>
              <p:nvPr/>
            </p:nvSpPr>
            <p:spPr>
              <a:xfrm>
                <a:off x="3303819" y="3092689"/>
                <a:ext cx="1039171" cy="694996"/>
              </a:xfrm>
              <a:custGeom>
                <a:avLst/>
                <a:gdLst>
                  <a:gd name="connsiteX0" fmla="*/ 0 w 1095594"/>
                  <a:gd name="connsiteY0" fmla="*/ 0 h 695282"/>
                  <a:gd name="connsiteX1" fmla="*/ 261257 w 1095594"/>
                  <a:gd name="connsiteY1" fmla="*/ 117988 h 695282"/>
                  <a:gd name="connsiteX2" fmla="*/ 589935 w 1095594"/>
                  <a:gd name="connsiteY2" fmla="*/ 307610 h 695282"/>
                  <a:gd name="connsiteX3" fmla="*/ 889117 w 1095594"/>
                  <a:gd name="connsiteY3" fmla="*/ 556225 h 695282"/>
                  <a:gd name="connsiteX4" fmla="*/ 1095594 w 1095594"/>
                  <a:gd name="connsiteY4" fmla="*/ 695282 h 6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594" h="695282">
                    <a:moveTo>
                      <a:pt x="0" y="0"/>
                    </a:moveTo>
                    <a:cubicBezTo>
                      <a:pt x="81467" y="33360"/>
                      <a:pt x="162935" y="66720"/>
                      <a:pt x="261257" y="117988"/>
                    </a:cubicBezTo>
                    <a:cubicBezTo>
                      <a:pt x="359580" y="169256"/>
                      <a:pt x="485292" y="234571"/>
                      <a:pt x="589935" y="307610"/>
                    </a:cubicBezTo>
                    <a:cubicBezTo>
                      <a:pt x="694578" y="380649"/>
                      <a:pt x="804841" y="491613"/>
                      <a:pt x="889117" y="556225"/>
                    </a:cubicBezTo>
                    <a:cubicBezTo>
                      <a:pt x="973394" y="620837"/>
                      <a:pt x="1095594" y="695282"/>
                      <a:pt x="1095594" y="69528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Freeform 21"/>
              <p:cNvSpPr/>
              <p:nvPr/>
            </p:nvSpPr>
            <p:spPr>
              <a:xfrm>
                <a:off x="3509583" y="3050822"/>
                <a:ext cx="42705" cy="135371"/>
              </a:xfrm>
              <a:custGeom>
                <a:avLst/>
                <a:gdLst>
                  <a:gd name="connsiteX0" fmla="*/ 0 w 42367"/>
                  <a:gd name="connsiteY0" fmla="*/ 0 h 134843"/>
                  <a:gd name="connsiteX1" fmla="*/ 42138 w 42367"/>
                  <a:gd name="connsiteY1" fmla="*/ 46352 h 134843"/>
                  <a:gd name="connsiteX2" fmla="*/ 16855 w 42367"/>
                  <a:gd name="connsiteY2" fmla="*/ 134843 h 134843"/>
                </a:gdLst>
                <a:ahLst/>
                <a:cxnLst>
                  <a:cxn ang="0">
                    <a:pos x="connsiteX0" y="connsiteY0"/>
                  </a:cxn>
                  <a:cxn ang="0">
                    <a:pos x="connsiteX1" y="connsiteY1"/>
                  </a:cxn>
                  <a:cxn ang="0">
                    <a:pos x="connsiteX2" y="connsiteY2"/>
                  </a:cxn>
                </a:cxnLst>
                <a:rect l="l" t="t" r="r" b="b"/>
                <a:pathLst>
                  <a:path w="42367" h="134843">
                    <a:moveTo>
                      <a:pt x="0" y="0"/>
                    </a:moveTo>
                    <a:cubicBezTo>
                      <a:pt x="19664" y="11939"/>
                      <a:pt x="39329" y="23878"/>
                      <a:pt x="42138" y="46352"/>
                    </a:cubicBezTo>
                    <a:cubicBezTo>
                      <a:pt x="44947" y="68826"/>
                      <a:pt x="21069" y="120094"/>
                      <a:pt x="16855" y="1348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Freeform 22"/>
              <p:cNvSpPr/>
              <p:nvPr/>
            </p:nvSpPr>
            <p:spPr>
              <a:xfrm>
                <a:off x="3350407" y="3251784"/>
                <a:ext cx="252352" cy="68384"/>
              </a:xfrm>
              <a:custGeom>
                <a:avLst/>
                <a:gdLst>
                  <a:gd name="connsiteX0" fmla="*/ 0 w 252829"/>
                  <a:gd name="connsiteY0" fmla="*/ 67421 h 67421"/>
                  <a:gd name="connsiteX1" fmla="*/ 139056 w 252829"/>
                  <a:gd name="connsiteY1" fmla="*/ 46352 h 67421"/>
                  <a:gd name="connsiteX2" fmla="*/ 252829 w 252829"/>
                  <a:gd name="connsiteY2" fmla="*/ 0 h 67421"/>
                </a:gdLst>
                <a:ahLst/>
                <a:cxnLst>
                  <a:cxn ang="0">
                    <a:pos x="connsiteX0" y="connsiteY0"/>
                  </a:cxn>
                  <a:cxn ang="0">
                    <a:pos x="connsiteX1" y="connsiteY1"/>
                  </a:cxn>
                  <a:cxn ang="0">
                    <a:pos x="connsiteX2" y="connsiteY2"/>
                  </a:cxn>
                </a:cxnLst>
                <a:rect l="l" t="t" r="r" b="b"/>
                <a:pathLst>
                  <a:path w="252829" h="67421">
                    <a:moveTo>
                      <a:pt x="0" y="67421"/>
                    </a:moveTo>
                    <a:cubicBezTo>
                      <a:pt x="48459" y="62505"/>
                      <a:pt x="96918" y="57589"/>
                      <a:pt x="139056" y="46352"/>
                    </a:cubicBezTo>
                    <a:cubicBezTo>
                      <a:pt x="181194" y="35115"/>
                      <a:pt x="252829" y="0"/>
                      <a:pt x="252829"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Freeform 23"/>
              <p:cNvSpPr/>
              <p:nvPr/>
            </p:nvSpPr>
            <p:spPr>
              <a:xfrm>
                <a:off x="3787817" y="3075942"/>
                <a:ext cx="42706" cy="260973"/>
              </a:xfrm>
              <a:custGeom>
                <a:avLst/>
                <a:gdLst>
                  <a:gd name="connsiteX0" fmla="*/ 12641 w 42327"/>
                  <a:gd name="connsiteY0" fmla="*/ 0 h 261257"/>
                  <a:gd name="connsiteX1" fmla="*/ 42138 w 42327"/>
                  <a:gd name="connsiteY1" fmla="*/ 84277 h 261257"/>
                  <a:gd name="connsiteX2" fmla="*/ 0 w 42327"/>
                  <a:gd name="connsiteY2" fmla="*/ 261257 h 261257"/>
                </a:gdLst>
                <a:ahLst/>
                <a:cxnLst>
                  <a:cxn ang="0">
                    <a:pos x="connsiteX0" y="connsiteY0"/>
                  </a:cxn>
                  <a:cxn ang="0">
                    <a:pos x="connsiteX1" y="connsiteY1"/>
                  </a:cxn>
                  <a:cxn ang="0">
                    <a:pos x="connsiteX2" y="connsiteY2"/>
                  </a:cxn>
                </a:cxnLst>
                <a:rect l="l" t="t" r="r" b="b"/>
                <a:pathLst>
                  <a:path w="42327" h="261257">
                    <a:moveTo>
                      <a:pt x="12641" y="0"/>
                    </a:moveTo>
                    <a:cubicBezTo>
                      <a:pt x="28443" y="20367"/>
                      <a:pt x="44245" y="40734"/>
                      <a:pt x="42138" y="84277"/>
                    </a:cubicBezTo>
                    <a:cubicBezTo>
                      <a:pt x="40031" y="127820"/>
                      <a:pt x="0" y="261257"/>
                      <a:pt x="0" y="26125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Freeform 24"/>
              <p:cNvSpPr/>
              <p:nvPr/>
            </p:nvSpPr>
            <p:spPr>
              <a:xfrm>
                <a:off x="3822758" y="3075942"/>
                <a:ext cx="103529" cy="89317"/>
              </a:xfrm>
              <a:custGeom>
                <a:avLst/>
                <a:gdLst>
                  <a:gd name="connsiteX0" fmla="*/ 104097 w 104097"/>
                  <a:gd name="connsiteY0" fmla="*/ 0 h 89282"/>
                  <a:gd name="connsiteX1" fmla="*/ 7179 w 104097"/>
                  <a:gd name="connsiteY1" fmla="*/ 84277 h 89282"/>
                  <a:gd name="connsiteX2" fmla="*/ 7179 w 104097"/>
                  <a:gd name="connsiteY2" fmla="*/ 80063 h 89282"/>
                </a:gdLst>
                <a:ahLst/>
                <a:cxnLst>
                  <a:cxn ang="0">
                    <a:pos x="connsiteX0" y="connsiteY0"/>
                  </a:cxn>
                  <a:cxn ang="0">
                    <a:pos x="connsiteX1" y="connsiteY1"/>
                  </a:cxn>
                  <a:cxn ang="0">
                    <a:pos x="connsiteX2" y="connsiteY2"/>
                  </a:cxn>
                </a:cxnLst>
                <a:rect l="l" t="t" r="r" b="b"/>
                <a:pathLst>
                  <a:path w="104097" h="89282">
                    <a:moveTo>
                      <a:pt x="104097" y="0"/>
                    </a:moveTo>
                    <a:lnTo>
                      <a:pt x="7179" y="84277"/>
                    </a:lnTo>
                    <a:cubicBezTo>
                      <a:pt x="-8974" y="97621"/>
                      <a:pt x="7179" y="80063"/>
                      <a:pt x="7179" y="8006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Freeform 25"/>
              <p:cNvSpPr/>
              <p:nvPr/>
            </p:nvSpPr>
            <p:spPr>
              <a:xfrm>
                <a:off x="3451348" y="3422044"/>
                <a:ext cx="446469" cy="132580"/>
              </a:xfrm>
              <a:custGeom>
                <a:avLst/>
                <a:gdLst>
                  <a:gd name="connsiteX0" fmla="*/ 0 w 446665"/>
                  <a:gd name="connsiteY0" fmla="*/ 126415 h 132487"/>
                  <a:gd name="connsiteX1" fmla="*/ 176980 w 446665"/>
                  <a:gd name="connsiteY1" fmla="*/ 117987 h 132487"/>
                  <a:gd name="connsiteX2" fmla="*/ 446665 w 446665"/>
                  <a:gd name="connsiteY2" fmla="*/ 0 h 132487"/>
                </a:gdLst>
                <a:ahLst/>
                <a:cxnLst>
                  <a:cxn ang="0">
                    <a:pos x="connsiteX0" y="connsiteY0"/>
                  </a:cxn>
                  <a:cxn ang="0">
                    <a:pos x="connsiteX1" y="connsiteY1"/>
                  </a:cxn>
                  <a:cxn ang="0">
                    <a:pos x="connsiteX2" y="connsiteY2"/>
                  </a:cxn>
                </a:cxnLst>
                <a:rect l="l" t="t" r="r" b="b"/>
                <a:pathLst>
                  <a:path w="446665" h="132487">
                    <a:moveTo>
                      <a:pt x="0" y="126415"/>
                    </a:moveTo>
                    <a:cubicBezTo>
                      <a:pt x="51268" y="132735"/>
                      <a:pt x="102536" y="139056"/>
                      <a:pt x="176980" y="117987"/>
                    </a:cubicBezTo>
                    <a:cubicBezTo>
                      <a:pt x="251424" y="96918"/>
                      <a:pt x="401718" y="19664"/>
                      <a:pt x="446665"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Freeform 26"/>
              <p:cNvSpPr/>
              <p:nvPr/>
            </p:nvSpPr>
            <p:spPr>
              <a:xfrm>
                <a:off x="3505701" y="3556019"/>
                <a:ext cx="67294" cy="131184"/>
              </a:xfrm>
              <a:custGeom>
                <a:avLst/>
                <a:gdLst>
                  <a:gd name="connsiteX0" fmla="*/ 0 w 67422"/>
                  <a:gd name="connsiteY0" fmla="*/ 130629 h 130629"/>
                  <a:gd name="connsiteX1" fmla="*/ 67422 w 67422"/>
                  <a:gd name="connsiteY1" fmla="*/ 0 h 130629"/>
                </a:gdLst>
                <a:ahLst/>
                <a:cxnLst>
                  <a:cxn ang="0">
                    <a:pos x="connsiteX0" y="connsiteY0"/>
                  </a:cxn>
                  <a:cxn ang="0">
                    <a:pos x="connsiteX1" y="connsiteY1"/>
                  </a:cxn>
                </a:cxnLst>
                <a:rect l="l" t="t" r="r" b="b"/>
                <a:pathLst>
                  <a:path w="67422" h="130629">
                    <a:moveTo>
                      <a:pt x="0" y="130629"/>
                    </a:moveTo>
                    <a:lnTo>
                      <a:pt x="6742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Freeform 27"/>
              <p:cNvSpPr/>
              <p:nvPr/>
            </p:nvSpPr>
            <p:spPr>
              <a:xfrm>
                <a:off x="3627347" y="3620216"/>
                <a:ext cx="494350" cy="139557"/>
              </a:xfrm>
              <a:custGeom>
                <a:avLst/>
                <a:gdLst>
                  <a:gd name="connsiteX0" fmla="*/ 0 w 493018"/>
                  <a:gd name="connsiteY0" fmla="*/ 117987 h 139681"/>
                  <a:gd name="connsiteX1" fmla="*/ 235974 w 493018"/>
                  <a:gd name="connsiteY1" fmla="*/ 130628 h 139681"/>
                  <a:gd name="connsiteX2" fmla="*/ 493018 w 493018"/>
                  <a:gd name="connsiteY2" fmla="*/ 0 h 139681"/>
                </a:gdLst>
                <a:ahLst/>
                <a:cxnLst>
                  <a:cxn ang="0">
                    <a:pos x="connsiteX0" y="connsiteY0"/>
                  </a:cxn>
                  <a:cxn ang="0">
                    <a:pos x="connsiteX1" y="connsiteY1"/>
                  </a:cxn>
                  <a:cxn ang="0">
                    <a:pos x="connsiteX2" y="connsiteY2"/>
                  </a:cxn>
                </a:cxnLst>
                <a:rect l="l" t="t" r="r" b="b"/>
                <a:pathLst>
                  <a:path w="493018" h="139681">
                    <a:moveTo>
                      <a:pt x="0" y="117987"/>
                    </a:moveTo>
                    <a:cubicBezTo>
                      <a:pt x="76902" y="134139"/>
                      <a:pt x="153804" y="150292"/>
                      <a:pt x="235974" y="130628"/>
                    </a:cubicBezTo>
                    <a:cubicBezTo>
                      <a:pt x="318144" y="110964"/>
                      <a:pt x="449475" y="21771"/>
                      <a:pt x="49301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Freeform 28"/>
              <p:cNvSpPr/>
              <p:nvPr/>
            </p:nvSpPr>
            <p:spPr>
              <a:xfrm>
                <a:off x="4049227" y="3315981"/>
                <a:ext cx="40118" cy="279115"/>
              </a:xfrm>
              <a:custGeom>
                <a:avLst/>
                <a:gdLst>
                  <a:gd name="connsiteX0" fmla="*/ 10125 w 39851"/>
                  <a:gd name="connsiteY0" fmla="*/ 0 h 278112"/>
                  <a:gd name="connsiteX1" fmla="*/ 1697 w 39851"/>
                  <a:gd name="connsiteY1" fmla="*/ 126414 h 278112"/>
                  <a:gd name="connsiteX2" fmla="*/ 39622 w 39851"/>
                  <a:gd name="connsiteY2" fmla="*/ 227546 h 278112"/>
                  <a:gd name="connsiteX3" fmla="*/ 18553 w 39851"/>
                  <a:gd name="connsiteY3" fmla="*/ 278112 h 278112"/>
                </a:gdLst>
                <a:ahLst/>
                <a:cxnLst>
                  <a:cxn ang="0">
                    <a:pos x="connsiteX0" y="connsiteY0"/>
                  </a:cxn>
                  <a:cxn ang="0">
                    <a:pos x="connsiteX1" y="connsiteY1"/>
                  </a:cxn>
                  <a:cxn ang="0">
                    <a:pos x="connsiteX2" y="connsiteY2"/>
                  </a:cxn>
                  <a:cxn ang="0">
                    <a:pos x="connsiteX3" y="connsiteY3"/>
                  </a:cxn>
                </a:cxnLst>
                <a:rect l="l" t="t" r="r" b="b"/>
                <a:pathLst>
                  <a:path w="39851" h="278112">
                    <a:moveTo>
                      <a:pt x="10125" y="0"/>
                    </a:moveTo>
                    <a:cubicBezTo>
                      <a:pt x="3453" y="44245"/>
                      <a:pt x="-3219" y="88490"/>
                      <a:pt x="1697" y="126414"/>
                    </a:cubicBezTo>
                    <a:cubicBezTo>
                      <a:pt x="6613" y="164338"/>
                      <a:pt x="36813" y="202263"/>
                      <a:pt x="39622" y="227546"/>
                    </a:cubicBezTo>
                    <a:cubicBezTo>
                      <a:pt x="42431" y="252829"/>
                      <a:pt x="18553" y="278112"/>
                      <a:pt x="18553" y="27811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29"/>
              <p:cNvSpPr/>
              <p:nvPr/>
            </p:nvSpPr>
            <p:spPr>
              <a:xfrm>
                <a:off x="4049227" y="3346683"/>
                <a:ext cx="91882" cy="29307"/>
              </a:xfrm>
              <a:custGeom>
                <a:avLst/>
                <a:gdLst>
                  <a:gd name="connsiteX0" fmla="*/ 0 w 92704"/>
                  <a:gd name="connsiteY0" fmla="*/ 29497 h 29497"/>
                  <a:gd name="connsiteX1" fmla="*/ 92704 w 92704"/>
                  <a:gd name="connsiteY1" fmla="*/ 0 h 29497"/>
                </a:gdLst>
                <a:ahLst/>
                <a:cxnLst>
                  <a:cxn ang="0">
                    <a:pos x="connsiteX0" y="connsiteY0"/>
                  </a:cxn>
                  <a:cxn ang="0">
                    <a:pos x="connsiteX1" y="connsiteY1"/>
                  </a:cxn>
                </a:cxnLst>
                <a:rect l="l" t="t" r="r" b="b"/>
                <a:pathLst>
                  <a:path w="92704" h="29497">
                    <a:moveTo>
                      <a:pt x="0" y="29497"/>
                    </a:moveTo>
                    <a:lnTo>
                      <a:pt x="9270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Rectangle 13"/>
            <p:cNvSpPr/>
            <p:nvPr/>
          </p:nvSpPr>
          <p:spPr>
            <a:xfrm>
              <a:off x="304800" y="2462048"/>
              <a:ext cx="3885399" cy="3646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15" name="Rectangle 14"/>
            <p:cNvSpPr/>
            <p:nvPr/>
          </p:nvSpPr>
          <p:spPr>
            <a:xfrm>
              <a:off x="4572801" y="2462048"/>
              <a:ext cx="3885399" cy="3646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16" name="Rectangle 15"/>
            <p:cNvSpPr/>
            <p:nvPr/>
          </p:nvSpPr>
          <p:spPr>
            <a:xfrm>
              <a:off x="304800" y="2057400"/>
              <a:ext cx="3885399" cy="40464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59407" name="TextBox 68"/>
            <p:cNvSpPr txBox="1">
              <a:spLocks noChangeArrowheads="1"/>
            </p:cNvSpPr>
            <p:nvPr/>
          </p:nvSpPr>
          <p:spPr bwMode="auto">
            <a:xfrm>
              <a:off x="1200150" y="2092325"/>
              <a:ext cx="2406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COMMON PATHWAY</a:t>
              </a:r>
            </a:p>
          </p:txBody>
        </p:sp>
        <p:sp>
          <p:nvSpPr>
            <p:cNvPr id="18" name="Rectangle 17"/>
            <p:cNvSpPr/>
            <p:nvPr/>
          </p:nvSpPr>
          <p:spPr>
            <a:xfrm>
              <a:off x="4572801" y="2075064"/>
              <a:ext cx="3885399" cy="40464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59409" name="TextBox 74"/>
            <p:cNvSpPr txBox="1">
              <a:spLocks noChangeArrowheads="1"/>
            </p:cNvSpPr>
            <p:nvPr/>
          </p:nvSpPr>
          <p:spPr bwMode="auto">
            <a:xfrm>
              <a:off x="5211763" y="2101850"/>
              <a:ext cx="2595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MULTIPLE PATHWAYS</a:t>
              </a:r>
            </a:p>
          </p:txBody>
        </p:sp>
      </p:grpSp>
    </p:spTree>
    <p:extLst>
      <p:ext uri="{BB962C8B-B14F-4D97-AF65-F5344CB8AC3E}">
        <p14:creationId xmlns:p14="http://schemas.microsoft.com/office/powerpoint/2010/main" val="28660142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solidFill>
            <a:srgbClr val="FFC000"/>
          </a:solidFill>
        </p:spPr>
        <p:txBody>
          <a:bodyPr/>
          <a:lstStyle/>
          <a:p>
            <a:r>
              <a:rPr lang="en-GB" altLang="en-US" dirty="0" smtClean="0">
                <a:ea typeface="ＭＳ Ｐゴシック" panose="020B0600070205080204" pitchFamily="34" charset="-128"/>
              </a:rPr>
              <a:t>Initiation of senescence -</a:t>
            </a:r>
          </a:p>
        </p:txBody>
      </p:sp>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746250"/>
            <a:ext cx="5540375"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Box 2"/>
          <p:cNvSpPr txBox="1">
            <a:spLocks noChangeArrowheads="1"/>
          </p:cNvSpPr>
          <p:nvPr/>
        </p:nvSpPr>
        <p:spPr bwMode="auto">
          <a:xfrm>
            <a:off x="609600" y="5986463"/>
            <a:ext cx="8534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Reprinted with permission from Buchanan-Wollaston, V., Page, T., Harrison, E., Breeze, E., Lim, P.O., Nam, H.G., Lin, J.-F., Wu, S.-H., Swidzinski, J., Ishizaki, K. and Leaver, C.J. (2005). Comparative transcriptome analysis reveals significant differences in gene expression and signalling pathways between developmental and dark/starvation-induced senescence in Arabidopsis. Plant J. 42: </a:t>
            </a: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hlinkClick r:id="rId3"/>
              </a:rPr>
              <a:t>567-585</a:t>
            </a: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p:txBody>
      </p:sp>
      <p:grpSp>
        <p:nvGrpSpPr>
          <p:cNvPr id="79877" name="Group 4"/>
          <p:cNvGrpSpPr>
            <a:grpSpLocks/>
          </p:cNvGrpSpPr>
          <p:nvPr/>
        </p:nvGrpSpPr>
        <p:grpSpPr bwMode="auto">
          <a:xfrm>
            <a:off x="276225" y="2438400"/>
            <a:ext cx="2727325" cy="2979738"/>
            <a:chOff x="4717279" y="780458"/>
            <a:chExt cx="3740921" cy="5282687"/>
          </a:xfrm>
        </p:grpSpPr>
        <p:grpSp>
          <p:nvGrpSpPr>
            <p:cNvPr id="79879" name="Group 29"/>
            <p:cNvGrpSpPr>
              <a:grpSpLocks/>
            </p:cNvGrpSpPr>
            <p:nvPr/>
          </p:nvGrpSpPr>
          <p:grpSpPr bwMode="auto">
            <a:xfrm>
              <a:off x="4717279" y="2457661"/>
              <a:ext cx="3484261" cy="2274421"/>
              <a:chOff x="386264" y="2461736"/>
              <a:chExt cx="3619878" cy="2300764"/>
            </a:xfrm>
          </p:grpSpPr>
          <p:sp>
            <p:nvSpPr>
              <p:cNvPr id="25" name="Rectangle 24"/>
              <p:cNvSpPr/>
              <p:nvPr/>
            </p:nvSpPr>
            <p:spPr>
              <a:xfrm>
                <a:off x="2062584" y="3734557"/>
                <a:ext cx="604017" cy="609264"/>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1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cxnSp>
            <p:nvCxnSpPr>
              <p:cNvPr id="26" name="Straight Arrow Connector 25"/>
              <p:cNvCxnSpPr/>
              <p:nvPr/>
            </p:nvCxnSpPr>
            <p:spPr>
              <a:xfrm>
                <a:off x="1752657" y="3199316"/>
                <a:ext cx="0" cy="38150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972004" y="3199316"/>
                <a:ext cx="0" cy="38150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79905" idx="2"/>
              </p:cNvCxnSpPr>
              <p:nvPr/>
            </p:nvCxnSpPr>
            <p:spPr>
              <a:xfrm>
                <a:off x="2358937" y="2931695"/>
                <a:ext cx="4524" cy="64912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363461" y="4420690"/>
                <a:ext cx="0" cy="34164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9903" name="TextBox 35"/>
              <p:cNvSpPr txBox="1">
                <a:spLocks noChangeArrowheads="1"/>
              </p:cNvSpPr>
              <p:nvPr/>
            </p:nvSpPr>
            <p:spPr bwMode="auto">
              <a:xfrm>
                <a:off x="386264" y="2773918"/>
                <a:ext cx="1460612" cy="46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1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Reproduction</a:t>
                </a:r>
              </a:p>
            </p:txBody>
          </p:sp>
          <p:sp>
            <p:nvSpPr>
              <p:cNvPr id="79904" name="TextBox 36"/>
              <p:cNvSpPr txBox="1">
                <a:spLocks noChangeArrowheads="1"/>
              </p:cNvSpPr>
              <p:nvPr/>
            </p:nvSpPr>
            <p:spPr bwMode="auto">
              <a:xfrm>
                <a:off x="2714625" y="2831069"/>
                <a:ext cx="1291517" cy="46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1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Metabolism</a:t>
                </a:r>
              </a:p>
            </p:txBody>
          </p:sp>
          <p:sp>
            <p:nvSpPr>
              <p:cNvPr id="79905" name="TextBox 37"/>
              <p:cNvSpPr txBox="1">
                <a:spLocks noChangeArrowheads="1"/>
              </p:cNvSpPr>
              <p:nvPr/>
            </p:nvSpPr>
            <p:spPr bwMode="auto">
              <a:xfrm>
                <a:off x="1943100" y="2461736"/>
                <a:ext cx="832221" cy="46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1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Stress</a:t>
                </a:r>
              </a:p>
            </p:txBody>
          </p:sp>
        </p:grpSp>
        <p:sp>
          <p:nvSpPr>
            <p:cNvPr id="7" name="Rectangle 6"/>
            <p:cNvSpPr/>
            <p:nvPr/>
          </p:nvSpPr>
          <p:spPr>
            <a:xfrm>
              <a:off x="7021059" y="3715910"/>
              <a:ext cx="581389" cy="602288"/>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1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8" name="Rectangle 7"/>
            <p:cNvSpPr/>
            <p:nvPr/>
          </p:nvSpPr>
          <p:spPr>
            <a:xfrm>
              <a:off x="5634001" y="3715910"/>
              <a:ext cx="581388" cy="602288"/>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1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cxnSp>
          <p:nvCxnSpPr>
            <p:cNvPr id="9" name="Straight Arrow Connector 8"/>
            <p:cNvCxnSpPr/>
            <p:nvPr/>
          </p:nvCxnSpPr>
          <p:spPr>
            <a:xfrm>
              <a:off x="7343327" y="4374487"/>
              <a:ext cx="0" cy="33773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923606" y="4394187"/>
              <a:ext cx="0" cy="33773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9884" name="Group 34"/>
            <p:cNvGrpSpPr>
              <a:grpSpLocks/>
            </p:cNvGrpSpPr>
            <p:nvPr/>
          </p:nvGrpSpPr>
          <p:grpSpPr bwMode="auto">
            <a:xfrm>
              <a:off x="5744198" y="4772893"/>
              <a:ext cx="1812391" cy="1202351"/>
              <a:chOff x="3066211" y="2914532"/>
              <a:chExt cx="1477439" cy="1056862"/>
            </a:xfrm>
          </p:grpSpPr>
          <p:sp>
            <p:nvSpPr>
              <p:cNvPr id="14" name="Freeform 13"/>
              <p:cNvSpPr/>
              <p:nvPr/>
            </p:nvSpPr>
            <p:spPr>
              <a:xfrm>
                <a:off x="3066908" y="2915624"/>
                <a:ext cx="1476850" cy="1056343"/>
              </a:xfrm>
              <a:custGeom>
                <a:avLst/>
                <a:gdLst>
                  <a:gd name="connsiteX0" fmla="*/ 10621 w 1477439"/>
                  <a:gd name="connsiteY0" fmla="*/ 1663 h 1056862"/>
                  <a:gd name="connsiteX1" fmla="*/ 97119 w 1477439"/>
                  <a:gd name="connsiteY1" fmla="*/ 199371 h 1056862"/>
                  <a:gd name="connsiteX2" fmla="*/ 183616 w 1477439"/>
                  <a:gd name="connsiteY2" fmla="*/ 483576 h 1056862"/>
                  <a:gd name="connsiteX3" fmla="*/ 319540 w 1477439"/>
                  <a:gd name="connsiteY3" fmla="*/ 792495 h 1056862"/>
                  <a:gd name="connsiteX4" fmla="*/ 591389 w 1477439"/>
                  <a:gd name="connsiteY4" fmla="*/ 1051987 h 1056862"/>
                  <a:gd name="connsiteX5" fmla="*/ 962092 w 1477439"/>
                  <a:gd name="connsiteY5" fmla="*/ 953133 h 1056862"/>
                  <a:gd name="connsiteX6" fmla="*/ 1147443 w 1477439"/>
                  <a:gd name="connsiteY6" fmla="*/ 841922 h 1056862"/>
                  <a:gd name="connsiteX7" fmla="*/ 1456362 w 1477439"/>
                  <a:gd name="connsiteY7" fmla="*/ 1039630 h 1056862"/>
                  <a:gd name="connsiteX8" fmla="*/ 1431648 w 1477439"/>
                  <a:gd name="connsiteY8" fmla="*/ 891349 h 1056862"/>
                  <a:gd name="connsiteX9" fmla="*/ 1283367 w 1477439"/>
                  <a:gd name="connsiteY9" fmla="*/ 891349 h 1056862"/>
                  <a:gd name="connsiteX10" fmla="*/ 1184513 w 1477439"/>
                  <a:gd name="connsiteY10" fmla="*/ 619500 h 1056862"/>
                  <a:gd name="connsiteX11" fmla="*/ 1060946 w 1477439"/>
                  <a:gd name="connsiteY11" fmla="*/ 285868 h 1056862"/>
                  <a:gd name="connsiteX12" fmla="*/ 813811 w 1477439"/>
                  <a:gd name="connsiteY12" fmla="*/ 63446 h 1056862"/>
                  <a:gd name="connsiteX13" fmla="*/ 356611 w 1477439"/>
                  <a:gd name="connsiteY13" fmla="*/ 100517 h 1056862"/>
                  <a:gd name="connsiteX14" fmla="*/ 10621 w 1477439"/>
                  <a:gd name="connsiteY14" fmla="*/ 1663 h 105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7439" h="1056862">
                    <a:moveTo>
                      <a:pt x="10621" y="1663"/>
                    </a:moveTo>
                    <a:cubicBezTo>
                      <a:pt x="-32627" y="18139"/>
                      <a:pt x="68287" y="119052"/>
                      <a:pt x="97119" y="199371"/>
                    </a:cubicBezTo>
                    <a:cubicBezTo>
                      <a:pt x="125951" y="279690"/>
                      <a:pt x="146546" y="384722"/>
                      <a:pt x="183616" y="483576"/>
                    </a:cubicBezTo>
                    <a:cubicBezTo>
                      <a:pt x="220686" y="582430"/>
                      <a:pt x="251578" y="697760"/>
                      <a:pt x="319540" y="792495"/>
                    </a:cubicBezTo>
                    <a:cubicBezTo>
                      <a:pt x="387502" y="887230"/>
                      <a:pt x="484297" y="1025214"/>
                      <a:pt x="591389" y="1051987"/>
                    </a:cubicBezTo>
                    <a:cubicBezTo>
                      <a:pt x="698481" y="1078760"/>
                      <a:pt x="869416" y="988144"/>
                      <a:pt x="962092" y="953133"/>
                    </a:cubicBezTo>
                    <a:cubicBezTo>
                      <a:pt x="1054768" y="918122"/>
                      <a:pt x="1065065" y="827506"/>
                      <a:pt x="1147443" y="841922"/>
                    </a:cubicBezTo>
                    <a:cubicBezTo>
                      <a:pt x="1229821" y="856338"/>
                      <a:pt x="1408995" y="1031392"/>
                      <a:pt x="1456362" y="1039630"/>
                    </a:cubicBezTo>
                    <a:cubicBezTo>
                      <a:pt x="1503730" y="1047868"/>
                      <a:pt x="1460480" y="916062"/>
                      <a:pt x="1431648" y="891349"/>
                    </a:cubicBezTo>
                    <a:cubicBezTo>
                      <a:pt x="1402816" y="866636"/>
                      <a:pt x="1324556" y="936657"/>
                      <a:pt x="1283367" y="891349"/>
                    </a:cubicBezTo>
                    <a:cubicBezTo>
                      <a:pt x="1242178" y="846041"/>
                      <a:pt x="1221583" y="720414"/>
                      <a:pt x="1184513" y="619500"/>
                    </a:cubicBezTo>
                    <a:cubicBezTo>
                      <a:pt x="1147443" y="518587"/>
                      <a:pt x="1122730" y="378544"/>
                      <a:pt x="1060946" y="285868"/>
                    </a:cubicBezTo>
                    <a:cubicBezTo>
                      <a:pt x="999162" y="193192"/>
                      <a:pt x="931200" y="94338"/>
                      <a:pt x="813811" y="63446"/>
                    </a:cubicBezTo>
                    <a:cubicBezTo>
                      <a:pt x="696422" y="32554"/>
                      <a:pt x="486357" y="104636"/>
                      <a:pt x="356611" y="100517"/>
                    </a:cubicBezTo>
                    <a:cubicBezTo>
                      <a:pt x="226865" y="96398"/>
                      <a:pt x="53869" y="-14813"/>
                      <a:pt x="10621" y="1663"/>
                    </a:cubicBezTo>
                    <a:close/>
                  </a:path>
                </a:pathLst>
              </a:custGeom>
              <a:gradFill flip="none" rotWithShape="1">
                <a:gsLst>
                  <a:gs pos="0">
                    <a:srgbClr val="00B050"/>
                  </a:gs>
                  <a:gs pos="50000">
                    <a:srgbClr val="CCFF33"/>
                  </a:gs>
                  <a:gs pos="100000">
                    <a:srgbClr val="FFC000"/>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Freeform 14"/>
              <p:cNvSpPr/>
              <p:nvPr/>
            </p:nvSpPr>
            <p:spPr>
              <a:xfrm>
                <a:off x="3304766" y="3093743"/>
                <a:ext cx="1038411" cy="695158"/>
              </a:xfrm>
              <a:custGeom>
                <a:avLst/>
                <a:gdLst>
                  <a:gd name="connsiteX0" fmla="*/ 0 w 1095594"/>
                  <a:gd name="connsiteY0" fmla="*/ 0 h 695282"/>
                  <a:gd name="connsiteX1" fmla="*/ 261257 w 1095594"/>
                  <a:gd name="connsiteY1" fmla="*/ 117988 h 695282"/>
                  <a:gd name="connsiteX2" fmla="*/ 589935 w 1095594"/>
                  <a:gd name="connsiteY2" fmla="*/ 307610 h 695282"/>
                  <a:gd name="connsiteX3" fmla="*/ 889117 w 1095594"/>
                  <a:gd name="connsiteY3" fmla="*/ 556225 h 695282"/>
                  <a:gd name="connsiteX4" fmla="*/ 1095594 w 1095594"/>
                  <a:gd name="connsiteY4" fmla="*/ 695282 h 6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594" h="695282">
                    <a:moveTo>
                      <a:pt x="0" y="0"/>
                    </a:moveTo>
                    <a:cubicBezTo>
                      <a:pt x="81467" y="33360"/>
                      <a:pt x="162935" y="66720"/>
                      <a:pt x="261257" y="117988"/>
                    </a:cubicBezTo>
                    <a:cubicBezTo>
                      <a:pt x="359580" y="169256"/>
                      <a:pt x="485292" y="234571"/>
                      <a:pt x="589935" y="307610"/>
                    </a:cubicBezTo>
                    <a:cubicBezTo>
                      <a:pt x="694578" y="380649"/>
                      <a:pt x="804841" y="491613"/>
                      <a:pt x="889117" y="556225"/>
                    </a:cubicBezTo>
                    <a:cubicBezTo>
                      <a:pt x="973394" y="620837"/>
                      <a:pt x="1095594" y="695282"/>
                      <a:pt x="1095594" y="69528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Freeform 15"/>
              <p:cNvSpPr/>
              <p:nvPr/>
            </p:nvSpPr>
            <p:spPr>
              <a:xfrm>
                <a:off x="3510673" y="3051687"/>
                <a:ext cx="42601" cy="136064"/>
              </a:xfrm>
              <a:custGeom>
                <a:avLst/>
                <a:gdLst>
                  <a:gd name="connsiteX0" fmla="*/ 0 w 42367"/>
                  <a:gd name="connsiteY0" fmla="*/ 0 h 134843"/>
                  <a:gd name="connsiteX1" fmla="*/ 42138 w 42367"/>
                  <a:gd name="connsiteY1" fmla="*/ 46352 h 134843"/>
                  <a:gd name="connsiteX2" fmla="*/ 16855 w 42367"/>
                  <a:gd name="connsiteY2" fmla="*/ 134843 h 134843"/>
                </a:gdLst>
                <a:ahLst/>
                <a:cxnLst>
                  <a:cxn ang="0">
                    <a:pos x="connsiteX0" y="connsiteY0"/>
                  </a:cxn>
                  <a:cxn ang="0">
                    <a:pos x="connsiteX1" y="connsiteY1"/>
                  </a:cxn>
                  <a:cxn ang="0">
                    <a:pos x="connsiteX2" y="connsiteY2"/>
                  </a:cxn>
                </a:cxnLst>
                <a:rect l="l" t="t" r="r" b="b"/>
                <a:pathLst>
                  <a:path w="42367" h="134843">
                    <a:moveTo>
                      <a:pt x="0" y="0"/>
                    </a:moveTo>
                    <a:cubicBezTo>
                      <a:pt x="19664" y="11939"/>
                      <a:pt x="39329" y="23878"/>
                      <a:pt x="42138" y="46352"/>
                    </a:cubicBezTo>
                    <a:cubicBezTo>
                      <a:pt x="44947" y="68826"/>
                      <a:pt x="21069" y="120094"/>
                      <a:pt x="16855" y="1348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Freeform 16"/>
              <p:cNvSpPr/>
              <p:nvPr/>
            </p:nvSpPr>
            <p:spPr>
              <a:xfrm>
                <a:off x="3350917" y="3254544"/>
                <a:ext cx="252058" cy="66795"/>
              </a:xfrm>
              <a:custGeom>
                <a:avLst/>
                <a:gdLst>
                  <a:gd name="connsiteX0" fmla="*/ 0 w 252829"/>
                  <a:gd name="connsiteY0" fmla="*/ 67421 h 67421"/>
                  <a:gd name="connsiteX1" fmla="*/ 139056 w 252829"/>
                  <a:gd name="connsiteY1" fmla="*/ 46352 h 67421"/>
                  <a:gd name="connsiteX2" fmla="*/ 252829 w 252829"/>
                  <a:gd name="connsiteY2" fmla="*/ 0 h 67421"/>
                </a:gdLst>
                <a:ahLst/>
                <a:cxnLst>
                  <a:cxn ang="0">
                    <a:pos x="connsiteX0" y="connsiteY0"/>
                  </a:cxn>
                  <a:cxn ang="0">
                    <a:pos x="connsiteX1" y="connsiteY1"/>
                  </a:cxn>
                  <a:cxn ang="0">
                    <a:pos x="connsiteX2" y="connsiteY2"/>
                  </a:cxn>
                </a:cxnLst>
                <a:rect l="l" t="t" r="r" b="b"/>
                <a:pathLst>
                  <a:path w="252829" h="67421">
                    <a:moveTo>
                      <a:pt x="0" y="67421"/>
                    </a:moveTo>
                    <a:cubicBezTo>
                      <a:pt x="48459" y="62505"/>
                      <a:pt x="96918" y="57589"/>
                      <a:pt x="139056" y="46352"/>
                    </a:cubicBezTo>
                    <a:cubicBezTo>
                      <a:pt x="181194" y="35115"/>
                      <a:pt x="252829" y="0"/>
                      <a:pt x="252829"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reeform 17"/>
              <p:cNvSpPr/>
              <p:nvPr/>
            </p:nvSpPr>
            <p:spPr>
              <a:xfrm>
                <a:off x="3789357" y="3076425"/>
                <a:ext cx="42601" cy="262231"/>
              </a:xfrm>
              <a:custGeom>
                <a:avLst/>
                <a:gdLst>
                  <a:gd name="connsiteX0" fmla="*/ 12641 w 42327"/>
                  <a:gd name="connsiteY0" fmla="*/ 0 h 261257"/>
                  <a:gd name="connsiteX1" fmla="*/ 42138 w 42327"/>
                  <a:gd name="connsiteY1" fmla="*/ 84277 h 261257"/>
                  <a:gd name="connsiteX2" fmla="*/ 0 w 42327"/>
                  <a:gd name="connsiteY2" fmla="*/ 261257 h 261257"/>
                </a:gdLst>
                <a:ahLst/>
                <a:cxnLst>
                  <a:cxn ang="0">
                    <a:pos x="connsiteX0" y="connsiteY0"/>
                  </a:cxn>
                  <a:cxn ang="0">
                    <a:pos x="connsiteX1" y="connsiteY1"/>
                  </a:cxn>
                  <a:cxn ang="0">
                    <a:pos x="connsiteX2" y="connsiteY2"/>
                  </a:cxn>
                </a:cxnLst>
                <a:rect l="l" t="t" r="r" b="b"/>
                <a:pathLst>
                  <a:path w="42327" h="261257">
                    <a:moveTo>
                      <a:pt x="12641" y="0"/>
                    </a:moveTo>
                    <a:cubicBezTo>
                      <a:pt x="28443" y="20367"/>
                      <a:pt x="44245" y="40734"/>
                      <a:pt x="42138" y="84277"/>
                    </a:cubicBezTo>
                    <a:cubicBezTo>
                      <a:pt x="40031" y="127820"/>
                      <a:pt x="0" y="261257"/>
                      <a:pt x="0" y="26125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Freeform 18"/>
              <p:cNvSpPr/>
              <p:nvPr/>
            </p:nvSpPr>
            <p:spPr>
              <a:xfrm>
                <a:off x="3824859" y="3076425"/>
                <a:ext cx="102953" cy="89059"/>
              </a:xfrm>
              <a:custGeom>
                <a:avLst/>
                <a:gdLst>
                  <a:gd name="connsiteX0" fmla="*/ 104097 w 104097"/>
                  <a:gd name="connsiteY0" fmla="*/ 0 h 89282"/>
                  <a:gd name="connsiteX1" fmla="*/ 7179 w 104097"/>
                  <a:gd name="connsiteY1" fmla="*/ 84277 h 89282"/>
                  <a:gd name="connsiteX2" fmla="*/ 7179 w 104097"/>
                  <a:gd name="connsiteY2" fmla="*/ 80063 h 89282"/>
                </a:gdLst>
                <a:ahLst/>
                <a:cxnLst>
                  <a:cxn ang="0">
                    <a:pos x="connsiteX0" y="connsiteY0"/>
                  </a:cxn>
                  <a:cxn ang="0">
                    <a:pos x="connsiteX1" y="connsiteY1"/>
                  </a:cxn>
                  <a:cxn ang="0">
                    <a:pos x="connsiteX2" y="connsiteY2"/>
                  </a:cxn>
                </a:cxnLst>
                <a:rect l="l" t="t" r="r" b="b"/>
                <a:pathLst>
                  <a:path w="104097" h="89282">
                    <a:moveTo>
                      <a:pt x="104097" y="0"/>
                    </a:moveTo>
                    <a:lnTo>
                      <a:pt x="7179" y="84277"/>
                    </a:lnTo>
                    <a:cubicBezTo>
                      <a:pt x="-8974" y="97621"/>
                      <a:pt x="7179" y="80063"/>
                      <a:pt x="7179" y="8006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Freeform 19"/>
              <p:cNvSpPr/>
              <p:nvPr/>
            </p:nvSpPr>
            <p:spPr>
              <a:xfrm>
                <a:off x="3452096" y="3422768"/>
                <a:ext cx="447315" cy="133589"/>
              </a:xfrm>
              <a:custGeom>
                <a:avLst/>
                <a:gdLst>
                  <a:gd name="connsiteX0" fmla="*/ 0 w 446665"/>
                  <a:gd name="connsiteY0" fmla="*/ 126415 h 132487"/>
                  <a:gd name="connsiteX1" fmla="*/ 176980 w 446665"/>
                  <a:gd name="connsiteY1" fmla="*/ 117987 h 132487"/>
                  <a:gd name="connsiteX2" fmla="*/ 446665 w 446665"/>
                  <a:gd name="connsiteY2" fmla="*/ 0 h 132487"/>
                </a:gdLst>
                <a:ahLst/>
                <a:cxnLst>
                  <a:cxn ang="0">
                    <a:pos x="connsiteX0" y="connsiteY0"/>
                  </a:cxn>
                  <a:cxn ang="0">
                    <a:pos x="connsiteX1" y="connsiteY1"/>
                  </a:cxn>
                  <a:cxn ang="0">
                    <a:pos x="connsiteX2" y="connsiteY2"/>
                  </a:cxn>
                </a:cxnLst>
                <a:rect l="l" t="t" r="r" b="b"/>
                <a:pathLst>
                  <a:path w="446665" h="132487">
                    <a:moveTo>
                      <a:pt x="0" y="126415"/>
                    </a:moveTo>
                    <a:cubicBezTo>
                      <a:pt x="51268" y="132735"/>
                      <a:pt x="102536" y="139056"/>
                      <a:pt x="176980" y="117987"/>
                    </a:cubicBezTo>
                    <a:cubicBezTo>
                      <a:pt x="251424" y="96918"/>
                      <a:pt x="401718" y="19664"/>
                      <a:pt x="446665"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Freeform 20"/>
              <p:cNvSpPr/>
              <p:nvPr/>
            </p:nvSpPr>
            <p:spPr>
              <a:xfrm>
                <a:off x="3507122" y="3556357"/>
                <a:ext cx="67452" cy="131116"/>
              </a:xfrm>
              <a:custGeom>
                <a:avLst/>
                <a:gdLst>
                  <a:gd name="connsiteX0" fmla="*/ 0 w 67422"/>
                  <a:gd name="connsiteY0" fmla="*/ 130629 h 130629"/>
                  <a:gd name="connsiteX1" fmla="*/ 67422 w 67422"/>
                  <a:gd name="connsiteY1" fmla="*/ 0 h 130629"/>
                </a:gdLst>
                <a:ahLst/>
                <a:cxnLst>
                  <a:cxn ang="0">
                    <a:pos x="connsiteX0" y="connsiteY0"/>
                  </a:cxn>
                  <a:cxn ang="0">
                    <a:pos x="connsiteX1" y="connsiteY1"/>
                  </a:cxn>
                </a:cxnLst>
                <a:rect l="l" t="t" r="r" b="b"/>
                <a:pathLst>
                  <a:path w="67422" h="130629">
                    <a:moveTo>
                      <a:pt x="0" y="130629"/>
                    </a:moveTo>
                    <a:lnTo>
                      <a:pt x="6742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Freeform 21"/>
              <p:cNvSpPr/>
              <p:nvPr/>
            </p:nvSpPr>
            <p:spPr>
              <a:xfrm>
                <a:off x="3627826" y="3620677"/>
                <a:ext cx="493467" cy="138537"/>
              </a:xfrm>
              <a:custGeom>
                <a:avLst/>
                <a:gdLst>
                  <a:gd name="connsiteX0" fmla="*/ 0 w 493018"/>
                  <a:gd name="connsiteY0" fmla="*/ 117987 h 139681"/>
                  <a:gd name="connsiteX1" fmla="*/ 235974 w 493018"/>
                  <a:gd name="connsiteY1" fmla="*/ 130628 h 139681"/>
                  <a:gd name="connsiteX2" fmla="*/ 493018 w 493018"/>
                  <a:gd name="connsiteY2" fmla="*/ 0 h 139681"/>
                </a:gdLst>
                <a:ahLst/>
                <a:cxnLst>
                  <a:cxn ang="0">
                    <a:pos x="connsiteX0" y="connsiteY0"/>
                  </a:cxn>
                  <a:cxn ang="0">
                    <a:pos x="connsiteX1" y="connsiteY1"/>
                  </a:cxn>
                  <a:cxn ang="0">
                    <a:pos x="connsiteX2" y="connsiteY2"/>
                  </a:cxn>
                </a:cxnLst>
                <a:rect l="l" t="t" r="r" b="b"/>
                <a:pathLst>
                  <a:path w="493018" h="139681">
                    <a:moveTo>
                      <a:pt x="0" y="117987"/>
                    </a:moveTo>
                    <a:cubicBezTo>
                      <a:pt x="76902" y="134139"/>
                      <a:pt x="153804" y="150292"/>
                      <a:pt x="235974" y="130628"/>
                    </a:cubicBezTo>
                    <a:cubicBezTo>
                      <a:pt x="318144" y="110964"/>
                      <a:pt x="449475" y="21771"/>
                      <a:pt x="49301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Freeform 22"/>
              <p:cNvSpPr/>
              <p:nvPr/>
            </p:nvSpPr>
            <p:spPr>
              <a:xfrm>
                <a:off x="4048516" y="3316392"/>
                <a:ext cx="40826" cy="279547"/>
              </a:xfrm>
              <a:custGeom>
                <a:avLst/>
                <a:gdLst>
                  <a:gd name="connsiteX0" fmla="*/ 10125 w 39851"/>
                  <a:gd name="connsiteY0" fmla="*/ 0 h 278112"/>
                  <a:gd name="connsiteX1" fmla="*/ 1697 w 39851"/>
                  <a:gd name="connsiteY1" fmla="*/ 126414 h 278112"/>
                  <a:gd name="connsiteX2" fmla="*/ 39622 w 39851"/>
                  <a:gd name="connsiteY2" fmla="*/ 227546 h 278112"/>
                  <a:gd name="connsiteX3" fmla="*/ 18553 w 39851"/>
                  <a:gd name="connsiteY3" fmla="*/ 278112 h 278112"/>
                </a:gdLst>
                <a:ahLst/>
                <a:cxnLst>
                  <a:cxn ang="0">
                    <a:pos x="connsiteX0" y="connsiteY0"/>
                  </a:cxn>
                  <a:cxn ang="0">
                    <a:pos x="connsiteX1" y="connsiteY1"/>
                  </a:cxn>
                  <a:cxn ang="0">
                    <a:pos x="connsiteX2" y="connsiteY2"/>
                  </a:cxn>
                  <a:cxn ang="0">
                    <a:pos x="connsiteX3" y="connsiteY3"/>
                  </a:cxn>
                </a:cxnLst>
                <a:rect l="l" t="t" r="r" b="b"/>
                <a:pathLst>
                  <a:path w="39851" h="278112">
                    <a:moveTo>
                      <a:pt x="10125" y="0"/>
                    </a:moveTo>
                    <a:cubicBezTo>
                      <a:pt x="3453" y="44245"/>
                      <a:pt x="-3219" y="88490"/>
                      <a:pt x="1697" y="126414"/>
                    </a:cubicBezTo>
                    <a:cubicBezTo>
                      <a:pt x="6613" y="164338"/>
                      <a:pt x="36813" y="202263"/>
                      <a:pt x="39622" y="227546"/>
                    </a:cubicBezTo>
                    <a:cubicBezTo>
                      <a:pt x="42431" y="252829"/>
                      <a:pt x="18553" y="278112"/>
                      <a:pt x="18553" y="27811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Freeform 23"/>
              <p:cNvSpPr/>
              <p:nvPr/>
            </p:nvSpPr>
            <p:spPr>
              <a:xfrm>
                <a:off x="4048516" y="3346078"/>
                <a:ext cx="92303" cy="29686"/>
              </a:xfrm>
              <a:custGeom>
                <a:avLst/>
                <a:gdLst>
                  <a:gd name="connsiteX0" fmla="*/ 0 w 92704"/>
                  <a:gd name="connsiteY0" fmla="*/ 29497 h 29497"/>
                  <a:gd name="connsiteX1" fmla="*/ 92704 w 92704"/>
                  <a:gd name="connsiteY1" fmla="*/ 0 h 29497"/>
                </a:gdLst>
                <a:ahLst/>
                <a:cxnLst>
                  <a:cxn ang="0">
                    <a:pos x="connsiteX0" y="connsiteY0"/>
                  </a:cxn>
                  <a:cxn ang="0">
                    <a:pos x="connsiteX1" y="connsiteY1"/>
                  </a:cxn>
                </a:cxnLst>
                <a:rect l="l" t="t" r="r" b="b"/>
                <a:pathLst>
                  <a:path w="92704" h="29497">
                    <a:moveTo>
                      <a:pt x="0" y="29497"/>
                    </a:moveTo>
                    <a:lnTo>
                      <a:pt x="9270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2" name="Rectangle 11"/>
            <p:cNvSpPr/>
            <p:nvPr/>
          </p:nvSpPr>
          <p:spPr>
            <a:xfrm>
              <a:off x="4717279" y="2457859"/>
              <a:ext cx="3740921" cy="36052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1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13" name="Rectangle 12"/>
            <p:cNvSpPr/>
            <p:nvPr/>
          </p:nvSpPr>
          <p:spPr>
            <a:xfrm>
              <a:off x="4717279" y="780458"/>
              <a:ext cx="3740921" cy="1694287"/>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1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sp>
        <p:nvSpPr>
          <p:cNvPr id="79878" name="TextBox 2"/>
          <p:cNvSpPr txBox="1">
            <a:spLocks noChangeArrowheads="1"/>
          </p:cNvSpPr>
          <p:nvPr/>
        </p:nvSpPr>
        <p:spPr bwMode="auto">
          <a:xfrm>
            <a:off x="338138" y="2438400"/>
            <a:ext cx="26050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srgbClr val="FFFF99"/>
                </a:solidFill>
                <a:effectLst/>
                <a:uLnTx/>
                <a:uFillTx/>
                <a:latin typeface="Arial" panose="020B0604020202020204" pitchFamily="34" charset="0"/>
                <a:ea typeface="ＭＳ Ｐゴシック" panose="020B0600070205080204" pitchFamily="34" charset="-128"/>
                <a:cs typeface="Arial" panose="020B0604020202020204" pitchFamily="34" charset="0"/>
              </a:rPr>
              <a:t>There seem to be multiple pathways leading to the induction of senescence</a:t>
            </a:r>
          </a:p>
        </p:txBody>
      </p:sp>
    </p:spTree>
    <p:extLst>
      <p:ext uri="{BB962C8B-B14F-4D97-AF65-F5344CB8AC3E}">
        <p14:creationId xmlns:p14="http://schemas.microsoft.com/office/powerpoint/2010/main" val="22530622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755650" y="0"/>
            <a:ext cx="798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ES_tradnl" altLang="es-MX" sz="2400" smtClean="0">
                <a:solidFill>
                  <a:srgbClr val="FF0000"/>
                </a:solidFill>
              </a:rPr>
              <a:t>SENESCENCIA Y PROCESOS RELACIONADOS</a:t>
            </a:r>
          </a:p>
        </p:txBody>
      </p:sp>
      <p:grpSp>
        <p:nvGrpSpPr>
          <p:cNvPr id="2" name="Group 4"/>
          <p:cNvGrpSpPr>
            <a:grpSpLocks/>
          </p:cNvGrpSpPr>
          <p:nvPr/>
        </p:nvGrpSpPr>
        <p:grpSpPr bwMode="auto">
          <a:xfrm>
            <a:off x="3073140" y="5151386"/>
            <a:ext cx="3384550" cy="1584325"/>
            <a:chOff x="1882" y="799"/>
            <a:chExt cx="2132" cy="998"/>
          </a:xfrm>
        </p:grpSpPr>
        <p:sp>
          <p:nvSpPr>
            <p:cNvPr id="30747" name="Oval 5"/>
            <p:cNvSpPr>
              <a:spLocks noChangeArrowheads="1"/>
            </p:cNvSpPr>
            <p:nvPr/>
          </p:nvSpPr>
          <p:spPr bwMode="auto">
            <a:xfrm>
              <a:off x="1882" y="799"/>
              <a:ext cx="2132" cy="998"/>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sp>
          <p:nvSpPr>
            <p:cNvPr id="30748" name="Rectangle 6"/>
            <p:cNvSpPr>
              <a:spLocks noChangeArrowheads="1"/>
            </p:cNvSpPr>
            <p:nvPr/>
          </p:nvSpPr>
          <p:spPr bwMode="auto">
            <a:xfrm>
              <a:off x="2109" y="981"/>
              <a:ext cx="1752"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0"/>
                </a:spcBef>
                <a:spcAft>
                  <a:spcPct val="0"/>
                </a:spcAft>
              </a:pPr>
              <a:r>
                <a:rPr lang="es-ES_tradnl" altLang="es-MX" dirty="0" smtClean="0">
                  <a:solidFill>
                    <a:srgbClr val="000000"/>
                  </a:solidFill>
                </a:rPr>
                <a:t>Cambios de expresión </a:t>
              </a:r>
            </a:p>
            <a:p>
              <a:pPr algn="ctr" fontAlgn="base">
                <a:spcBef>
                  <a:spcPct val="0"/>
                </a:spcBef>
                <a:spcAft>
                  <a:spcPct val="0"/>
                </a:spcAft>
              </a:pPr>
              <a:r>
                <a:rPr lang="es-ES_tradnl" altLang="es-MX" dirty="0" smtClean="0">
                  <a:solidFill>
                    <a:srgbClr val="000000"/>
                  </a:solidFill>
                </a:rPr>
                <a:t>Génica</a:t>
              </a:r>
            </a:p>
            <a:p>
              <a:pPr algn="ctr" fontAlgn="base">
                <a:spcBef>
                  <a:spcPct val="0"/>
                </a:spcBef>
                <a:spcAft>
                  <a:spcPct val="0"/>
                </a:spcAft>
              </a:pPr>
              <a:r>
                <a:rPr lang="es-ES_tradnl" altLang="es-MX" b="1" dirty="0" smtClean="0">
                  <a:solidFill>
                    <a:srgbClr val="000000"/>
                  </a:solidFill>
                </a:rPr>
                <a:t>Programa?</a:t>
              </a:r>
              <a:endParaRPr lang="en-US" altLang="es-MX" b="1" dirty="0" smtClean="0">
                <a:solidFill>
                  <a:srgbClr val="000000"/>
                </a:solidFill>
              </a:endParaRPr>
            </a:p>
          </p:txBody>
        </p:sp>
      </p:grpSp>
      <p:grpSp>
        <p:nvGrpSpPr>
          <p:cNvPr id="3" name="Group 7"/>
          <p:cNvGrpSpPr>
            <a:grpSpLocks/>
          </p:cNvGrpSpPr>
          <p:nvPr/>
        </p:nvGrpSpPr>
        <p:grpSpPr bwMode="auto">
          <a:xfrm>
            <a:off x="4765415" y="1963613"/>
            <a:ext cx="2736850" cy="1439862"/>
            <a:chOff x="3470" y="2251"/>
            <a:chExt cx="1724" cy="907"/>
          </a:xfrm>
        </p:grpSpPr>
        <p:sp>
          <p:nvSpPr>
            <p:cNvPr id="30745" name="Text Box 8"/>
            <p:cNvSpPr txBox="1">
              <a:spLocks noChangeArrowheads="1"/>
            </p:cNvSpPr>
            <p:nvPr/>
          </p:nvSpPr>
          <p:spPr bwMode="auto">
            <a:xfrm>
              <a:off x="3651" y="2478"/>
              <a:ext cx="131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ES_tradnl" altLang="es-MX" smtClean="0">
                  <a:solidFill>
                    <a:srgbClr val="000000"/>
                  </a:solidFill>
                </a:rPr>
                <a:t>Degradación de Lípidos</a:t>
              </a:r>
            </a:p>
          </p:txBody>
        </p:sp>
        <p:sp>
          <p:nvSpPr>
            <p:cNvPr id="30746" name="Oval 9"/>
            <p:cNvSpPr>
              <a:spLocks noChangeArrowheads="1"/>
            </p:cNvSpPr>
            <p:nvPr/>
          </p:nvSpPr>
          <p:spPr bwMode="auto">
            <a:xfrm>
              <a:off x="3470" y="2251"/>
              <a:ext cx="1724" cy="907"/>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grpSp>
      <p:grpSp>
        <p:nvGrpSpPr>
          <p:cNvPr id="4" name="Group 10"/>
          <p:cNvGrpSpPr>
            <a:grpSpLocks/>
          </p:cNvGrpSpPr>
          <p:nvPr/>
        </p:nvGrpSpPr>
        <p:grpSpPr bwMode="auto">
          <a:xfrm>
            <a:off x="539602" y="908720"/>
            <a:ext cx="2736850" cy="1439862"/>
            <a:chOff x="1973" y="1616"/>
            <a:chExt cx="1724" cy="907"/>
          </a:xfrm>
        </p:grpSpPr>
        <p:sp>
          <p:nvSpPr>
            <p:cNvPr id="30743" name="Oval 11"/>
            <p:cNvSpPr>
              <a:spLocks noChangeArrowheads="1"/>
            </p:cNvSpPr>
            <p:nvPr/>
          </p:nvSpPr>
          <p:spPr bwMode="auto">
            <a:xfrm>
              <a:off x="1973" y="1616"/>
              <a:ext cx="1724" cy="907"/>
            </a:xfrm>
            <a:prstGeom prst="ellipse">
              <a:avLst/>
            </a:prstGeom>
            <a:noFill/>
            <a:ln w="7620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sp>
          <p:nvSpPr>
            <p:cNvPr id="30744" name="Text Box 12"/>
            <p:cNvSpPr txBox="1">
              <a:spLocks noChangeArrowheads="1"/>
            </p:cNvSpPr>
            <p:nvPr/>
          </p:nvSpPr>
          <p:spPr bwMode="auto">
            <a:xfrm>
              <a:off x="2245" y="1842"/>
              <a:ext cx="12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0"/>
                </a:spcBef>
                <a:spcAft>
                  <a:spcPct val="0"/>
                </a:spcAft>
              </a:pPr>
              <a:r>
                <a:rPr lang="es-ES_tradnl" altLang="es-MX" smtClean="0">
                  <a:solidFill>
                    <a:srgbClr val="000000"/>
                  </a:solidFill>
                </a:rPr>
                <a:t>Degradación de </a:t>
              </a:r>
            </a:p>
            <a:p>
              <a:pPr algn="ctr" fontAlgn="base">
                <a:spcBef>
                  <a:spcPct val="0"/>
                </a:spcBef>
                <a:spcAft>
                  <a:spcPct val="0"/>
                </a:spcAft>
              </a:pPr>
              <a:r>
                <a:rPr lang="es-ES_tradnl" altLang="es-MX" smtClean="0">
                  <a:solidFill>
                    <a:srgbClr val="000000"/>
                  </a:solidFill>
                </a:rPr>
                <a:t>Clorofilas</a:t>
              </a:r>
              <a:endParaRPr lang="en-US" altLang="es-MX" smtClean="0">
                <a:solidFill>
                  <a:srgbClr val="000000"/>
                </a:solidFill>
              </a:endParaRPr>
            </a:p>
          </p:txBody>
        </p:sp>
      </p:grpSp>
      <p:grpSp>
        <p:nvGrpSpPr>
          <p:cNvPr id="5" name="Group 13"/>
          <p:cNvGrpSpPr>
            <a:grpSpLocks/>
          </p:cNvGrpSpPr>
          <p:nvPr/>
        </p:nvGrpSpPr>
        <p:grpSpPr bwMode="auto">
          <a:xfrm>
            <a:off x="6160815" y="870999"/>
            <a:ext cx="2736850" cy="1439862"/>
            <a:chOff x="3288" y="1253"/>
            <a:chExt cx="1724" cy="907"/>
          </a:xfrm>
        </p:grpSpPr>
        <p:sp>
          <p:nvSpPr>
            <p:cNvPr id="30741" name="Oval 14"/>
            <p:cNvSpPr>
              <a:spLocks noChangeArrowheads="1"/>
            </p:cNvSpPr>
            <p:nvPr/>
          </p:nvSpPr>
          <p:spPr bwMode="auto">
            <a:xfrm>
              <a:off x="3288" y="1253"/>
              <a:ext cx="1724" cy="907"/>
            </a:xfrm>
            <a:prstGeom prst="ellipse">
              <a:avLst/>
            </a:pr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sp>
          <p:nvSpPr>
            <p:cNvPr id="30742" name="Text Box 15"/>
            <p:cNvSpPr txBox="1">
              <a:spLocks noChangeArrowheads="1"/>
            </p:cNvSpPr>
            <p:nvPr/>
          </p:nvSpPr>
          <p:spPr bwMode="auto">
            <a:xfrm>
              <a:off x="3560" y="1480"/>
              <a:ext cx="1361"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ES_tradnl" altLang="es-MX" dirty="0" smtClean="0">
                  <a:solidFill>
                    <a:srgbClr val="000000"/>
                  </a:solidFill>
                </a:rPr>
                <a:t>Degradación de Proteínas</a:t>
              </a:r>
              <a:endParaRPr lang="en-US" altLang="es-MX" dirty="0" smtClean="0">
                <a:solidFill>
                  <a:srgbClr val="000000"/>
                </a:solidFill>
              </a:endParaRPr>
            </a:p>
          </p:txBody>
        </p:sp>
      </p:grpSp>
      <p:grpSp>
        <p:nvGrpSpPr>
          <p:cNvPr id="6" name="Group 16"/>
          <p:cNvGrpSpPr>
            <a:grpSpLocks/>
          </p:cNvGrpSpPr>
          <p:nvPr/>
        </p:nvGrpSpPr>
        <p:grpSpPr bwMode="auto">
          <a:xfrm>
            <a:off x="1654175" y="1954881"/>
            <a:ext cx="2736850" cy="1439862"/>
            <a:chOff x="1111" y="3249"/>
            <a:chExt cx="1724" cy="907"/>
          </a:xfrm>
        </p:grpSpPr>
        <p:sp>
          <p:nvSpPr>
            <p:cNvPr id="30739" name="Oval 17"/>
            <p:cNvSpPr>
              <a:spLocks noChangeArrowheads="1"/>
            </p:cNvSpPr>
            <p:nvPr/>
          </p:nvSpPr>
          <p:spPr bwMode="auto">
            <a:xfrm>
              <a:off x="1111" y="3249"/>
              <a:ext cx="1724" cy="907"/>
            </a:xfrm>
            <a:prstGeom prst="ellipse">
              <a:avLst/>
            </a:prstGeom>
            <a:noFill/>
            <a:ln w="76200">
              <a:solidFill>
                <a:srgbClr val="CC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sp>
          <p:nvSpPr>
            <p:cNvPr id="30740" name="Text Box 18"/>
            <p:cNvSpPr txBox="1">
              <a:spLocks noChangeArrowheads="1"/>
            </p:cNvSpPr>
            <p:nvPr/>
          </p:nvSpPr>
          <p:spPr bwMode="auto">
            <a:xfrm>
              <a:off x="1338" y="3430"/>
              <a:ext cx="136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n-US" altLang="es-MX" smtClean="0">
                  <a:solidFill>
                    <a:srgbClr val="000000"/>
                  </a:solidFill>
                </a:rPr>
                <a:t>Degradación de </a:t>
              </a:r>
              <a:r>
                <a:rPr lang="es-ES_tradnl" altLang="es-MX" smtClean="0">
                  <a:solidFill>
                    <a:srgbClr val="000000"/>
                  </a:solidFill>
                </a:rPr>
                <a:t>Acidos Nucleicos</a:t>
              </a:r>
              <a:endParaRPr lang="en-US" altLang="es-MX" smtClean="0">
                <a:solidFill>
                  <a:srgbClr val="000000"/>
                </a:solidFill>
              </a:endParaRPr>
            </a:p>
          </p:txBody>
        </p:sp>
      </p:grpSp>
      <p:grpSp>
        <p:nvGrpSpPr>
          <p:cNvPr id="7" name="Group 19"/>
          <p:cNvGrpSpPr>
            <a:grpSpLocks/>
          </p:cNvGrpSpPr>
          <p:nvPr/>
        </p:nvGrpSpPr>
        <p:grpSpPr bwMode="auto">
          <a:xfrm>
            <a:off x="788930" y="3194377"/>
            <a:ext cx="2736850" cy="1439863"/>
            <a:chOff x="2381" y="3158"/>
            <a:chExt cx="1724" cy="907"/>
          </a:xfrm>
        </p:grpSpPr>
        <p:sp>
          <p:nvSpPr>
            <p:cNvPr id="30737" name="Oval 20"/>
            <p:cNvSpPr>
              <a:spLocks noChangeArrowheads="1"/>
            </p:cNvSpPr>
            <p:nvPr/>
          </p:nvSpPr>
          <p:spPr bwMode="auto">
            <a:xfrm>
              <a:off x="2381" y="3158"/>
              <a:ext cx="1724" cy="907"/>
            </a:xfrm>
            <a:prstGeom prst="ellipse">
              <a:avLst/>
            </a:prstGeom>
            <a:noFill/>
            <a:ln w="762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sp>
          <p:nvSpPr>
            <p:cNvPr id="30738" name="Text Box 21"/>
            <p:cNvSpPr txBox="1">
              <a:spLocks noChangeArrowheads="1"/>
            </p:cNvSpPr>
            <p:nvPr/>
          </p:nvSpPr>
          <p:spPr bwMode="auto">
            <a:xfrm>
              <a:off x="2472" y="3385"/>
              <a:ext cx="158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n-US" altLang="es-MX" smtClean="0">
                  <a:solidFill>
                    <a:srgbClr val="000000"/>
                  </a:solidFill>
                </a:rPr>
                <a:t>Reciclado de macromoléculas </a:t>
              </a:r>
            </a:p>
          </p:txBody>
        </p:sp>
      </p:grpSp>
      <p:grpSp>
        <p:nvGrpSpPr>
          <p:cNvPr id="8" name="Group 23"/>
          <p:cNvGrpSpPr>
            <a:grpSpLocks/>
          </p:cNvGrpSpPr>
          <p:nvPr/>
        </p:nvGrpSpPr>
        <p:grpSpPr bwMode="auto">
          <a:xfrm>
            <a:off x="3203848" y="3194377"/>
            <a:ext cx="3384550" cy="1584325"/>
            <a:chOff x="1927" y="3322"/>
            <a:chExt cx="2132" cy="998"/>
          </a:xfrm>
        </p:grpSpPr>
        <p:sp>
          <p:nvSpPr>
            <p:cNvPr id="30735" name="Oval 24"/>
            <p:cNvSpPr>
              <a:spLocks noChangeArrowheads="1"/>
            </p:cNvSpPr>
            <p:nvPr/>
          </p:nvSpPr>
          <p:spPr bwMode="auto">
            <a:xfrm>
              <a:off x="1927" y="3322"/>
              <a:ext cx="2132" cy="998"/>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sp>
          <p:nvSpPr>
            <p:cNvPr id="30736" name="Rectangle 25"/>
            <p:cNvSpPr>
              <a:spLocks noChangeArrowheads="1"/>
            </p:cNvSpPr>
            <p:nvPr/>
          </p:nvSpPr>
          <p:spPr bwMode="auto">
            <a:xfrm>
              <a:off x="2413" y="3657"/>
              <a:ext cx="1149"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0"/>
                </a:spcBef>
                <a:spcAft>
                  <a:spcPct val="0"/>
                </a:spcAft>
              </a:pPr>
              <a:r>
                <a:rPr lang="es-ES_tradnl" altLang="es-MX" b="1" dirty="0" smtClean="0">
                  <a:solidFill>
                    <a:srgbClr val="000000"/>
                  </a:solidFill>
                </a:rPr>
                <a:t>Desbalances </a:t>
              </a:r>
            </a:p>
            <a:p>
              <a:pPr algn="ctr" fontAlgn="base">
                <a:spcBef>
                  <a:spcPct val="0"/>
                </a:spcBef>
                <a:spcAft>
                  <a:spcPct val="0"/>
                </a:spcAft>
              </a:pPr>
              <a:r>
                <a:rPr lang="es-ES_tradnl" altLang="es-MX" b="1" dirty="0" smtClean="0">
                  <a:solidFill>
                    <a:srgbClr val="000000"/>
                  </a:solidFill>
                </a:rPr>
                <a:t>metabólicos</a:t>
              </a:r>
              <a:endParaRPr lang="en-US" altLang="es-MX" b="1" dirty="0" smtClean="0">
                <a:solidFill>
                  <a:srgbClr val="000000"/>
                </a:solidFill>
              </a:endParaRPr>
            </a:p>
          </p:txBody>
        </p:sp>
      </p:grpSp>
      <p:grpSp>
        <p:nvGrpSpPr>
          <p:cNvPr id="9" name="Group 26"/>
          <p:cNvGrpSpPr>
            <a:grpSpLocks/>
          </p:cNvGrpSpPr>
          <p:nvPr/>
        </p:nvGrpSpPr>
        <p:grpSpPr bwMode="auto">
          <a:xfrm>
            <a:off x="6016550" y="3123998"/>
            <a:ext cx="3164234" cy="1477962"/>
            <a:chOff x="3470" y="2251"/>
            <a:chExt cx="1842" cy="907"/>
          </a:xfrm>
        </p:grpSpPr>
        <p:sp>
          <p:nvSpPr>
            <p:cNvPr id="30733" name="Text Box 27"/>
            <p:cNvSpPr txBox="1">
              <a:spLocks noChangeArrowheads="1"/>
            </p:cNvSpPr>
            <p:nvPr/>
          </p:nvSpPr>
          <p:spPr bwMode="auto">
            <a:xfrm>
              <a:off x="3546" y="2478"/>
              <a:ext cx="1766"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ES_tradnl" altLang="es-MX" dirty="0" smtClean="0">
                  <a:solidFill>
                    <a:srgbClr val="000000"/>
                  </a:solidFill>
                </a:rPr>
                <a:t>Cambios en Fuente/destino C/N</a:t>
              </a:r>
            </a:p>
          </p:txBody>
        </p:sp>
        <p:sp>
          <p:nvSpPr>
            <p:cNvPr id="30734" name="Oval 28"/>
            <p:cNvSpPr>
              <a:spLocks noChangeArrowheads="1"/>
            </p:cNvSpPr>
            <p:nvPr/>
          </p:nvSpPr>
          <p:spPr bwMode="auto">
            <a:xfrm>
              <a:off x="3470" y="2251"/>
              <a:ext cx="1724" cy="907"/>
            </a:xfrm>
            <a:prstGeom prst="ellipse">
              <a:avLst/>
            </a:prstGeom>
            <a:noFill/>
            <a:ln w="76200">
              <a:solidFill>
                <a:srgbClr val="0000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grpSp>
      <p:sp>
        <p:nvSpPr>
          <p:cNvPr id="30" name="Oval 5"/>
          <p:cNvSpPr>
            <a:spLocks noChangeArrowheads="1"/>
          </p:cNvSpPr>
          <p:nvPr/>
        </p:nvSpPr>
        <p:spPr bwMode="auto">
          <a:xfrm>
            <a:off x="3073140" y="618712"/>
            <a:ext cx="3384550" cy="1584325"/>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sp>
        <p:nvSpPr>
          <p:cNvPr id="31" name="Rectangle 6"/>
          <p:cNvSpPr>
            <a:spLocks noChangeArrowheads="1"/>
          </p:cNvSpPr>
          <p:nvPr/>
        </p:nvSpPr>
        <p:spPr bwMode="auto">
          <a:xfrm>
            <a:off x="3264380" y="1054100"/>
            <a:ext cx="27478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0"/>
              </a:spcBef>
              <a:spcAft>
                <a:spcPct val="0"/>
              </a:spcAft>
            </a:pPr>
            <a:r>
              <a:rPr lang="es-ES_tradnl" altLang="es-MX" dirty="0" smtClean="0">
                <a:solidFill>
                  <a:srgbClr val="000000"/>
                </a:solidFill>
              </a:rPr>
              <a:t>Aumento de procesos </a:t>
            </a:r>
          </a:p>
          <a:p>
            <a:pPr algn="ctr" fontAlgn="base">
              <a:spcBef>
                <a:spcPct val="0"/>
              </a:spcBef>
              <a:spcAft>
                <a:spcPct val="0"/>
              </a:spcAft>
            </a:pPr>
            <a:r>
              <a:rPr lang="es-ES_tradnl" altLang="es-MX" b="1" dirty="0" smtClean="0">
                <a:solidFill>
                  <a:srgbClr val="000000"/>
                </a:solidFill>
              </a:rPr>
              <a:t>oxidativos</a:t>
            </a:r>
            <a:endParaRPr lang="en-US" altLang="es-MX" b="1" dirty="0" smtClean="0">
              <a:solidFill>
                <a:srgbClr val="000000"/>
              </a:solidFill>
            </a:endParaRPr>
          </a:p>
        </p:txBody>
      </p:sp>
      <p:grpSp>
        <p:nvGrpSpPr>
          <p:cNvPr id="33" name="Group 26"/>
          <p:cNvGrpSpPr>
            <a:grpSpLocks/>
          </p:cNvGrpSpPr>
          <p:nvPr/>
        </p:nvGrpSpPr>
        <p:grpSpPr bwMode="auto">
          <a:xfrm>
            <a:off x="6174364" y="4449602"/>
            <a:ext cx="3033680" cy="1477962"/>
            <a:chOff x="3359" y="2426"/>
            <a:chExt cx="1766" cy="907"/>
          </a:xfrm>
        </p:grpSpPr>
        <p:sp>
          <p:nvSpPr>
            <p:cNvPr id="34" name="Text Box 27"/>
            <p:cNvSpPr txBox="1">
              <a:spLocks noChangeArrowheads="1"/>
            </p:cNvSpPr>
            <p:nvPr/>
          </p:nvSpPr>
          <p:spPr bwMode="auto">
            <a:xfrm>
              <a:off x="3359" y="2684"/>
              <a:ext cx="1766"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Aft>
                  <a:spcPct val="0"/>
                </a:spcAft>
              </a:pPr>
              <a:r>
                <a:rPr lang="es-ES_tradnl" altLang="es-MX" dirty="0" smtClean="0">
                  <a:solidFill>
                    <a:srgbClr val="000000"/>
                  </a:solidFill>
                </a:rPr>
                <a:t>Cambios </a:t>
              </a:r>
            </a:p>
            <a:p>
              <a:pPr algn="ctr" fontAlgn="base">
                <a:spcAft>
                  <a:spcPct val="0"/>
                </a:spcAft>
              </a:pPr>
              <a:r>
                <a:rPr lang="es-ES_tradnl" altLang="es-MX" dirty="0" smtClean="0">
                  <a:solidFill>
                    <a:srgbClr val="000000"/>
                  </a:solidFill>
                </a:rPr>
                <a:t>Hormonales</a:t>
              </a:r>
            </a:p>
          </p:txBody>
        </p:sp>
        <p:sp>
          <p:nvSpPr>
            <p:cNvPr id="35" name="Oval 28"/>
            <p:cNvSpPr>
              <a:spLocks noChangeArrowheads="1"/>
            </p:cNvSpPr>
            <p:nvPr/>
          </p:nvSpPr>
          <p:spPr bwMode="auto">
            <a:xfrm>
              <a:off x="3359" y="2426"/>
              <a:ext cx="1724" cy="907"/>
            </a:xfrm>
            <a:prstGeom prst="ellipse">
              <a:avLst/>
            </a:prstGeom>
            <a:noFill/>
            <a:ln w="76200">
              <a:solidFill>
                <a:srgbClr val="92D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grpSp>
      <p:grpSp>
        <p:nvGrpSpPr>
          <p:cNvPr id="36" name="Group 19"/>
          <p:cNvGrpSpPr>
            <a:grpSpLocks/>
          </p:cNvGrpSpPr>
          <p:nvPr/>
        </p:nvGrpSpPr>
        <p:grpSpPr bwMode="auto">
          <a:xfrm>
            <a:off x="813037" y="4503686"/>
            <a:ext cx="2736850" cy="1439863"/>
            <a:chOff x="2381" y="3158"/>
            <a:chExt cx="1724" cy="907"/>
          </a:xfrm>
        </p:grpSpPr>
        <p:sp>
          <p:nvSpPr>
            <p:cNvPr id="37" name="Oval 20"/>
            <p:cNvSpPr>
              <a:spLocks noChangeArrowheads="1"/>
            </p:cNvSpPr>
            <p:nvPr/>
          </p:nvSpPr>
          <p:spPr bwMode="auto">
            <a:xfrm>
              <a:off x="2381" y="3158"/>
              <a:ext cx="1724" cy="907"/>
            </a:xfrm>
            <a:prstGeom prst="ellipse">
              <a:avLst/>
            </a:prstGeom>
            <a:noFill/>
            <a:ln w="76200">
              <a:solidFill>
                <a:schemeClr val="accent5">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sp>
          <p:nvSpPr>
            <p:cNvPr id="38" name="Text Box 21"/>
            <p:cNvSpPr txBox="1">
              <a:spLocks noChangeArrowheads="1"/>
            </p:cNvSpPr>
            <p:nvPr/>
          </p:nvSpPr>
          <p:spPr bwMode="auto">
            <a:xfrm>
              <a:off x="2472" y="3385"/>
              <a:ext cx="1587"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n-US" altLang="es-MX" dirty="0" err="1" smtClean="0">
                  <a:solidFill>
                    <a:srgbClr val="000000"/>
                  </a:solidFill>
                </a:rPr>
                <a:t>Metabolismo</a:t>
              </a:r>
              <a:endParaRPr lang="en-US" altLang="es-MX" dirty="0" smtClean="0">
                <a:solidFill>
                  <a:srgbClr val="000000"/>
                </a:solidFill>
              </a:endParaRPr>
            </a:p>
            <a:p>
              <a:pPr algn="ctr" fontAlgn="base">
                <a:spcBef>
                  <a:spcPct val="50000"/>
                </a:spcBef>
                <a:spcAft>
                  <a:spcPct val="0"/>
                </a:spcAft>
              </a:pPr>
              <a:r>
                <a:rPr lang="en-US" altLang="es-MX" dirty="0" err="1" smtClean="0">
                  <a:solidFill>
                    <a:srgbClr val="000000"/>
                  </a:solidFill>
                </a:rPr>
                <a:t>Secundario</a:t>
              </a:r>
              <a:endParaRPr lang="en-US" altLang="es-MX" dirty="0" smtClean="0">
                <a:solidFill>
                  <a:srgbClr val="000000"/>
                </a:solidFill>
              </a:endParaRPr>
            </a:p>
          </p:txBody>
        </p:sp>
      </p:grpSp>
    </p:spTree>
    <p:extLst>
      <p:ext uri="{BB962C8B-B14F-4D97-AF65-F5344CB8AC3E}">
        <p14:creationId xmlns:p14="http://schemas.microsoft.com/office/powerpoint/2010/main" val="2031941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strVal val="#ppt_w*0.70"/>
                                          </p:val>
                                        </p:tav>
                                        <p:tav tm="100000">
                                          <p:val>
                                            <p:strVal val="#ppt_w"/>
                                          </p:val>
                                        </p:tav>
                                      </p:tavLst>
                                    </p:anim>
                                    <p:anim calcmode="lin" valueType="num">
                                      <p:cBhvr>
                                        <p:cTn id="29" dur="1000" fill="hold"/>
                                        <p:tgtEl>
                                          <p:spTgt spid="3"/>
                                        </p:tgtEl>
                                        <p:attrNameLst>
                                          <p:attrName>ppt_h</p:attrName>
                                        </p:attrNameLst>
                                      </p:cBhvr>
                                      <p:tavLst>
                                        <p:tav tm="0">
                                          <p:val>
                                            <p:strVal val="#ppt_h"/>
                                          </p:val>
                                        </p:tav>
                                        <p:tav tm="100000">
                                          <p:val>
                                            <p:strVal val="#ppt_h"/>
                                          </p:val>
                                        </p:tav>
                                      </p:tavLst>
                                    </p:anim>
                                    <p:animEffect transition="in" filter="fade">
                                      <p:cBhvr>
                                        <p:cTn id="30" dur="10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strVal val="#ppt_w*0.70"/>
                                          </p:val>
                                        </p:tav>
                                        <p:tav tm="100000">
                                          <p:val>
                                            <p:strVal val="#ppt_w"/>
                                          </p:val>
                                        </p:tav>
                                      </p:tavLst>
                                    </p:anim>
                                    <p:anim calcmode="lin" valueType="num">
                                      <p:cBhvr>
                                        <p:cTn id="36" dur="1000" fill="hold"/>
                                        <p:tgtEl>
                                          <p:spTgt spid="7"/>
                                        </p:tgtEl>
                                        <p:attrNameLst>
                                          <p:attrName>ppt_h</p:attrName>
                                        </p:attrNameLst>
                                      </p:cBhvr>
                                      <p:tavLst>
                                        <p:tav tm="0">
                                          <p:val>
                                            <p:strVal val="#ppt_h"/>
                                          </p:val>
                                        </p:tav>
                                        <p:tav tm="100000">
                                          <p:val>
                                            <p:strVal val="#ppt_h"/>
                                          </p:val>
                                        </p:tav>
                                      </p:tavLst>
                                    </p:anim>
                                    <p:animEffect transition="in" filter="fade">
                                      <p:cBhvr>
                                        <p:cTn id="37" dur="10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strVal val="#ppt_w*0.70"/>
                                          </p:val>
                                        </p:tav>
                                        <p:tav tm="100000">
                                          <p:val>
                                            <p:strVal val="#ppt_w"/>
                                          </p:val>
                                        </p:tav>
                                      </p:tavLst>
                                    </p:anim>
                                    <p:anim calcmode="lin" valueType="num">
                                      <p:cBhvr>
                                        <p:cTn id="43" dur="1000" fill="hold"/>
                                        <p:tgtEl>
                                          <p:spTgt spid="9"/>
                                        </p:tgtEl>
                                        <p:attrNameLst>
                                          <p:attrName>ppt_h</p:attrName>
                                        </p:attrNameLst>
                                      </p:cBhvr>
                                      <p:tavLst>
                                        <p:tav tm="0">
                                          <p:val>
                                            <p:strVal val="#ppt_h"/>
                                          </p:val>
                                        </p:tav>
                                        <p:tav tm="100000">
                                          <p:val>
                                            <p:strVal val="#ppt_h"/>
                                          </p:val>
                                        </p:tav>
                                      </p:tavLst>
                                    </p:anim>
                                    <p:animEffect transition="in" filter="fade">
                                      <p:cBhvr>
                                        <p:cTn id="44" dur="1000"/>
                                        <p:tgtEl>
                                          <p:spTgt spid="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1000" fill="hold"/>
                                        <p:tgtEl>
                                          <p:spTgt spid="2"/>
                                        </p:tgtEl>
                                        <p:attrNameLst>
                                          <p:attrName>ppt_w</p:attrName>
                                        </p:attrNameLst>
                                      </p:cBhvr>
                                      <p:tavLst>
                                        <p:tav tm="0">
                                          <p:val>
                                            <p:strVal val="#ppt_w*0.70"/>
                                          </p:val>
                                        </p:tav>
                                        <p:tav tm="100000">
                                          <p:val>
                                            <p:strVal val="#ppt_w"/>
                                          </p:val>
                                        </p:tav>
                                      </p:tavLst>
                                    </p:anim>
                                    <p:anim calcmode="lin" valueType="num">
                                      <p:cBhvr>
                                        <p:cTn id="50" dur="1000" fill="hold"/>
                                        <p:tgtEl>
                                          <p:spTgt spid="2"/>
                                        </p:tgtEl>
                                        <p:attrNameLst>
                                          <p:attrName>ppt_h</p:attrName>
                                        </p:attrNameLst>
                                      </p:cBhvr>
                                      <p:tavLst>
                                        <p:tav tm="0">
                                          <p:val>
                                            <p:strVal val="#ppt_h"/>
                                          </p:val>
                                        </p:tav>
                                        <p:tav tm="100000">
                                          <p:val>
                                            <p:strVal val="#ppt_h"/>
                                          </p:val>
                                        </p:tav>
                                      </p:tavLst>
                                    </p:anim>
                                    <p:animEffect transition="in" filter="fade">
                                      <p:cBhvr>
                                        <p:cTn id="51" dur="1000"/>
                                        <p:tgtEl>
                                          <p:spTgt spid="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strVal val="#ppt_w*0.70"/>
                                          </p:val>
                                        </p:tav>
                                        <p:tav tm="100000">
                                          <p:val>
                                            <p:strVal val="#ppt_w"/>
                                          </p:val>
                                        </p:tav>
                                      </p:tavLst>
                                    </p:anim>
                                    <p:anim calcmode="lin" valueType="num">
                                      <p:cBhvr>
                                        <p:cTn id="57" dur="1000" fill="hold"/>
                                        <p:tgtEl>
                                          <p:spTgt spid="8"/>
                                        </p:tgtEl>
                                        <p:attrNameLst>
                                          <p:attrName>ppt_h</p:attrName>
                                        </p:attrNameLst>
                                      </p:cBhvr>
                                      <p:tavLst>
                                        <p:tav tm="0">
                                          <p:val>
                                            <p:strVal val="#ppt_h"/>
                                          </p:val>
                                        </p:tav>
                                        <p:tav tm="100000">
                                          <p:val>
                                            <p:strVal val="#ppt_h"/>
                                          </p:val>
                                        </p:tav>
                                      </p:tavLst>
                                    </p:anim>
                                    <p:animEffect transition="in" filter="fade">
                                      <p:cBhvr>
                                        <p:cTn id="58" dur="10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p:cTn id="63" dur="1000" fill="hold"/>
                                        <p:tgtEl>
                                          <p:spTgt spid="33"/>
                                        </p:tgtEl>
                                        <p:attrNameLst>
                                          <p:attrName>ppt_w</p:attrName>
                                        </p:attrNameLst>
                                      </p:cBhvr>
                                      <p:tavLst>
                                        <p:tav tm="0">
                                          <p:val>
                                            <p:strVal val="#ppt_w*0.70"/>
                                          </p:val>
                                        </p:tav>
                                        <p:tav tm="100000">
                                          <p:val>
                                            <p:strVal val="#ppt_w"/>
                                          </p:val>
                                        </p:tav>
                                      </p:tavLst>
                                    </p:anim>
                                    <p:anim calcmode="lin" valueType="num">
                                      <p:cBhvr>
                                        <p:cTn id="64" dur="1000" fill="hold"/>
                                        <p:tgtEl>
                                          <p:spTgt spid="33"/>
                                        </p:tgtEl>
                                        <p:attrNameLst>
                                          <p:attrName>ppt_h</p:attrName>
                                        </p:attrNameLst>
                                      </p:cBhvr>
                                      <p:tavLst>
                                        <p:tav tm="0">
                                          <p:val>
                                            <p:strVal val="#ppt_h"/>
                                          </p:val>
                                        </p:tav>
                                        <p:tav tm="100000">
                                          <p:val>
                                            <p:strVal val="#ppt_h"/>
                                          </p:val>
                                        </p:tav>
                                      </p:tavLst>
                                    </p:anim>
                                    <p:animEffect transition="in" filter="fade">
                                      <p:cBhvr>
                                        <p:cTn id="65" dur="10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36"/>
                                        </p:tgtEl>
                                        <p:attrNameLst>
                                          <p:attrName>style.visibility</p:attrName>
                                        </p:attrNameLst>
                                      </p:cBhvr>
                                      <p:to>
                                        <p:strVal val="visible"/>
                                      </p:to>
                                    </p:set>
                                    <p:anim calcmode="lin" valueType="num">
                                      <p:cBhvr>
                                        <p:cTn id="70" dur="1000" fill="hold"/>
                                        <p:tgtEl>
                                          <p:spTgt spid="36"/>
                                        </p:tgtEl>
                                        <p:attrNameLst>
                                          <p:attrName>ppt_w</p:attrName>
                                        </p:attrNameLst>
                                      </p:cBhvr>
                                      <p:tavLst>
                                        <p:tav tm="0">
                                          <p:val>
                                            <p:strVal val="#ppt_w*0.70"/>
                                          </p:val>
                                        </p:tav>
                                        <p:tav tm="100000">
                                          <p:val>
                                            <p:strVal val="#ppt_w"/>
                                          </p:val>
                                        </p:tav>
                                      </p:tavLst>
                                    </p:anim>
                                    <p:anim calcmode="lin" valueType="num">
                                      <p:cBhvr>
                                        <p:cTn id="71" dur="1000" fill="hold"/>
                                        <p:tgtEl>
                                          <p:spTgt spid="36"/>
                                        </p:tgtEl>
                                        <p:attrNameLst>
                                          <p:attrName>ppt_h</p:attrName>
                                        </p:attrNameLst>
                                      </p:cBhvr>
                                      <p:tavLst>
                                        <p:tav tm="0">
                                          <p:val>
                                            <p:strVal val="#ppt_h"/>
                                          </p:val>
                                        </p:tav>
                                        <p:tav tm="100000">
                                          <p:val>
                                            <p:strVal val="#ppt_h"/>
                                          </p:val>
                                        </p:tav>
                                      </p:tavLst>
                                    </p:anim>
                                    <p:animEffect transition="in" filter="fade">
                                      <p:cBhvr>
                                        <p:cTn id="72"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Text Box 2"/>
          <p:cNvSpPr txBox="1">
            <a:spLocks noChangeArrowheads="1"/>
          </p:cNvSpPr>
          <p:nvPr/>
        </p:nvSpPr>
        <p:spPr bwMode="auto">
          <a:xfrm>
            <a:off x="3060700" y="5300663"/>
            <a:ext cx="32400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ES_tradnl" altLang="es-MX" sz="2200" smtClean="0">
                <a:solidFill>
                  <a:srgbClr val="000000"/>
                </a:solidFill>
              </a:rPr>
              <a:t>Muerte</a:t>
            </a:r>
          </a:p>
        </p:txBody>
      </p:sp>
      <p:grpSp>
        <p:nvGrpSpPr>
          <p:cNvPr id="2" name="Group 3"/>
          <p:cNvGrpSpPr>
            <a:grpSpLocks/>
          </p:cNvGrpSpPr>
          <p:nvPr/>
        </p:nvGrpSpPr>
        <p:grpSpPr bwMode="auto">
          <a:xfrm>
            <a:off x="1403350" y="765175"/>
            <a:ext cx="6523038" cy="1871663"/>
            <a:chOff x="884" y="618"/>
            <a:chExt cx="4109" cy="1179"/>
          </a:xfrm>
        </p:grpSpPr>
        <p:sp>
          <p:nvSpPr>
            <p:cNvPr id="31752" name="Rectangle 4"/>
            <p:cNvSpPr>
              <a:spLocks noChangeArrowheads="1"/>
            </p:cNvSpPr>
            <p:nvPr/>
          </p:nvSpPr>
          <p:spPr bwMode="auto">
            <a:xfrm>
              <a:off x="884" y="618"/>
              <a:ext cx="410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pPr>
              <a:r>
                <a:rPr lang="es-AR" altLang="es-MX" sz="2800" smtClean="0">
                  <a:solidFill>
                    <a:srgbClr val="000000"/>
                  </a:solidFill>
                </a:rPr>
                <a:t>La resultante de los procesos anteriores</a:t>
              </a:r>
            </a:p>
          </p:txBody>
        </p:sp>
        <p:sp>
          <p:nvSpPr>
            <p:cNvPr id="31753" name="AutoShape 5"/>
            <p:cNvSpPr>
              <a:spLocks noChangeArrowheads="1"/>
            </p:cNvSpPr>
            <p:nvPr/>
          </p:nvSpPr>
          <p:spPr bwMode="auto">
            <a:xfrm>
              <a:off x="2744" y="981"/>
              <a:ext cx="272" cy="816"/>
            </a:xfrm>
            <a:prstGeom prst="downArrow">
              <a:avLst>
                <a:gd name="adj1" fmla="val 50000"/>
                <a:gd name="adj2" fmla="val 75000"/>
              </a:avLst>
            </a:prstGeom>
            <a:solidFill>
              <a:srgbClr val="FFFF00"/>
            </a:solidFill>
            <a:ln w="9525" algn="ctr">
              <a:solidFill>
                <a:srgbClr val="FFCC00"/>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grpSp>
      <p:sp>
        <p:nvSpPr>
          <p:cNvPr id="349190" name="Text Box 6"/>
          <p:cNvSpPr txBox="1">
            <a:spLocks noChangeArrowheads="1"/>
          </p:cNvSpPr>
          <p:nvPr/>
        </p:nvSpPr>
        <p:spPr bwMode="auto">
          <a:xfrm>
            <a:off x="1331913" y="2924175"/>
            <a:ext cx="684053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ES_tradnl" altLang="es-MX" sz="2200" smtClean="0">
                <a:solidFill>
                  <a:srgbClr val="000000"/>
                </a:solidFill>
              </a:rPr>
              <a:t>Pérdida de la capacidad fotosintética</a:t>
            </a:r>
            <a:endParaRPr lang="en-US" altLang="es-MX" sz="2200" smtClean="0">
              <a:solidFill>
                <a:srgbClr val="000000"/>
              </a:solidFill>
            </a:endParaRPr>
          </a:p>
        </p:txBody>
      </p:sp>
      <p:sp>
        <p:nvSpPr>
          <p:cNvPr id="349191" name="Text Box 7"/>
          <p:cNvSpPr txBox="1">
            <a:spLocks noChangeArrowheads="1"/>
          </p:cNvSpPr>
          <p:nvPr/>
        </p:nvSpPr>
        <p:spPr bwMode="auto">
          <a:xfrm>
            <a:off x="2484438" y="3517900"/>
            <a:ext cx="41767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ES_tradnl" altLang="es-MX" sz="2200" smtClean="0">
                <a:solidFill>
                  <a:srgbClr val="000000"/>
                </a:solidFill>
              </a:rPr>
              <a:t>Reciclado de Carbono</a:t>
            </a:r>
            <a:endParaRPr lang="en-US" altLang="es-MX" sz="2200" smtClean="0">
              <a:solidFill>
                <a:srgbClr val="000000"/>
              </a:solidFill>
            </a:endParaRPr>
          </a:p>
        </p:txBody>
      </p:sp>
      <p:sp>
        <p:nvSpPr>
          <p:cNvPr id="349192" name="Text Box 8"/>
          <p:cNvSpPr txBox="1">
            <a:spLocks noChangeArrowheads="1"/>
          </p:cNvSpPr>
          <p:nvPr/>
        </p:nvSpPr>
        <p:spPr bwMode="auto">
          <a:xfrm>
            <a:off x="2484438" y="4111625"/>
            <a:ext cx="41767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ES_tradnl" altLang="es-MX" sz="2200" smtClean="0">
                <a:solidFill>
                  <a:srgbClr val="000000"/>
                </a:solidFill>
              </a:rPr>
              <a:t>Reciclado de Nitrógeno</a:t>
            </a:r>
            <a:endParaRPr lang="en-US" altLang="es-MX" sz="2200" smtClean="0">
              <a:solidFill>
                <a:srgbClr val="000000"/>
              </a:solidFill>
            </a:endParaRPr>
          </a:p>
        </p:txBody>
      </p:sp>
      <p:sp>
        <p:nvSpPr>
          <p:cNvPr id="349193" name="Text Box 9"/>
          <p:cNvSpPr txBox="1">
            <a:spLocks noChangeArrowheads="1"/>
          </p:cNvSpPr>
          <p:nvPr/>
        </p:nvSpPr>
        <p:spPr bwMode="auto">
          <a:xfrm>
            <a:off x="2557463" y="4705350"/>
            <a:ext cx="41767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ES_tradnl" altLang="es-MX" sz="2200" smtClean="0">
                <a:solidFill>
                  <a:srgbClr val="000000"/>
                </a:solidFill>
              </a:rPr>
              <a:t>Reciclado de Fósforo</a:t>
            </a:r>
            <a:endParaRPr lang="en-US" altLang="es-MX" sz="2200" smtClean="0">
              <a:solidFill>
                <a:srgbClr val="000000"/>
              </a:solidFill>
            </a:endParaRPr>
          </a:p>
        </p:txBody>
      </p:sp>
    </p:spTree>
    <p:extLst>
      <p:ext uri="{BB962C8B-B14F-4D97-AF65-F5344CB8AC3E}">
        <p14:creationId xmlns:p14="http://schemas.microsoft.com/office/powerpoint/2010/main" val="2036734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49190"/>
                                        </p:tgtEl>
                                        <p:attrNameLst>
                                          <p:attrName>style.visibility</p:attrName>
                                        </p:attrNameLst>
                                      </p:cBhvr>
                                      <p:to>
                                        <p:strVal val="visible"/>
                                      </p:to>
                                    </p:set>
                                    <p:animEffect transition="in" filter="wipe(up)">
                                      <p:cBhvr>
                                        <p:cTn id="12" dur="500"/>
                                        <p:tgtEl>
                                          <p:spTgt spid="3491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49191"/>
                                        </p:tgtEl>
                                        <p:attrNameLst>
                                          <p:attrName>style.visibility</p:attrName>
                                        </p:attrNameLst>
                                      </p:cBhvr>
                                      <p:to>
                                        <p:strVal val="visible"/>
                                      </p:to>
                                    </p:set>
                                    <p:animEffect transition="in" filter="wipe(up)">
                                      <p:cBhvr>
                                        <p:cTn id="17" dur="500"/>
                                        <p:tgtEl>
                                          <p:spTgt spid="3491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49192"/>
                                        </p:tgtEl>
                                        <p:attrNameLst>
                                          <p:attrName>style.visibility</p:attrName>
                                        </p:attrNameLst>
                                      </p:cBhvr>
                                      <p:to>
                                        <p:strVal val="visible"/>
                                      </p:to>
                                    </p:set>
                                    <p:animEffect transition="in" filter="wipe(up)">
                                      <p:cBhvr>
                                        <p:cTn id="22" dur="500"/>
                                        <p:tgtEl>
                                          <p:spTgt spid="3491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49193"/>
                                        </p:tgtEl>
                                        <p:attrNameLst>
                                          <p:attrName>style.visibility</p:attrName>
                                        </p:attrNameLst>
                                      </p:cBhvr>
                                      <p:to>
                                        <p:strVal val="visible"/>
                                      </p:to>
                                    </p:set>
                                    <p:animEffect transition="in" filter="wipe(up)">
                                      <p:cBhvr>
                                        <p:cTn id="27" dur="500"/>
                                        <p:tgtEl>
                                          <p:spTgt spid="3491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49186"/>
                                        </p:tgtEl>
                                        <p:attrNameLst>
                                          <p:attrName>style.visibility</p:attrName>
                                        </p:attrNameLst>
                                      </p:cBhvr>
                                      <p:to>
                                        <p:strVal val="visible"/>
                                      </p:to>
                                    </p:set>
                                    <p:animEffect transition="in" filter="wipe(up)">
                                      <p:cBhvr>
                                        <p:cTn id="32" dur="500"/>
                                        <p:tgtEl>
                                          <p:spTgt spid="349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p:bldP spid="349190" grpId="0"/>
      <p:bldP spid="349191" grpId="0"/>
      <p:bldP spid="349192" grpId="0"/>
      <p:bldP spid="34919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2210" name="11 Grupo"/>
          <p:cNvGrpSpPr>
            <a:grpSpLocks/>
          </p:cNvGrpSpPr>
          <p:nvPr/>
        </p:nvGrpSpPr>
        <p:grpSpPr bwMode="auto">
          <a:xfrm>
            <a:off x="250825" y="654050"/>
            <a:ext cx="8770938" cy="4214813"/>
            <a:chOff x="100987" y="651151"/>
            <a:chExt cx="8769994" cy="4215479"/>
          </a:xfrm>
        </p:grpSpPr>
        <p:grpSp>
          <p:nvGrpSpPr>
            <p:cNvPr id="222219" name="7 Grupo"/>
            <p:cNvGrpSpPr>
              <a:grpSpLocks/>
            </p:cNvGrpSpPr>
            <p:nvPr/>
          </p:nvGrpSpPr>
          <p:grpSpPr bwMode="auto">
            <a:xfrm>
              <a:off x="100987" y="651151"/>
              <a:ext cx="8769994" cy="3853869"/>
              <a:chOff x="609600" y="1178168"/>
              <a:chExt cx="8339906" cy="3853869"/>
            </a:xfrm>
          </p:grpSpPr>
          <p:pic>
            <p:nvPicPr>
              <p:cNvPr id="2222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45627"/>
                <a:ext cx="8215188" cy="37864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2222" name="5 CuadroTexto"/>
              <p:cNvSpPr txBox="1">
                <a:spLocks noChangeArrowheads="1"/>
              </p:cNvSpPr>
              <p:nvPr/>
            </p:nvSpPr>
            <p:spPr bwMode="auto">
              <a:xfrm>
                <a:off x="609600" y="1547500"/>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222223" name="19 CuadroTexto"/>
              <p:cNvSpPr txBox="1">
                <a:spLocks noChangeArrowheads="1"/>
              </p:cNvSpPr>
              <p:nvPr/>
            </p:nvSpPr>
            <p:spPr bwMode="auto">
              <a:xfrm>
                <a:off x="3789133" y="1178168"/>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sp>
            <p:nvSpPr>
              <p:cNvPr id="222224" name="20 CuadroTexto"/>
              <p:cNvSpPr txBox="1">
                <a:spLocks noChangeArrowheads="1"/>
              </p:cNvSpPr>
              <p:nvPr/>
            </p:nvSpPr>
            <p:spPr bwMode="auto">
              <a:xfrm>
                <a:off x="7649050" y="1403484"/>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endParaRPr>
              </a:p>
            </p:txBody>
          </p:sp>
        </p:grpSp>
        <p:sp>
          <p:nvSpPr>
            <p:cNvPr id="11" name="10 Rectángulo"/>
            <p:cNvSpPr/>
            <p:nvPr/>
          </p:nvSpPr>
          <p:spPr>
            <a:xfrm>
              <a:off x="456549" y="2705701"/>
              <a:ext cx="7787437" cy="2160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22211" name="Title 1"/>
          <p:cNvSpPr>
            <a:spLocks noGrp="1"/>
          </p:cNvSpPr>
          <p:nvPr>
            <p:ph type="title"/>
          </p:nvPr>
        </p:nvSpPr>
        <p:spPr>
          <a:xfrm>
            <a:off x="468313" y="109538"/>
            <a:ext cx="8402637" cy="769937"/>
          </a:xfrm>
          <a:solidFill>
            <a:schemeClr val="tx1"/>
          </a:solidFill>
        </p:spPr>
        <p:txBody>
          <a:bodyPr/>
          <a:lstStyle/>
          <a:p>
            <a:r>
              <a:rPr lang="en-GB" altLang="en-US" sz="2400" dirty="0" err="1" smtClean="0">
                <a:solidFill>
                  <a:schemeClr val="bg1"/>
                </a:solidFill>
                <a:latin typeface="Arial" charset="0"/>
                <a:cs typeface="Arial" charset="0"/>
              </a:rPr>
              <a:t>Regulacion</a:t>
            </a:r>
            <a:r>
              <a:rPr lang="en-GB" altLang="en-US" sz="2400" dirty="0" smtClean="0">
                <a:solidFill>
                  <a:schemeClr val="bg1"/>
                </a:solidFill>
                <a:latin typeface="Arial" charset="0"/>
                <a:cs typeface="Arial" charset="0"/>
              </a:rPr>
              <a:t> del </a:t>
            </a:r>
            <a:r>
              <a:rPr lang="en-GB" altLang="en-US" sz="2400" dirty="0" err="1" smtClean="0">
                <a:solidFill>
                  <a:schemeClr val="bg1"/>
                </a:solidFill>
                <a:latin typeface="Arial" charset="0"/>
                <a:cs typeface="Arial" charset="0"/>
              </a:rPr>
              <a:t>crecimiento</a:t>
            </a:r>
            <a:r>
              <a:rPr lang="en-GB" altLang="en-US" sz="2400" dirty="0" smtClean="0">
                <a:solidFill>
                  <a:schemeClr val="bg1"/>
                </a:solidFill>
                <a:latin typeface="Arial" charset="0"/>
                <a:cs typeface="Arial" charset="0"/>
              </a:rPr>
              <a:t> y </a:t>
            </a:r>
            <a:r>
              <a:rPr lang="en-GB" altLang="en-US" sz="2400" dirty="0" err="1" smtClean="0">
                <a:solidFill>
                  <a:schemeClr val="bg1"/>
                </a:solidFill>
                <a:latin typeface="Arial" charset="0"/>
                <a:cs typeface="Arial" charset="0"/>
              </a:rPr>
              <a:t>desarrollo</a:t>
            </a:r>
            <a:r>
              <a:rPr lang="en-GB" altLang="en-US" sz="2400" dirty="0" smtClean="0">
                <a:solidFill>
                  <a:schemeClr val="bg1"/>
                </a:solidFill>
                <a:latin typeface="Arial" charset="0"/>
                <a:cs typeface="Arial" charset="0"/>
              </a:rPr>
              <a:t>: </a:t>
            </a:r>
            <a:r>
              <a:rPr lang="en-GB" altLang="en-US" sz="2400" dirty="0" err="1" smtClean="0">
                <a:solidFill>
                  <a:schemeClr val="bg1"/>
                </a:solidFill>
                <a:latin typeface="Arial" charset="0"/>
                <a:cs typeface="Arial" charset="0"/>
              </a:rPr>
              <a:t>senescencia</a:t>
            </a:r>
            <a:endParaRPr lang="en-GB" altLang="en-US" sz="2400" dirty="0" smtClean="0">
              <a:solidFill>
                <a:schemeClr val="bg1"/>
              </a:solidFill>
              <a:latin typeface="Arial" charset="0"/>
              <a:cs typeface="Arial" charset="0"/>
            </a:endParaRPr>
          </a:p>
        </p:txBody>
      </p:sp>
      <p:sp>
        <p:nvSpPr>
          <p:cNvPr id="2" name="1 CuadroTexto"/>
          <p:cNvSpPr txBox="1">
            <a:spLocks noChangeArrowheads="1"/>
          </p:cNvSpPr>
          <p:nvPr/>
        </p:nvSpPr>
        <p:spPr bwMode="auto">
          <a:xfrm>
            <a:off x="376238" y="3648075"/>
            <a:ext cx="37639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285750" marR="0" lvl="0" indent="-285750" algn="l" defTabSz="914400" rtl="0" eaLnBrk="1" fontAlgn="base" latinLnBrk="0" hangingPunct="1">
              <a:lnSpc>
                <a:spcPct val="100000"/>
              </a:lnSpc>
              <a:spcBef>
                <a:spcPct val="0"/>
              </a:spcBef>
              <a:spcAft>
                <a:spcPct val="0"/>
              </a:spcAft>
              <a:buClr>
                <a:srgbClr val="FF0000"/>
              </a:buClr>
              <a:buSzTx/>
              <a:buFont typeface="Wingdings" pitchFamily="2" charset="2"/>
              <a:buChar char="ü"/>
              <a:tabLst/>
              <a:defRPr/>
            </a:pPr>
            <a:r>
              <a:rPr kumimoji="0" lang="es-MX" altLang="es-MX"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rPr>
              <a:t>Hormonas</a:t>
            </a:r>
          </a:p>
          <a:p>
            <a:pPr marL="285750" marR="0" lvl="0" indent="-285750" algn="l" defTabSz="914400" rtl="0" eaLnBrk="1" fontAlgn="base" latinLnBrk="0" hangingPunct="1">
              <a:lnSpc>
                <a:spcPct val="100000"/>
              </a:lnSpc>
              <a:spcBef>
                <a:spcPct val="0"/>
              </a:spcBef>
              <a:spcAft>
                <a:spcPct val="0"/>
              </a:spcAft>
              <a:buClr>
                <a:srgbClr val="FF0000"/>
              </a:buClr>
              <a:buSzTx/>
              <a:buFont typeface="Wingdings" pitchFamily="2" charset="2"/>
              <a:buChar char="ü"/>
              <a:tabLst/>
              <a:defRPr/>
            </a:pPr>
            <a:r>
              <a:rPr kumimoji="0" lang="es-MX" altLang="es-MX"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rPr>
              <a:t>Desarrollo, edad, tamaño</a:t>
            </a:r>
          </a:p>
          <a:p>
            <a:pPr marL="285750" marR="0" lvl="0" indent="-285750" algn="l" defTabSz="914400" rtl="0" eaLnBrk="1" fontAlgn="base" latinLnBrk="0" hangingPunct="1">
              <a:lnSpc>
                <a:spcPct val="100000"/>
              </a:lnSpc>
              <a:spcBef>
                <a:spcPct val="0"/>
              </a:spcBef>
              <a:spcAft>
                <a:spcPct val="0"/>
              </a:spcAft>
              <a:buClr>
                <a:srgbClr val="FF0000"/>
              </a:buClr>
              <a:buSzTx/>
              <a:buFont typeface="Wingdings" pitchFamily="2" charset="2"/>
              <a:buChar char="ü"/>
              <a:tabLst/>
              <a:defRPr/>
            </a:pPr>
            <a:r>
              <a:rPr kumimoji="0" lang="es-MX" altLang="es-MX"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rPr>
              <a:t>Indeterminación de meristemos</a:t>
            </a:r>
          </a:p>
          <a:p>
            <a:pPr marL="285750" marR="0" lvl="0" indent="-285750" algn="l" defTabSz="914400" rtl="0" eaLnBrk="1" fontAlgn="base" latinLnBrk="0" hangingPunct="1">
              <a:lnSpc>
                <a:spcPct val="100000"/>
              </a:lnSpc>
              <a:spcBef>
                <a:spcPct val="0"/>
              </a:spcBef>
              <a:spcAft>
                <a:spcPct val="0"/>
              </a:spcAft>
              <a:buClr>
                <a:srgbClr val="FF0000"/>
              </a:buClr>
              <a:buSzTx/>
              <a:buFont typeface="Wingdings" pitchFamily="2" charset="2"/>
              <a:buChar char="ü"/>
              <a:tabLst/>
              <a:defRPr/>
            </a:pPr>
            <a:r>
              <a:rPr kumimoji="0" lang="es-MX" altLang="es-MX"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rPr>
              <a:t>Reproducción</a:t>
            </a:r>
          </a:p>
          <a:p>
            <a:pPr marL="285750" marR="0" lvl="0" indent="-285750" algn="l" defTabSz="914400" rtl="0" eaLnBrk="1" fontAlgn="base" latinLnBrk="0" hangingPunct="1">
              <a:lnSpc>
                <a:spcPct val="100000"/>
              </a:lnSpc>
              <a:spcBef>
                <a:spcPct val="0"/>
              </a:spcBef>
              <a:spcAft>
                <a:spcPct val="0"/>
              </a:spcAft>
              <a:buClr>
                <a:srgbClr val="FF0000"/>
              </a:buClr>
              <a:buSzTx/>
              <a:buFont typeface="Wingdings" pitchFamily="2" charset="2"/>
              <a:buChar char="ü"/>
              <a:tabLst/>
              <a:defRPr/>
            </a:pPr>
            <a:r>
              <a:rPr kumimoji="0" lang="es-MX" altLang="es-MX"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rPr>
              <a:t>Relaciones fuente/destino</a:t>
            </a:r>
          </a:p>
          <a:p>
            <a:pPr marL="285750" marR="0" lvl="0" indent="-285750" algn="l" defTabSz="914400" rtl="0" eaLnBrk="1" fontAlgn="base" latinLnBrk="0" hangingPunct="1">
              <a:lnSpc>
                <a:spcPct val="100000"/>
              </a:lnSpc>
              <a:spcBef>
                <a:spcPct val="0"/>
              </a:spcBef>
              <a:spcAft>
                <a:spcPct val="0"/>
              </a:spcAft>
              <a:buClr>
                <a:srgbClr val="FF0000"/>
              </a:buClr>
              <a:buSzTx/>
              <a:buFont typeface="Wingdings" pitchFamily="2" charset="2"/>
              <a:buChar char="ü"/>
              <a:tabLst/>
              <a:defRPr/>
            </a:pPr>
            <a:r>
              <a:rPr kumimoji="0" lang="es-MX" altLang="es-MX"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rPr>
              <a:t>Azúcares </a:t>
            </a:r>
          </a:p>
        </p:txBody>
      </p:sp>
      <p:sp>
        <p:nvSpPr>
          <p:cNvPr id="3" name="2 Rectángulo"/>
          <p:cNvSpPr>
            <a:spLocks noChangeArrowheads="1"/>
          </p:cNvSpPr>
          <p:nvPr/>
        </p:nvSpPr>
        <p:spPr bwMode="auto">
          <a:xfrm>
            <a:off x="5773738" y="2924175"/>
            <a:ext cx="2808287" cy="40163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2000" b="1" i="0" u="none" strike="noStrike" kern="1200" cap="none" spc="0" normalizeH="0" baseline="0" noProof="0" smtClean="0">
                <a:ln>
                  <a:noFill/>
                </a:ln>
                <a:solidFill>
                  <a:prstClr val="white"/>
                </a:solidFill>
                <a:effectLst/>
                <a:uLnTx/>
                <a:uFillTx/>
                <a:latin typeface="Arial" charset="0"/>
                <a:ea typeface="MS PGothic" pitchFamily="34" charset="-128"/>
                <a:cs typeface="Arial" charset="0"/>
              </a:rPr>
              <a:t>Factores ambientales</a:t>
            </a:r>
          </a:p>
        </p:txBody>
      </p:sp>
      <p:sp>
        <p:nvSpPr>
          <p:cNvPr id="22" name="21 Rectángulo"/>
          <p:cNvSpPr/>
          <p:nvPr/>
        </p:nvSpPr>
        <p:spPr>
          <a:xfrm>
            <a:off x="539750" y="2997200"/>
            <a:ext cx="2695575" cy="401638"/>
          </a:xfrm>
          <a:prstGeom prst="rect">
            <a:avLst/>
          </a:prstGeom>
          <a:solidFill>
            <a:schemeClr val="accent5">
              <a:lumMod val="75000"/>
            </a:schemeClr>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sz="2000" b="1" i="0" u="none" strike="noStrike" kern="1200" cap="none" spc="0" normalizeH="0" baseline="0" noProof="0" dirty="0">
                <a:ln>
                  <a:noFill/>
                </a:ln>
                <a:solidFill>
                  <a:prstClr val="white"/>
                </a:solidFill>
                <a:effectLst/>
                <a:uLnTx/>
                <a:uFillTx/>
                <a:latin typeface="Arial" charset="0"/>
                <a:ea typeface="+mn-ea"/>
                <a:cs typeface="Arial" charset="0"/>
              </a:rPr>
              <a:t>Factores endógenos</a:t>
            </a:r>
          </a:p>
        </p:txBody>
      </p:sp>
      <p:sp>
        <p:nvSpPr>
          <p:cNvPr id="23" name="22 CuadroTexto"/>
          <p:cNvSpPr txBox="1">
            <a:spLocks noChangeArrowheads="1"/>
          </p:cNvSpPr>
          <p:nvPr/>
        </p:nvSpPr>
        <p:spPr bwMode="auto">
          <a:xfrm>
            <a:off x="5773738" y="3705225"/>
            <a:ext cx="33702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285750" marR="0" lvl="0" indent="-285750" algn="l" defTabSz="914400" rtl="0" eaLnBrk="1" fontAlgn="base" latinLnBrk="0" hangingPunct="1">
              <a:lnSpc>
                <a:spcPct val="100000"/>
              </a:lnSpc>
              <a:spcBef>
                <a:spcPct val="0"/>
              </a:spcBef>
              <a:spcAft>
                <a:spcPct val="0"/>
              </a:spcAft>
              <a:buClr>
                <a:srgbClr val="4F81BD"/>
              </a:buClr>
              <a:buSzTx/>
              <a:buFont typeface="Wingdings" pitchFamily="2" charset="2"/>
              <a:buChar char="ü"/>
              <a:tabLst/>
              <a:defRPr/>
            </a:pPr>
            <a:r>
              <a:rPr kumimoji="0" lang="es-MX" altLang="es-MX"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rPr>
              <a:t>Estrés lumínico</a:t>
            </a:r>
          </a:p>
          <a:p>
            <a:pPr marL="285750" marR="0" lvl="0" indent="-285750" algn="l" defTabSz="914400" rtl="0" eaLnBrk="1" fontAlgn="base" latinLnBrk="0" hangingPunct="1">
              <a:lnSpc>
                <a:spcPct val="100000"/>
              </a:lnSpc>
              <a:spcBef>
                <a:spcPct val="0"/>
              </a:spcBef>
              <a:spcAft>
                <a:spcPct val="0"/>
              </a:spcAft>
              <a:buClr>
                <a:srgbClr val="4F81BD"/>
              </a:buClr>
              <a:buSzTx/>
              <a:buFont typeface="Wingdings" pitchFamily="2" charset="2"/>
              <a:buChar char="ü"/>
              <a:tabLst/>
              <a:defRPr/>
            </a:pPr>
            <a:r>
              <a:rPr kumimoji="0" lang="es-MX" altLang="es-MX"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rPr>
              <a:t>Estrés hídrico</a:t>
            </a:r>
          </a:p>
          <a:p>
            <a:pPr marL="285750" marR="0" lvl="0" indent="-285750" algn="l" defTabSz="914400" rtl="0" eaLnBrk="1" fontAlgn="base" latinLnBrk="0" hangingPunct="1">
              <a:lnSpc>
                <a:spcPct val="100000"/>
              </a:lnSpc>
              <a:spcBef>
                <a:spcPct val="0"/>
              </a:spcBef>
              <a:spcAft>
                <a:spcPct val="0"/>
              </a:spcAft>
              <a:buClr>
                <a:srgbClr val="4F81BD"/>
              </a:buClr>
              <a:buSzTx/>
              <a:buFont typeface="Wingdings" pitchFamily="2" charset="2"/>
              <a:buChar char="ü"/>
              <a:tabLst/>
              <a:defRPr/>
            </a:pPr>
            <a:r>
              <a:rPr kumimoji="0" lang="es-MX" altLang="es-MX"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rPr>
              <a:t>Salinidad</a:t>
            </a:r>
          </a:p>
          <a:p>
            <a:pPr marL="285750" marR="0" lvl="0" indent="-285750" algn="l" defTabSz="914400" rtl="0" eaLnBrk="1" fontAlgn="base" latinLnBrk="0" hangingPunct="1">
              <a:lnSpc>
                <a:spcPct val="100000"/>
              </a:lnSpc>
              <a:spcBef>
                <a:spcPct val="0"/>
              </a:spcBef>
              <a:spcAft>
                <a:spcPct val="0"/>
              </a:spcAft>
              <a:buClr>
                <a:srgbClr val="4F81BD"/>
              </a:buClr>
              <a:buSzTx/>
              <a:buFont typeface="Wingdings" pitchFamily="2" charset="2"/>
              <a:buChar char="ü"/>
              <a:tabLst/>
              <a:defRPr/>
            </a:pPr>
            <a:r>
              <a:rPr kumimoji="0" lang="es-MX" altLang="es-MX"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rPr>
              <a:t>Deficiencias nutricionales</a:t>
            </a:r>
          </a:p>
          <a:p>
            <a:pPr marL="285750" marR="0" lvl="0" indent="-285750" algn="l" defTabSz="914400" rtl="0" eaLnBrk="1" fontAlgn="base" latinLnBrk="0" hangingPunct="1">
              <a:lnSpc>
                <a:spcPct val="100000"/>
              </a:lnSpc>
              <a:spcBef>
                <a:spcPct val="0"/>
              </a:spcBef>
              <a:spcAft>
                <a:spcPct val="0"/>
              </a:spcAft>
              <a:buClr>
                <a:srgbClr val="4F81BD"/>
              </a:buClr>
              <a:buSzTx/>
              <a:buFont typeface="Wingdings" pitchFamily="2" charset="2"/>
              <a:buChar char="ü"/>
              <a:tabLst/>
              <a:defRPr/>
            </a:pPr>
            <a:r>
              <a:rPr kumimoji="0" lang="es-MX" altLang="es-MX"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rPr>
              <a:t>Patógenos</a:t>
            </a:r>
          </a:p>
          <a:p>
            <a:pPr marL="285750" marR="0" lvl="0" indent="-285750" algn="l" defTabSz="914400" rtl="0" eaLnBrk="1" fontAlgn="base" latinLnBrk="0" hangingPunct="1">
              <a:lnSpc>
                <a:spcPct val="100000"/>
              </a:lnSpc>
              <a:spcBef>
                <a:spcPct val="0"/>
              </a:spcBef>
              <a:spcAft>
                <a:spcPct val="0"/>
              </a:spcAft>
              <a:buClr>
                <a:srgbClr val="4F81BD"/>
              </a:buClr>
              <a:buSzTx/>
              <a:buFont typeface="Wingdings" pitchFamily="2" charset="2"/>
              <a:buChar char="ü"/>
              <a:tabLst/>
              <a:defRPr/>
            </a:pPr>
            <a:r>
              <a:rPr kumimoji="0" lang="es-MX" altLang="es-MX" sz="1800" b="0" i="0" u="none" strike="noStrike" kern="1200" cap="none" spc="0" normalizeH="0" baseline="0" noProof="0" smtClean="0">
                <a:ln>
                  <a:noFill/>
                </a:ln>
                <a:solidFill>
                  <a:prstClr val="black"/>
                </a:solidFill>
                <a:effectLst/>
                <a:uLnTx/>
                <a:uFillTx/>
                <a:latin typeface="Arial" charset="0"/>
                <a:ea typeface="MS PGothic" pitchFamily="34" charset="-128"/>
                <a:cs typeface="Arial" charset="0"/>
              </a:rPr>
              <a:t>Fotoperiodo</a:t>
            </a:r>
          </a:p>
        </p:txBody>
      </p:sp>
      <p:grpSp>
        <p:nvGrpSpPr>
          <p:cNvPr id="4" name="3 Grupo"/>
          <p:cNvGrpSpPr>
            <a:grpSpLocks/>
          </p:cNvGrpSpPr>
          <p:nvPr/>
        </p:nvGrpSpPr>
        <p:grpSpPr bwMode="auto">
          <a:xfrm>
            <a:off x="2573338" y="4137025"/>
            <a:ext cx="4356100" cy="2622550"/>
            <a:chOff x="2574131" y="4137025"/>
            <a:chExt cx="4356100" cy="2622326"/>
          </a:xfrm>
        </p:grpSpPr>
        <p:sp>
          <p:nvSpPr>
            <p:cNvPr id="7" name="6 Flecha izquierda, derecha y arriba"/>
            <p:cNvSpPr/>
            <p:nvPr/>
          </p:nvSpPr>
          <p:spPr>
            <a:xfrm rot="10800000">
              <a:off x="4140993" y="4137025"/>
              <a:ext cx="1223963" cy="1523870"/>
            </a:xfrm>
            <a:prstGeom prst="leftRightUp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222218" name="8 CuadroTexto"/>
            <p:cNvSpPr txBox="1">
              <a:spLocks noChangeArrowheads="1"/>
            </p:cNvSpPr>
            <p:nvPr/>
          </p:nvSpPr>
          <p:spPr bwMode="auto">
            <a:xfrm>
              <a:off x="2574131" y="5805264"/>
              <a:ext cx="4356100" cy="9540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2800" b="0" i="0" u="none" strike="noStrike" kern="1200" cap="none" spc="0" normalizeH="0" baseline="0" noProof="0" smtClean="0">
                  <a:ln>
                    <a:noFill/>
                  </a:ln>
                  <a:solidFill>
                    <a:srgbClr val="FF0000"/>
                  </a:solidFill>
                  <a:effectLst/>
                  <a:uLnTx/>
                  <a:uFillTx/>
                  <a:latin typeface="Arial" charset="0"/>
                  <a:ea typeface="MS PGothic" pitchFamily="34" charset="-128"/>
                  <a:cs typeface="Arial" charset="0"/>
                </a:rPr>
                <a:t>Relaciones Carbono/Nitrógeno</a:t>
              </a:r>
            </a:p>
          </p:txBody>
        </p:sp>
      </p:grpSp>
    </p:spTree>
    <p:extLst>
      <p:ext uri="{BB962C8B-B14F-4D97-AF65-F5344CB8AC3E}">
        <p14:creationId xmlns:p14="http://schemas.microsoft.com/office/powerpoint/2010/main" val="1426225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6" descr="http://2.bp.blogspot.com/_07HMZnlBm7U/TNb2UU6UklI/AAAAAAAABPs/dVCFmASJ6Tg/s1600/DSC019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0350"/>
            <a:ext cx="91440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2"/>
          <p:cNvSpPr txBox="1">
            <a:spLocks noChangeArrowheads="1"/>
          </p:cNvSpPr>
          <p:nvPr/>
        </p:nvSpPr>
        <p:spPr bwMode="auto">
          <a:xfrm>
            <a:off x="792163" y="404813"/>
            <a:ext cx="83518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AR" altLang="es-MX" sz="2800" smtClean="0">
                <a:solidFill>
                  <a:srgbClr val="FFFFFF"/>
                </a:solidFill>
              </a:rPr>
              <a:t>SENESCENCIA EN PLANTAS</a:t>
            </a:r>
            <a:endParaRPr lang="es-ES" altLang="es-MX" sz="2800" smtClean="0">
              <a:solidFill>
                <a:srgbClr val="FFFFFF"/>
              </a:solidFill>
            </a:endParaRPr>
          </a:p>
        </p:txBody>
      </p:sp>
    </p:spTree>
    <p:extLst>
      <p:ext uri="{BB962C8B-B14F-4D97-AF65-F5344CB8AC3E}">
        <p14:creationId xmlns:p14="http://schemas.microsoft.com/office/powerpoint/2010/main" val="9773055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7090" name="Title 1"/>
          <p:cNvSpPr>
            <a:spLocks noGrp="1"/>
          </p:cNvSpPr>
          <p:nvPr>
            <p:ph type="title"/>
          </p:nvPr>
        </p:nvSpPr>
        <p:spPr>
          <a:xfrm>
            <a:off x="457200" y="322263"/>
            <a:ext cx="8402638" cy="769937"/>
          </a:xfrm>
          <a:solidFill>
            <a:schemeClr val="tx1"/>
          </a:solidFill>
        </p:spPr>
        <p:txBody>
          <a:bodyPr/>
          <a:lstStyle/>
          <a:p>
            <a:r>
              <a:rPr lang="en-GB" altLang="en-US" sz="2400" smtClean="0">
                <a:solidFill>
                  <a:schemeClr val="bg1"/>
                </a:solidFill>
                <a:latin typeface="Arial" charset="0"/>
                <a:cs typeface="Arial" charset="0"/>
              </a:rPr>
              <a:t>Las EAO se acumulan durante la senescencia</a:t>
            </a:r>
          </a:p>
        </p:txBody>
      </p:sp>
      <p:grpSp>
        <p:nvGrpSpPr>
          <p:cNvPr id="7" name="6 Grupo"/>
          <p:cNvGrpSpPr>
            <a:grpSpLocks/>
          </p:cNvGrpSpPr>
          <p:nvPr/>
        </p:nvGrpSpPr>
        <p:grpSpPr bwMode="auto">
          <a:xfrm>
            <a:off x="47625" y="1452563"/>
            <a:ext cx="8769350" cy="4916487"/>
            <a:chOff x="48372" y="1452386"/>
            <a:chExt cx="8769350" cy="4916488"/>
          </a:xfrm>
        </p:grpSpPr>
        <p:grpSp>
          <p:nvGrpSpPr>
            <p:cNvPr id="217092" name="5 Grupo"/>
            <p:cNvGrpSpPr>
              <a:grpSpLocks/>
            </p:cNvGrpSpPr>
            <p:nvPr/>
          </p:nvGrpSpPr>
          <p:grpSpPr bwMode="auto">
            <a:xfrm>
              <a:off x="48372" y="1452386"/>
              <a:ext cx="8769350" cy="4916488"/>
              <a:chOff x="101600" y="866775"/>
              <a:chExt cx="8769350" cy="4916488"/>
            </a:xfrm>
          </p:grpSpPr>
          <p:grpSp>
            <p:nvGrpSpPr>
              <p:cNvPr id="217094" name="11 Grupo"/>
              <p:cNvGrpSpPr>
                <a:grpSpLocks/>
              </p:cNvGrpSpPr>
              <p:nvPr/>
            </p:nvGrpSpPr>
            <p:grpSpPr bwMode="auto">
              <a:xfrm>
                <a:off x="101600" y="866775"/>
                <a:ext cx="8769350" cy="4217988"/>
                <a:chOff x="100987" y="651151"/>
                <a:chExt cx="8769994" cy="4218009"/>
              </a:xfrm>
            </p:grpSpPr>
            <p:grpSp>
              <p:nvGrpSpPr>
                <p:cNvPr id="217105" name="7 Grupo"/>
                <p:cNvGrpSpPr>
                  <a:grpSpLocks/>
                </p:cNvGrpSpPr>
                <p:nvPr/>
              </p:nvGrpSpPr>
              <p:grpSpPr bwMode="auto">
                <a:xfrm>
                  <a:off x="100987" y="651151"/>
                  <a:ext cx="8769994" cy="3853869"/>
                  <a:chOff x="609600" y="1178168"/>
                  <a:chExt cx="8339906" cy="3853869"/>
                </a:xfrm>
              </p:grpSpPr>
              <p:pic>
                <p:nvPicPr>
                  <p:cNvPr id="21710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245627"/>
                    <a:ext cx="8215188" cy="37864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7108" name="5 CuadroTexto"/>
                  <p:cNvSpPr txBox="1">
                    <a:spLocks noChangeArrowheads="1"/>
                  </p:cNvSpPr>
                  <p:nvPr/>
                </p:nvSpPr>
                <p:spPr bwMode="auto">
                  <a:xfrm>
                    <a:off x="609600" y="1547500"/>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endParaRPr lang="es-MX" altLang="es-MX" sz="1800" smtClean="0">
                      <a:solidFill>
                        <a:prstClr val="black"/>
                      </a:solidFill>
                    </a:endParaRPr>
                  </a:p>
                </p:txBody>
              </p:sp>
              <p:sp>
                <p:nvSpPr>
                  <p:cNvPr id="217109" name="19 CuadroTexto"/>
                  <p:cNvSpPr txBox="1">
                    <a:spLocks noChangeArrowheads="1"/>
                  </p:cNvSpPr>
                  <p:nvPr/>
                </p:nvSpPr>
                <p:spPr bwMode="auto">
                  <a:xfrm>
                    <a:off x="3789133" y="1178168"/>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endParaRPr lang="es-MX" altLang="es-MX" sz="1800" smtClean="0">
                      <a:solidFill>
                        <a:prstClr val="black"/>
                      </a:solidFill>
                    </a:endParaRPr>
                  </a:p>
                </p:txBody>
              </p:sp>
              <p:sp>
                <p:nvSpPr>
                  <p:cNvPr id="217110" name="20 CuadroTexto"/>
                  <p:cNvSpPr txBox="1">
                    <a:spLocks noChangeArrowheads="1"/>
                  </p:cNvSpPr>
                  <p:nvPr/>
                </p:nvSpPr>
                <p:spPr bwMode="auto">
                  <a:xfrm>
                    <a:off x="7649050" y="1403484"/>
                    <a:ext cx="13004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endParaRPr lang="es-MX" altLang="es-MX" sz="1800" smtClean="0">
                      <a:solidFill>
                        <a:prstClr val="black"/>
                      </a:solidFill>
                    </a:endParaRPr>
                  </a:p>
                </p:txBody>
              </p:sp>
            </p:grpSp>
            <p:sp>
              <p:nvSpPr>
                <p:cNvPr id="11" name="10 Rectángulo"/>
                <p:cNvSpPr/>
                <p:nvPr/>
              </p:nvSpPr>
              <p:spPr>
                <a:xfrm>
                  <a:off x="456613" y="2708562"/>
                  <a:ext cx="7787260" cy="2160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MX">
                    <a:solidFill>
                      <a:prstClr val="white"/>
                    </a:solidFill>
                  </a:endParaRPr>
                </a:p>
              </p:txBody>
            </p:sp>
          </p:grpSp>
          <p:grpSp>
            <p:nvGrpSpPr>
              <p:cNvPr id="217095" name="3 Grupo"/>
              <p:cNvGrpSpPr>
                <a:grpSpLocks/>
              </p:cNvGrpSpPr>
              <p:nvPr/>
            </p:nvGrpSpPr>
            <p:grpSpPr bwMode="auto">
              <a:xfrm>
                <a:off x="638175" y="3028950"/>
                <a:ext cx="8221663" cy="2754313"/>
                <a:chOff x="638175" y="3028950"/>
                <a:chExt cx="8221663" cy="2754313"/>
              </a:xfrm>
            </p:grpSpPr>
            <p:sp>
              <p:nvSpPr>
                <p:cNvPr id="3" name="Right Arrow 2"/>
                <p:cNvSpPr/>
                <p:nvPr/>
              </p:nvSpPr>
              <p:spPr>
                <a:xfrm>
                  <a:off x="638175" y="5249863"/>
                  <a:ext cx="7620000" cy="53340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nvGrpSpPr>
                <p:cNvPr id="217097" name="1 Grupo"/>
                <p:cNvGrpSpPr>
                  <a:grpSpLocks/>
                </p:cNvGrpSpPr>
                <p:nvPr/>
              </p:nvGrpSpPr>
              <p:grpSpPr bwMode="auto">
                <a:xfrm>
                  <a:off x="1127125" y="3508375"/>
                  <a:ext cx="7034213" cy="1504950"/>
                  <a:chOff x="2362200" y="3429000"/>
                  <a:chExt cx="5094288" cy="1617663"/>
                </a:xfrm>
              </p:grpSpPr>
              <p:sp>
                <p:nvSpPr>
                  <p:cNvPr id="5" name="Right Triangle 4"/>
                  <p:cNvSpPr/>
                  <p:nvPr/>
                </p:nvSpPr>
                <p:spPr>
                  <a:xfrm flipH="1">
                    <a:off x="2655372" y="3599640"/>
                    <a:ext cx="4801116" cy="1447024"/>
                  </a:xfrm>
                  <a:prstGeom prst="rtTriangle">
                    <a:avLst/>
                  </a:prstGeom>
                  <a:gradFill flip="none" rotWithShape="1">
                    <a:gsLst>
                      <a:gs pos="0">
                        <a:schemeClr val="accent6">
                          <a:lumMod val="40000"/>
                          <a:lumOff val="60000"/>
                        </a:schemeClr>
                      </a:gs>
                      <a:gs pos="100000">
                        <a:schemeClr val="accent6"/>
                      </a:gs>
                      <a:gs pos="100000">
                        <a:schemeClr val="accent6">
                          <a:lumMod val="75000"/>
                        </a:schemeClr>
                      </a:gs>
                    </a:gsLst>
                    <a:lin ang="135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14" name="Right Triangle 13"/>
                  <p:cNvSpPr/>
                  <p:nvPr/>
                </p:nvSpPr>
                <p:spPr>
                  <a:xfrm flipV="1">
                    <a:off x="2362200" y="3429000"/>
                    <a:ext cx="4801116" cy="1447024"/>
                  </a:xfrm>
                  <a:prstGeom prst="rtTriangle">
                    <a:avLst/>
                  </a:prstGeom>
                  <a:gradFill>
                    <a:gsLst>
                      <a:gs pos="0">
                        <a:srgbClr val="03D4A8"/>
                      </a:gs>
                      <a:gs pos="25000">
                        <a:srgbClr val="21D6E0"/>
                      </a:gs>
                      <a:gs pos="75000">
                        <a:srgbClr val="0087E6"/>
                      </a:gs>
                      <a:gs pos="100000">
                        <a:srgbClr val="005CBF"/>
                      </a:gs>
                    </a:gsLst>
                    <a:lin ang="13500000" scaled="0"/>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17103" name="TextBox 5"/>
                  <p:cNvSpPr txBox="1">
                    <a:spLocks noChangeArrowheads="1"/>
                  </p:cNvSpPr>
                  <p:nvPr/>
                </p:nvSpPr>
                <p:spPr bwMode="auto">
                  <a:xfrm>
                    <a:off x="4149725" y="4622800"/>
                    <a:ext cx="23519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srgbClr val="000000"/>
                        </a:solidFill>
                      </a:rPr>
                      <a:t>Generación de EAO</a:t>
                    </a:r>
                  </a:p>
                </p:txBody>
              </p:sp>
              <p:sp>
                <p:nvSpPr>
                  <p:cNvPr id="217104" name="TextBox 15"/>
                  <p:cNvSpPr txBox="1">
                    <a:spLocks noChangeArrowheads="1"/>
                  </p:cNvSpPr>
                  <p:nvPr/>
                </p:nvSpPr>
                <p:spPr bwMode="auto">
                  <a:xfrm>
                    <a:off x="2362200" y="3429000"/>
                    <a:ext cx="25442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b="1" smtClean="0">
                        <a:solidFill>
                          <a:srgbClr val="000000"/>
                        </a:solidFill>
                      </a:rPr>
                      <a:t>Degradación  de EAO</a:t>
                    </a:r>
                  </a:p>
                </p:txBody>
              </p:sp>
            </p:grpSp>
            <p:grpSp>
              <p:nvGrpSpPr>
                <p:cNvPr id="217098" name="Group 186376"/>
                <p:cNvGrpSpPr>
                  <a:grpSpLocks/>
                </p:cNvGrpSpPr>
                <p:nvPr/>
              </p:nvGrpSpPr>
              <p:grpSpPr bwMode="auto">
                <a:xfrm>
                  <a:off x="7424738" y="3028950"/>
                  <a:ext cx="1435100" cy="1462088"/>
                  <a:chOff x="7596854" y="2593920"/>
                  <a:chExt cx="989549" cy="909064"/>
                </a:xfrm>
              </p:grpSpPr>
              <p:sp>
                <p:nvSpPr>
                  <p:cNvPr id="19" name="32-Point Star 18"/>
                  <p:cNvSpPr/>
                  <p:nvPr/>
                </p:nvSpPr>
                <p:spPr>
                  <a:xfrm>
                    <a:off x="7596854" y="2593920"/>
                    <a:ext cx="989549" cy="909064"/>
                  </a:xfrm>
                  <a:prstGeom prst="star3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sp>
                <p:nvSpPr>
                  <p:cNvPr id="217100" name="TextBox 19"/>
                  <p:cNvSpPr txBox="1">
                    <a:spLocks noChangeArrowheads="1"/>
                  </p:cNvSpPr>
                  <p:nvPr/>
                </p:nvSpPr>
                <p:spPr bwMode="auto">
                  <a:xfrm>
                    <a:off x="7650772" y="2901701"/>
                    <a:ext cx="823176" cy="28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2400" b="1" smtClean="0">
                        <a:solidFill>
                          <a:srgbClr val="D7E4BD"/>
                        </a:solidFill>
                      </a:rPr>
                      <a:t>Muerte</a:t>
                    </a:r>
                  </a:p>
                </p:txBody>
              </p:sp>
            </p:grpSp>
          </p:grpSp>
        </p:grpSp>
        <p:sp>
          <p:nvSpPr>
            <p:cNvPr id="217093" name="TextBox 1"/>
            <p:cNvSpPr txBox="1">
              <a:spLocks noChangeArrowheads="1"/>
            </p:cNvSpPr>
            <p:nvPr/>
          </p:nvSpPr>
          <p:spPr bwMode="auto">
            <a:xfrm>
              <a:off x="3918697" y="5917230"/>
              <a:ext cx="952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i="1" smtClean="0">
                  <a:solidFill>
                    <a:srgbClr val="000000"/>
                  </a:solidFill>
                </a:rPr>
                <a:t>Tiempo</a:t>
              </a:r>
            </a:p>
          </p:txBody>
        </p:sp>
      </p:grpSp>
    </p:spTree>
    <p:extLst>
      <p:ext uri="{BB962C8B-B14F-4D97-AF65-F5344CB8AC3E}">
        <p14:creationId xmlns:p14="http://schemas.microsoft.com/office/powerpoint/2010/main" val="4016309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414338" y="1052513"/>
            <a:ext cx="82454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es-ES_tradnl" altLang="es-MX" sz="2400" dirty="0" smtClean="0">
                <a:solidFill>
                  <a:srgbClr val="FFFF00"/>
                </a:solidFill>
                <a:cs typeface="Arial" charset="0"/>
              </a:rPr>
              <a:t>Las </a:t>
            </a:r>
            <a:r>
              <a:rPr lang="es-ES_tradnl" altLang="es-MX" sz="2400" dirty="0" err="1" smtClean="0">
                <a:solidFill>
                  <a:srgbClr val="FFFF00"/>
                </a:solidFill>
                <a:cs typeface="Arial" charset="0"/>
              </a:rPr>
              <a:t>EAOs</a:t>
            </a:r>
            <a:r>
              <a:rPr lang="es-ES_tradnl" altLang="es-MX" sz="2400" dirty="0" smtClean="0">
                <a:solidFill>
                  <a:srgbClr val="FFFF00"/>
                </a:solidFill>
                <a:cs typeface="Arial" charset="0"/>
              </a:rPr>
              <a:t> son altamente reactivas e  inducen </a:t>
            </a:r>
          </a:p>
          <a:p>
            <a:pPr algn="ctr" eaLnBrk="1" fontAlgn="base" hangingPunct="1">
              <a:spcBef>
                <a:spcPct val="50000"/>
              </a:spcBef>
              <a:spcAft>
                <a:spcPct val="0"/>
              </a:spcAft>
              <a:defRPr/>
            </a:pPr>
            <a:r>
              <a:rPr lang="es-ES_tradnl" altLang="es-MX" sz="2800" dirty="0" smtClean="0">
                <a:solidFill>
                  <a:srgbClr val="FFFF00"/>
                </a:solidFill>
                <a:cs typeface="Arial" charset="0"/>
              </a:rPr>
              <a:t>Daño oxidativo = Estrés oxidativo</a:t>
            </a:r>
            <a:r>
              <a:rPr lang="es-ES_tradnl" altLang="es-MX" sz="2400" dirty="0" smtClean="0">
                <a:solidFill>
                  <a:srgbClr val="FF3300"/>
                </a:solidFill>
                <a:cs typeface="Arial" charset="0"/>
              </a:rPr>
              <a:t>   </a:t>
            </a:r>
            <a:endParaRPr lang="es-ES" altLang="es-MX" sz="2400" dirty="0" smtClean="0">
              <a:solidFill>
                <a:srgbClr val="FF3300"/>
              </a:solidFill>
              <a:cs typeface="Arial" charset="0"/>
            </a:endParaRPr>
          </a:p>
        </p:txBody>
      </p:sp>
      <p:sp>
        <p:nvSpPr>
          <p:cNvPr id="31747" name="Text Box 3"/>
          <p:cNvSpPr txBox="1">
            <a:spLocks noChangeArrowheads="1"/>
          </p:cNvSpPr>
          <p:nvPr/>
        </p:nvSpPr>
        <p:spPr bwMode="auto">
          <a:xfrm>
            <a:off x="2195513" y="333375"/>
            <a:ext cx="51133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endParaRPr lang="es-MX" altLang="es-MX" smtClean="0">
              <a:solidFill>
                <a:srgbClr val="000000"/>
              </a:solidFill>
              <a:cs typeface="Arial" charset="0"/>
            </a:endParaRPr>
          </a:p>
        </p:txBody>
      </p:sp>
      <p:sp>
        <p:nvSpPr>
          <p:cNvPr id="347140" name="Text Box 4"/>
          <p:cNvSpPr txBox="1">
            <a:spLocks noChangeArrowheads="1"/>
          </p:cNvSpPr>
          <p:nvPr/>
        </p:nvSpPr>
        <p:spPr bwMode="auto">
          <a:xfrm>
            <a:off x="2268538" y="333375"/>
            <a:ext cx="4537075" cy="457200"/>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s-ES_tradnl" sz="2400" b="1">
                <a:solidFill>
                  <a:srgbClr val="000000"/>
                </a:solidFill>
                <a:effectLst>
                  <a:outerShdw blurRad="38100" dist="38100" dir="2700000" algn="tl">
                    <a:srgbClr val="FFFFFF"/>
                  </a:outerShdw>
                </a:effectLst>
                <a:cs typeface="Arial" charset="0"/>
              </a:rPr>
              <a:t>El lado oscuro de las EAOs</a:t>
            </a:r>
            <a:endParaRPr lang="es-ES" sz="2400" b="1">
              <a:solidFill>
                <a:srgbClr val="000000"/>
              </a:solidFill>
              <a:effectLst>
                <a:outerShdw blurRad="38100" dist="38100" dir="2700000" algn="tl">
                  <a:srgbClr val="FFFFFF"/>
                </a:outerShdw>
              </a:effectLst>
              <a:cs typeface="Arial" charset="0"/>
            </a:endParaRPr>
          </a:p>
        </p:txBody>
      </p:sp>
      <p:sp>
        <p:nvSpPr>
          <p:cNvPr id="347141" name="Text Box 5"/>
          <p:cNvSpPr txBox="1">
            <a:spLocks noChangeArrowheads="1"/>
          </p:cNvSpPr>
          <p:nvPr/>
        </p:nvSpPr>
        <p:spPr bwMode="auto">
          <a:xfrm>
            <a:off x="0" y="234950"/>
            <a:ext cx="9144000" cy="457200"/>
          </a:xfrm>
          <a:prstGeom prst="rect">
            <a:avLst/>
          </a:prstGeom>
          <a:solidFill>
            <a:schemeClr val="bg1"/>
          </a:solidFill>
          <a:ln w="9525">
            <a:noFill/>
            <a:miter lim="800000"/>
            <a:headEnd/>
            <a:tailEnd/>
          </a:ln>
          <a:effectLst/>
        </p:spPr>
        <p:txBody>
          <a:bodyPr>
            <a:spAutoFit/>
          </a:bodyPr>
          <a:lstStyle/>
          <a:p>
            <a:pPr algn="ctr" fontAlgn="base">
              <a:spcBef>
                <a:spcPct val="50000"/>
              </a:spcBef>
              <a:spcAft>
                <a:spcPct val="0"/>
              </a:spcAft>
              <a:defRPr/>
            </a:pPr>
            <a:r>
              <a:rPr lang="es-ES_tradnl" sz="2400" b="1" dirty="0">
                <a:solidFill>
                  <a:srgbClr val="000000"/>
                </a:solidFill>
                <a:effectLst>
                  <a:outerShdw blurRad="38100" dist="38100" dir="2700000" algn="tl">
                    <a:srgbClr val="C0C0C0"/>
                  </a:outerShdw>
                </a:effectLst>
                <a:cs typeface="Arial" charset="0"/>
              </a:rPr>
              <a:t>El lado oscuro de las </a:t>
            </a:r>
            <a:r>
              <a:rPr lang="es-ES_tradnl" sz="2400" b="1" dirty="0" err="1">
                <a:solidFill>
                  <a:srgbClr val="000000"/>
                </a:solidFill>
                <a:effectLst>
                  <a:outerShdw blurRad="38100" dist="38100" dir="2700000" algn="tl">
                    <a:srgbClr val="C0C0C0"/>
                  </a:outerShdw>
                </a:effectLst>
                <a:cs typeface="Arial" charset="0"/>
              </a:rPr>
              <a:t>EAOs</a:t>
            </a:r>
            <a:endParaRPr lang="es-ES" sz="2400" b="1" dirty="0">
              <a:solidFill>
                <a:srgbClr val="000000"/>
              </a:solidFill>
              <a:effectLst>
                <a:outerShdw blurRad="38100" dist="38100" dir="2700000" algn="tl">
                  <a:srgbClr val="C0C0C0"/>
                </a:outerShdw>
              </a:effectLst>
              <a:cs typeface="Arial" charset="0"/>
            </a:endParaRPr>
          </a:p>
        </p:txBody>
      </p:sp>
      <p:grpSp>
        <p:nvGrpSpPr>
          <p:cNvPr id="3" name="2 Grupo"/>
          <p:cNvGrpSpPr>
            <a:grpSpLocks/>
          </p:cNvGrpSpPr>
          <p:nvPr/>
        </p:nvGrpSpPr>
        <p:grpSpPr bwMode="auto">
          <a:xfrm>
            <a:off x="34925" y="2405063"/>
            <a:ext cx="9297988" cy="4075112"/>
            <a:chOff x="302270" y="2405062"/>
            <a:chExt cx="9297988" cy="4075113"/>
          </a:xfrm>
        </p:grpSpPr>
        <p:grpSp>
          <p:nvGrpSpPr>
            <p:cNvPr id="216071" name="1 Grupo"/>
            <p:cNvGrpSpPr>
              <a:grpSpLocks/>
            </p:cNvGrpSpPr>
            <p:nvPr/>
          </p:nvGrpSpPr>
          <p:grpSpPr bwMode="auto">
            <a:xfrm>
              <a:off x="302270" y="2405062"/>
              <a:ext cx="9297988" cy="4075113"/>
              <a:chOff x="98425" y="2698750"/>
              <a:chExt cx="9297988" cy="4075113"/>
            </a:xfrm>
          </p:grpSpPr>
          <p:grpSp>
            <p:nvGrpSpPr>
              <p:cNvPr id="216073" name="8 Grupo"/>
              <p:cNvGrpSpPr>
                <a:grpSpLocks/>
              </p:cNvGrpSpPr>
              <p:nvPr/>
            </p:nvGrpSpPr>
            <p:grpSpPr bwMode="auto">
              <a:xfrm>
                <a:off x="98425" y="2698750"/>
                <a:ext cx="7569200" cy="4075113"/>
                <a:chOff x="98674" y="2698974"/>
                <a:chExt cx="7569670" cy="4074780"/>
              </a:xfrm>
            </p:grpSpPr>
            <p:grpSp>
              <p:nvGrpSpPr>
                <p:cNvPr id="216077" name="9 Grupo"/>
                <p:cNvGrpSpPr>
                  <a:grpSpLocks/>
                </p:cNvGrpSpPr>
                <p:nvPr/>
              </p:nvGrpSpPr>
              <p:grpSpPr bwMode="auto">
                <a:xfrm>
                  <a:off x="190504" y="4281266"/>
                  <a:ext cx="7477840" cy="1447800"/>
                  <a:chOff x="2362200" y="3429000"/>
                  <a:chExt cx="5094288" cy="1617663"/>
                </a:xfrm>
              </p:grpSpPr>
              <p:sp>
                <p:nvSpPr>
                  <p:cNvPr id="11" name="Right Triangle 4"/>
                  <p:cNvSpPr/>
                  <p:nvPr/>
                </p:nvSpPr>
                <p:spPr>
                  <a:xfrm flipH="1">
                    <a:off x="2656554" y="3599619"/>
                    <a:ext cx="4799934" cy="1447265"/>
                  </a:xfrm>
                  <a:prstGeom prst="rtTriangle">
                    <a:avLst/>
                  </a:prstGeom>
                  <a:gradFill flip="none" rotWithShape="1">
                    <a:gsLst>
                      <a:gs pos="0">
                        <a:srgbClr val="F79646">
                          <a:lumMod val="40000"/>
                          <a:lumOff val="60000"/>
                        </a:srgbClr>
                      </a:gs>
                      <a:gs pos="100000">
                        <a:srgbClr val="F79646"/>
                      </a:gs>
                      <a:gs pos="100000">
                        <a:srgbClr val="F79646">
                          <a:lumMod val="75000"/>
                        </a:srgbClr>
                      </a:gs>
                    </a:gsLst>
                    <a:lin ang="13500000" scaled="1"/>
                    <a:tileRect/>
                  </a:gradFill>
                  <a:ln w="25400" cap="flat" cmpd="sng" algn="ctr">
                    <a:solidFill>
                      <a:sysClr val="windowText" lastClr="000000">
                        <a:lumMod val="50000"/>
                        <a:lumOff val="50000"/>
                      </a:sysClr>
                    </a:solidFill>
                    <a:prstDash val="solid"/>
                  </a:ln>
                  <a:effec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GB" altLang="en-US" kern="0" dirty="0">
                      <a:solidFill>
                        <a:srgbClr val="FFFFFF"/>
                      </a:solidFill>
                      <a:latin typeface="Calibri" panose="020F0502020204030204" pitchFamily="34" charset="0"/>
                      <a:cs typeface="Arial" charset="0"/>
                    </a:endParaRPr>
                  </a:p>
                </p:txBody>
              </p:sp>
              <p:sp>
                <p:nvSpPr>
                  <p:cNvPr id="12" name="Right Triangle 13"/>
                  <p:cNvSpPr/>
                  <p:nvPr/>
                </p:nvSpPr>
                <p:spPr>
                  <a:xfrm flipV="1">
                    <a:off x="2362371" y="3429353"/>
                    <a:ext cx="4799934" cy="1447265"/>
                  </a:xfrm>
                  <a:prstGeom prst="rtTriangle">
                    <a:avLst/>
                  </a:prstGeom>
                  <a:gradFill>
                    <a:gsLst>
                      <a:gs pos="0">
                        <a:srgbClr val="03D4A8"/>
                      </a:gs>
                      <a:gs pos="25000">
                        <a:srgbClr val="21D6E0"/>
                      </a:gs>
                      <a:gs pos="75000">
                        <a:srgbClr val="0087E6"/>
                      </a:gs>
                      <a:gs pos="100000">
                        <a:srgbClr val="005CBF"/>
                      </a:gs>
                    </a:gsLst>
                    <a:lin ang="13500000" scaled="0"/>
                  </a:gradFill>
                  <a:ln w="25400" cap="flat" cmpd="sng" algn="ctr">
                    <a:solidFill>
                      <a:sysClr val="windowText" lastClr="000000">
                        <a:lumMod val="50000"/>
                        <a:lumOff val="50000"/>
                      </a:sysClr>
                    </a:solidFill>
                    <a:prstDash val="solid"/>
                  </a:ln>
                  <a:effec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GB" altLang="en-US" kern="0" dirty="0">
                      <a:solidFill>
                        <a:srgbClr val="FFFFFF"/>
                      </a:solidFill>
                      <a:latin typeface="Calibri" panose="020F0502020204030204" pitchFamily="34" charset="0"/>
                      <a:cs typeface="Arial" charset="0"/>
                    </a:endParaRPr>
                  </a:p>
                </p:txBody>
              </p:sp>
              <p:sp>
                <p:nvSpPr>
                  <p:cNvPr id="13" name="TextBox 5"/>
                  <p:cNvSpPr txBox="1">
                    <a:spLocks noChangeArrowheads="1"/>
                  </p:cNvSpPr>
                  <p:nvPr/>
                </p:nvSpPr>
                <p:spPr bwMode="auto">
                  <a:xfrm>
                    <a:off x="4150179" y="4622992"/>
                    <a:ext cx="1624493" cy="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hangingPunct="1">
                      <a:spcBef>
                        <a:spcPct val="0"/>
                      </a:spcBef>
                      <a:buFontTx/>
                      <a:buNone/>
                      <a:defRPr/>
                    </a:pPr>
                    <a:r>
                      <a:rPr lang="en-GB" altLang="en-US" sz="1800" b="1" kern="0" dirty="0" err="1" smtClean="0">
                        <a:solidFill>
                          <a:prstClr val="black"/>
                        </a:solidFill>
                      </a:rPr>
                      <a:t>Generación</a:t>
                    </a:r>
                    <a:r>
                      <a:rPr lang="en-GB" altLang="en-US" sz="1800" b="1" kern="0" dirty="0" smtClean="0">
                        <a:solidFill>
                          <a:prstClr val="black"/>
                        </a:solidFill>
                      </a:rPr>
                      <a:t> de EAO</a:t>
                    </a:r>
                  </a:p>
                </p:txBody>
              </p:sp>
              <p:sp>
                <p:nvSpPr>
                  <p:cNvPr id="14" name="TextBox 15"/>
                  <p:cNvSpPr txBox="1">
                    <a:spLocks noChangeArrowheads="1"/>
                  </p:cNvSpPr>
                  <p:nvPr/>
                </p:nvSpPr>
                <p:spPr bwMode="auto">
                  <a:xfrm>
                    <a:off x="2362371" y="3429353"/>
                    <a:ext cx="2543814" cy="36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hangingPunct="1">
                      <a:spcBef>
                        <a:spcPct val="0"/>
                      </a:spcBef>
                      <a:buFontTx/>
                      <a:buNone/>
                      <a:defRPr/>
                    </a:pPr>
                    <a:r>
                      <a:rPr lang="en-GB" altLang="en-US" sz="1800" b="1" kern="0" dirty="0" err="1" smtClean="0">
                        <a:solidFill>
                          <a:prstClr val="black"/>
                        </a:solidFill>
                      </a:rPr>
                      <a:t>Degradación</a:t>
                    </a:r>
                    <a:r>
                      <a:rPr lang="en-GB" altLang="en-US" sz="1800" b="1" kern="0" dirty="0" smtClean="0">
                        <a:solidFill>
                          <a:prstClr val="black"/>
                        </a:solidFill>
                      </a:rPr>
                      <a:t>  de EAO</a:t>
                    </a:r>
                  </a:p>
                </p:txBody>
              </p:sp>
            </p:grpSp>
            <p:pic>
              <p:nvPicPr>
                <p:cNvPr id="21607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74" y="2698974"/>
                  <a:ext cx="756967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ight Arrow 2"/>
                <p:cNvSpPr/>
                <p:nvPr/>
              </p:nvSpPr>
              <p:spPr>
                <a:xfrm>
                  <a:off x="195518" y="5865778"/>
                  <a:ext cx="7472826" cy="907976"/>
                </a:xfrm>
                <a:prstGeom prst="rightArrow">
                  <a:avLst/>
                </a:prstGeom>
                <a:gradFill>
                  <a:gsLst>
                    <a:gs pos="0">
                      <a:srgbClr val="FFF200"/>
                    </a:gs>
                    <a:gs pos="45000">
                      <a:srgbClr val="FF7A00"/>
                    </a:gs>
                    <a:gs pos="70000">
                      <a:srgbClr val="FF0300"/>
                    </a:gs>
                    <a:gs pos="100000">
                      <a:srgbClr val="4D0808"/>
                    </a:gs>
                  </a:gsLst>
                  <a:lin ang="0" scaled="0"/>
                </a:gra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0"/>
                    </a:spcBef>
                    <a:spcAft>
                      <a:spcPct val="0"/>
                    </a:spcAft>
                    <a:defRPr/>
                  </a:pPr>
                  <a:endParaRPr lang="en-GB" altLang="en-US" dirty="0">
                    <a:solidFill>
                      <a:srgbClr val="FFFFFF"/>
                    </a:solidFill>
                    <a:latin typeface="Calibri" panose="020F0502020204030204" pitchFamily="34" charset="0"/>
                  </a:endParaRPr>
                </a:p>
              </p:txBody>
            </p:sp>
          </p:grpSp>
          <p:grpSp>
            <p:nvGrpSpPr>
              <p:cNvPr id="216074" name="Group 186376"/>
              <p:cNvGrpSpPr>
                <a:grpSpLocks/>
              </p:cNvGrpSpPr>
              <p:nvPr/>
            </p:nvGrpSpPr>
            <p:grpSpPr bwMode="auto">
              <a:xfrm>
                <a:off x="6805613" y="3935413"/>
                <a:ext cx="2590800" cy="1930400"/>
                <a:chOff x="7596854" y="2593919"/>
                <a:chExt cx="1641980" cy="1015577"/>
              </a:xfrm>
            </p:grpSpPr>
            <p:sp>
              <p:nvSpPr>
                <p:cNvPr id="19" name="32-Point Star 18"/>
                <p:cNvSpPr/>
                <p:nvPr/>
              </p:nvSpPr>
              <p:spPr>
                <a:xfrm>
                  <a:off x="7596854" y="2593918"/>
                  <a:ext cx="1641980" cy="1015577"/>
                </a:xfrm>
                <a:prstGeom prst="star32">
                  <a:avLst/>
                </a:prstGeom>
                <a:solidFill>
                  <a:srgbClr val="FF0000"/>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GB" altLang="en-US" kern="0" dirty="0">
                    <a:solidFill>
                      <a:srgbClr val="FFFFFF"/>
                    </a:solidFill>
                    <a:latin typeface="Calibri" panose="020F0502020204030204" pitchFamily="34" charset="0"/>
                    <a:cs typeface="Arial" charset="0"/>
                  </a:endParaRPr>
                </a:p>
              </p:txBody>
            </p:sp>
            <p:sp>
              <p:nvSpPr>
                <p:cNvPr id="20" name="TextBox 19"/>
                <p:cNvSpPr txBox="1">
                  <a:spLocks noChangeArrowheads="1"/>
                </p:cNvSpPr>
                <p:nvPr/>
              </p:nvSpPr>
              <p:spPr bwMode="auto">
                <a:xfrm>
                  <a:off x="7684386" y="2876209"/>
                  <a:ext cx="1466916" cy="51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algn="ctr" eaLnBrk="1" hangingPunct="1">
                    <a:spcBef>
                      <a:spcPct val="0"/>
                    </a:spcBef>
                    <a:buFontTx/>
                    <a:buNone/>
                    <a:defRPr/>
                  </a:pPr>
                  <a:r>
                    <a:rPr lang="en-GB" altLang="en-US" sz="2400" b="1" kern="0" dirty="0" err="1" smtClean="0">
                      <a:solidFill>
                        <a:srgbClr val="D7E4BD"/>
                      </a:solidFill>
                    </a:rPr>
                    <a:t>Senescencia</a:t>
                  </a:r>
                  <a:endParaRPr lang="en-GB" altLang="en-US" sz="2400" b="1" kern="0" dirty="0" smtClean="0">
                    <a:solidFill>
                      <a:srgbClr val="D7E4BD"/>
                    </a:solidFill>
                  </a:endParaRPr>
                </a:p>
                <a:p>
                  <a:pPr algn="ctr" eaLnBrk="1" hangingPunct="1">
                    <a:spcBef>
                      <a:spcPct val="0"/>
                    </a:spcBef>
                    <a:buFontTx/>
                    <a:buNone/>
                    <a:defRPr/>
                  </a:pPr>
                  <a:r>
                    <a:rPr lang="en-GB" altLang="en-US" sz="2400" b="1" kern="0" dirty="0" err="1" smtClean="0">
                      <a:solidFill>
                        <a:srgbClr val="D7E4BD"/>
                      </a:solidFill>
                    </a:rPr>
                    <a:t>Muerte</a:t>
                  </a:r>
                  <a:endParaRPr lang="en-GB" altLang="en-US" sz="2400" b="1" kern="0" dirty="0" smtClean="0">
                    <a:solidFill>
                      <a:srgbClr val="D7E4BD"/>
                    </a:solidFill>
                  </a:endParaRPr>
                </a:p>
              </p:txBody>
            </p:sp>
          </p:grpSp>
        </p:grpSp>
        <p:sp>
          <p:nvSpPr>
            <p:cNvPr id="216072" name="TextBox 1"/>
            <p:cNvSpPr txBox="1">
              <a:spLocks noChangeArrowheads="1"/>
            </p:cNvSpPr>
            <p:nvPr/>
          </p:nvSpPr>
          <p:spPr bwMode="auto">
            <a:xfrm>
              <a:off x="3018483" y="5841206"/>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GB" altLang="en-US" sz="1800" i="1" smtClean="0">
                  <a:solidFill>
                    <a:srgbClr val="FFFFFF"/>
                  </a:solidFill>
                  <a:ea typeface="MS PGothic" pitchFamily="34" charset="-128"/>
                  <a:cs typeface="Arial" charset="0"/>
                </a:rPr>
                <a:t>Intensidad del  estrés</a:t>
              </a:r>
            </a:p>
          </p:txBody>
        </p:sp>
      </p:grpSp>
    </p:spTree>
    <p:extLst>
      <p:ext uri="{BB962C8B-B14F-4D97-AF65-F5344CB8AC3E}">
        <p14:creationId xmlns:p14="http://schemas.microsoft.com/office/powerpoint/2010/main" val="3012687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wipe(up)">
                                      <p:cBhvr>
                                        <p:cTn id="7" dur="500"/>
                                        <p:tgtEl>
                                          <p:spTgt spid="31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371600" y="228600"/>
            <a:ext cx="655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AR" altLang="es-MX" sz="2800" smtClean="0">
                <a:solidFill>
                  <a:srgbClr val="FFFF00"/>
                </a:solidFill>
              </a:rPr>
              <a:t>Estrés, Senescencia y Muerte Celular</a:t>
            </a:r>
            <a:endParaRPr lang="es-ES" altLang="es-MX" sz="2800" smtClean="0">
              <a:solidFill>
                <a:srgbClr val="FFFF00"/>
              </a:solidFill>
            </a:endParaRPr>
          </a:p>
        </p:txBody>
      </p:sp>
      <p:sp>
        <p:nvSpPr>
          <p:cNvPr id="146435" name="Text Box 3"/>
          <p:cNvSpPr txBox="1">
            <a:spLocks noChangeArrowheads="1"/>
          </p:cNvSpPr>
          <p:nvPr/>
        </p:nvSpPr>
        <p:spPr bwMode="auto">
          <a:xfrm>
            <a:off x="457200" y="1143000"/>
            <a:ext cx="868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buClr>
                <a:srgbClr val="FF3300"/>
              </a:buClr>
              <a:buFont typeface="Wingdings" pitchFamily="2" charset="2"/>
              <a:buChar char="Ø"/>
            </a:pPr>
            <a:r>
              <a:rPr lang="es-AR" altLang="es-MX" smtClean="0">
                <a:solidFill>
                  <a:srgbClr val="FFFFFF"/>
                </a:solidFill>
              </a:rPr>
              <a:t>Los diferentes factores de </a:t>
            </a:r>
            <a:r>
              <a:rPr lang="es-AR" altLang="es-MX" smtClean="0">
                <a:solidFill>
                  <a:srgbClr val="FFFF00"/>
                </a:solidFill>
              </a:rPr>
              <a:t>estrés </a:t>
            </a:r>
            <a:r>
              <a:rPr lang="es-AR" altLang="es-MX" smtClean="0">
                <a:solidFill>
                  <a:srgbClr val="FFFFFF"/>
                </a:solidFill>
              </a:rPr>
              <a:t>ambiental aceleran los fenómenos de </a:t>
            </a:r>
            <a:r>
              <a:rPr lang="es-AR" altLang="es-MX" smtClean="0">
                <a:solidFill>
                  <a:srgbClr val="FFFF00"/>
                </a:solidFill>
              </a:rPr>
              <a:t>senescencia </a:t>
            </a:r>
            <a:endParaRPr lang="es-ES" altLang="es-MX" smtClean="0">
              <a:solidFill>
                <a:srgbClr val="000000"/>
              </a:solidFill>
            </a:endParaRPr>
          </a:p>
        </p:txBody>
      </p:sp>
      <p:sp>
        <p:nvSpPr>
          <p:cNvPr id="146436" name="Text Box 4"/>
          <p:cNvSpPr txBox="1">
            <a:spLocks noChangeArrowheads="1"/>
          </p:cNvSpPr>
          <p:nvPr/>
        </p:nvSpPr>
        <p:spPr bwMode="auto">
          <a:xfrm>
            <a:off x="304800" y="26670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buClr>
                <a:srgbClr val="FF3300"/>
              </a:buClr>
              <a:buFont typeface="Wingdings" pitchFamily="2" charset="2"/>
              <a:buChar char="Ø"/>
            </a:pPr>
            <a:r>
              <a:rPr lang="es-AR" altLang="es-MX" smtClean="0">
                <a:solidFill>
                  <a:srgbClr val="FFFFFF"/>
                </a:solidFill>
              </a:rPr>
              <a:t>Los diferentes factores de </a:t>
            </a:r>
            <a:r>
              <a:rPr lang="es-AR" altLang="es-MX" smtClean="0">
                <a:solidFill>
                  <a:srgbClr val="FFFF00"/>
                </a:solidFill>
              </a:rPr>
              <a:t>estrés</a:t>
            </a:r>
            <a:r>
              <a:rPr lang="es-AR" altLang="es-MX" smtClean="0">
                <a:solidFill>
                  <a:srgbClr val="FFFFFF"/>
                </a:solidFill>
              </a:rPr>
              <a:t> aumentan la generación de las </a:t>
            </a:r>
            <a:r>
              <a:rPr lang="es-AR" altLang="es-MX" sz="2400" smtClean="0">
                <a:solidFill>
                  <a:srgbClr val="A50021"/>
                </a:solidFill>
              </a:rPr>
              <a:t>especies activas del oxígeno (EAO)</a:t>
            </a:r>
            <a:endParaRPr lang="es-ES" altLang="es-MX" sz="2400" smtClean="0">
              <a:solidFill>
                <a:srgbClr val="A50021"/>
              </a:solidFill>
            </a:endParaRPr>
          </a:p>
        </p:txBody>
      </p:sp>
      <p:sp>
        <p:nvSpPr>
          <p:cNvPr id="146437" name="Text Box 5"/>
          <p:cNvSpPr txBox="1">
            <a:spLocks noChangeArrowheads="1"/>
          </p:cNvSpPr>
          <p:nvPr/>
        </p:nvSpPr>
        <p:spPr bwMode="auto">
          <a:xfrm>
            <a:off x="914400" y="4038600"/>
            <a:ext cx="7620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buClr>
                <a:srgbClr val="FF3300"/>
              </a:buClr>
              <a:buFont typeface="Wingdings" pitchFamily="2" charset="2"/>
              <a:buChar char="Ø"/>
            </a:pPr>
            <a:r>
              <a:rPr lang="es-AR" altLang="es-MX" smtClean="0">
                <a:solidFill>
                  <a:srgbClr val="000000"/>
                </a:solidFill>
              </a:rPr>
              <a:t> </a:t>
            </a:r>
            <a:r>
              <a:rPr lang="es-AR" altLang="es-MX" smtClean="0">
                <a:solidFill>
                  <a:srgbClr val="FFFFFF"/>
                </a:solidFill>
              </a:rPr>
              <a:t>Las EAO inducen daños oxidativos y procesos degradativos propios de los síntomas de </a:t>
            </a:r>
            <a:r>
              <a:rPr lang="es-AR" altLang="es-MX" smtClean="0">
                <a:solidFill>
                  <a:srgbClr val="FFFF00"/>
                </a:solidFill>
              </a:rPr>
              <a:t>senescencia </a:t>
            </a:r>
            <a:r>
              <a:rPr lang="es-AR" altLang="es-MX" smtClean="0">
                <a:solidFill>
                  <a:srgbClr val="FFFFFF"/>
                </a:solidFill>
              </a:rPr>
              <a:t>que pueden devenir en</a:t>
            </a:r>
            <a:r>
              <a:rPr lang="es-AR" altLang="es-MX" smtClean="0">
                <a:solidFill>
                  <a:srgbClr val="FFFF00"/>
                </a:solidFill>
              </a:rPr>
              <a:t> muerte necrótica </a:t>
            </a:r>
            <a:r>
              <a:rPr lang="es-AR" altLang="es-MX" smtClean="0">
                <a:solidFill>
                  <a:srgbClr val="FFFFFF"/>
                </a:solidFill>
              </a:rPr>
              <a:t>o en</a:t>
            </a:r>
            <a:r>
              <a:rPr lang="es-AR" altLang="es-MX" smtClean="0">
                <a:solidFill>
                  <a:srgbClr val="FFFF00"/>
                </a:solidFill>
              </a:rPr>
              <a:t> muerte celular tipo programada </a:t>
            </a:r>
            <a:r>
              <a:rPr lang="es-AR" altLang="es-MX" smtClean="0">
                <a:solidFill>
                  <a:srgbClr val="FFFFFF"/>
                </a:solidFill>
              </a:rPr>
              <a:t>dependiendo de la</a:t>
            </a:r>
            <a:r>
              <a:rPr lang="es-AR" altLang="es-MX" smtClean="0">
                <a:solidFill>
                  <a:srgbClr val="FFFF00"/>
                </a:solidFill>
              </a:rPr>
              <a:t> intensidad del estrés</a:t>
            </a:r>
            <a:endParaRPr lang="es-ES" altLang="es-MX" smtClean="0">
              <a:solidFill>
                <a:srgbClr val="FFFFFF"/>
              </a:solidFill>
            </a:endParaRPr>
          </a:p>
        </p:txBody>
      </p:sp>
      <p:sp>
        <p:nvSpPr>
          <p:cNvPr id="146438" name="Line 6"/>
          <p:cNvSpPr>
            <a:spLocks noChangeShapeType="1"/>
          </p:cNvSpPr>
          <p:nvPr/>
        </p:nvSpPr>
        <p:spPr bwMode="auto">
          <a:xfrm>
            <a:off x="4724400" y="1905000"/>
            <a:ext cx="0" cy="685800"/>
          </a:xfrm>
          <a:prstGeom prst="line">
            <a:avLst/>
          </a:prstGeom>
          <a:noFill/>
          <a:ln w="1270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MX" sz="2000" smtClean="0">
              <a:solidFill>
                <a:srgbClr val="000000"/>
              </a:solidFill>
            </a:endParaRPr>
          </a:p>
        </p:txBody>
      </p:sp>
      <p:sp>
        <p:nvSpPr>
          <p:cNvPr id="146439" name="Line 7"/>
          <p:cNvSpPr>
            <a:spLocks noChangeShapeType="1"/>
          </p:cNvSpPr>
          <p:nvPr/>
        </p:nvSpPr>
        <p:spPr bwMode="auto">
          <a:xfrm>
            <a:off x="4724400" y="3352800"/>
            <a:ext cx="0" cy="685800"/>
          </a:xfrm>
          <a:prstGeom prst="line">
            <a:avLst/>
          </a:prstGeom>
          <a:noFill/>
          <a:ln w="1270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MX" sz="2000" smtClean="0">
              <a:solidFill>
                <a:srgbClr val="000000"/>
              </a:solidFill>
            </a:endParaRPr>
          </a:p>
        </p:txBody>
      </p:sp>
    </p:spTree>
    <p:extLst>
      <p:ext uri="{BB962C8B-B14F-4D97-AF65-F5344CB8AC3E}">
        <p14:creationId xmlns:p14="http://schemas.microsoft.com/office/powerpoint/2010/main" val="4062914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p:cTn id="7" dur="500" fill="hold"/>
                                        <p:tgtEl>
                                          <p:spTgt spid="146435"/>
                                        </p:tgtEl>
                                        <p:attrNameLst>
                                          <p:attrName>ppt_w</p:attrName>
                                        </p:attrNameLst>
                                      </p:cBhvr>
                                      <p:tavLst>
                                        <p:tav tm="0">
                                          <p:val>
                                            <p:fltVal val="0"/>
                                          </p:val>
                                        </p:tav>
                                        <p:tav tm="100000">
                                          <p:val>
                                            <p:strVal val="#ppt_w"/>
                                          </p:val>
                                        </p:tav>
                                      </p:tavLst>
                                    </p:anim>
                                    <p:anim calcmode="lin" valueType="num">
                                      <p:cBhvr>
                                        <p:cTn id="8" dur="500" fill="hold"/>
                                        <p:tgtEl>
                                          <p:spTgt spid="14643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 fill="hold" grpId="0" nodeType="clickEffect">
                                  <p:stCondLst>
                                    <p:cond delay="0"/>
                                  </p:stCondLst>
                                  <p:childTnLst>
                                    <p:set>
                                      <p:cBhvr>
                                        <p:cTn id="12" dur="1" fill="hold">
                                          <p:stCondLst>
                                            <p:cond delay="0"/>
                                          </p:stCondLst>
                                        </p:cTn>
                                        <p:tgtEl>
                                          <p:spTgt spid="146438"/>
                                        </p:tgtEl>
                                        <p:attrNameLst>
                                          <p:attrName>style.visibility</p:attrName>
                                        </p:attrNameLst>
                                      </p:cBhvr>
                                      <p:to>
                                        <p:strVal val="visible"/>
                                      </p:to>
                                    </p:set>
                                    <p:anim calcmode="lin" valueType="num">
                                      <p:cBhvr>
                                        <p:cTn id="13" dur="500" fill="hold"/>
                                        <p:tgtEl>
                                          <p:spTgt spid="146438"/>
                                        </p:tgtEl>
                                        <p:attrNameLst>
                                          <p:attrName>ppt_x</p:attrName>
                                        </p:attrNameLst>
                                      </p:cBhvr>
                                      <p:tavLst>
                                        <p:tav tm="0">
                                          <p:val>
                                            <p:strVal val="#ppt_x"/>
                                          </p:val>
                                        </p:tav>
                                        <p:tav tm="100000">
                                          <p:val>
                                            <p:strVal val="#ppt_x"/>
                                          </p:val>
                                        </p:tav>
                                      </p:tavLst>
                                    </p:anim>
                                    <p:anim calcmode="lin" valueType="num">
                                      <p:cBhvr>
                                        <p:cTn id="14" dur="500" fill="hold"/>
                                        <p:tgtEl>
                                          <p:spTgt spid="146438"/>
                                        </p:tgtEl>
                                        <p:attrNameLst>
                                          <p:attrName>ppt_y</p:attrName>
                                        </p:attrNameLst>
                                      </p:cBhvr>
                                      <p:tavLst>
                                        <p:tav tm="0">
                                          <p:val>
                                            <p:strVal val="#ppt_y-#ppt_h/2"/>
                                          </p:val>
                                        </p:tav>
                                        <p:tav tm="100000">
                                          <p:val>
                                            <p:strVal val="#ppt_y"/>
                                          </p:val>
                                        </p:tav>
                                      </p:tavLst>
                                    </p:anim>
                                    <p:anim calcmode="lin" valueType="num">
                                      <p:cBhvr>
                                        <p:cTn id="15" dur="500" fill="hold"/>
                                        <p:tgtEl>
                                          <p:spTgt spid="146438"/>
                                        </p:tgtEl>
                                        <p:attrNameLst>
                                          <p:attrName>ppt_w</p:attrName>
                                        </p:attrNameLst>
                                      </p:cBhvr>
                                      <p:tavLst>
                                        <p:tav tm="0">
                                          <p:val>
                                            <p:strVal val="#ppt_w"/>
                                          </p:val>
                                        </p:tav>
                                        <p:tav tm="100000">
                                          <p:val>
                                            <p:strVal val="#ppt_w"/>
                                          </p:val>
                                        </p:tav>
                                      </p:tavLst>
                                    </p:anim>
                                    <p:anim calcmode="lin" valueType="num">
                                      <p:cBhvr>
                                        <p:cTn id="16" dur="500" fill="hold"/>
                                        <p:tgtEl>
                                          <p:spTgt spid="146438"/>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46436"/>
                                        </p:tgtEl>
                                        <p:attrNameLst>
                                          <p:attrName>style.visibility</p:attrName>
                                        </p:attrNameLst>
                                      </p:cBhvr>
                                      <p:to>
                                        <p:strVal val="visible"/>
                                      </p:to>
                                    </p:set>
                                    <p:anim calcmode="lin" valueType="num">
                                      <p:cBhvr>
                                        <p:cTn id="21" dur="500" fill="hold"/>
                                        <p:tgtEl>
                                          <p:spTgt spid="146436"/>
                                        </p:tgtEl>
                                        <p:attrNameLst>
                                          <p:attrName>ppt_w</p:attrName>
                                        </p:attrNameLst>
                                      </p:cBhvr>
                                      <p:tavLst>
                                        <p:tav tm="0">
                                          <p:val>
                                            <p:fltVal val="0"/>
                                          </p:val>
                                        </p:tav>
                                        <p:tav tm="100000">
                                          <p:val>
                                            <p:strVal val="#ppt_w"/>
                                          </p:val>
                                        </p:tav>
                                      </p:tavLst>
                                    </p:anim>
                                    <p:anim calcmode="lin" valueType="num">
                                      <p:cBhvr>
                                        <p:cTn id="22" dur="500" fill="hold"/>
                                        <p:tgtEl>
                                          <p:spTgt spid="146436"/>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 fill="hold" grpId="0" nodeType="clickEffect">
                                  <p:stCondLst>
                                    <p:cond delay="0"/>
                                  </p:stCondLst>
                                  <p:childTnLst>
                                    <p:set>
                                      <p:cBhvr>
                                        <p:cTn id="26" dur="1" fill="hold">
                                          <p:stCondLst>
                                            <p:cond delay="0"/>
                                          </p:stCondLst>
                                        </p:cTn>
                                        <p:tgtEl>
                                          <p:spTgt spid="146439"/>
                                        </p:tgtEl>
                                        <p:attrNameLst>
                                          <p:attrName>style.visibility</p:attrName>
                                        </p:attrNameLst>
                                      </p:cBhvr>
                                      <p:to>
                                        <p:strVal val="visible"/>
                                      </p:to>
                                    </p:set>
                                    <p:anim calcmode="lin" valueType="num">
                                      <p:cBhvr>
                                        <p:cTn id="27" dur="500" fill="hold"/>
                                        <p:tgtEl>
                                          <p:spTgt spid="146439"/>
                                        </p:tgtEl>
                                        <p:attrNameLst>
                                          <p:attrName>ppt_x</p:attrName>
                                        </p:attrNameLst>
                                      </p:cBhvr>
                                      <p:tavLst>
                                        <p:tav tm="0">
                                          <p:val>
                                            <p:strVal val="#ppt_x"/>
                                          </p:val>
                                        </p:tav>
                                        <p:tav tm="100000">
                                          <p:val>
                                            <p:strVal val="#ppt_x"/>
                                          </p:val>
                                        </p:tav>
                                      </p:tavLst>
                                    </p:anim>
                                    <p:anim calcmode="lin" valueType="num">
                                      <p:cBhvr>
                                        <p:cTn id="28" dur="500" fill="hold"/>
                                        <p:tgtEl>
                                          <p:spTgt spid="146439"/>
                                        </p:tgtEl>
                                        <p:attrNameLst>
                                          <p:attrName>ppt_y</p:attrName>
                                        </p:attrNameLst>
                                      </p:cBhvr>
                                      <p:tavLst>
                                        <p:tav tm="0">
                                          <p:val>
                                            <p:strVal val="#ppt_y-#ppt_h/2"/>
                                          </p:val>
                                        </p:tav>
                                        <p:tav tm="100000">
                                          <p:val>
                                            <p:strVal val="#ppt_y"/>
                                          </p:val>
                                        </p:tav>
                                      </p:tavLst>
                                    </p:anim>
                                    <p:anim calcmode="lin" valueType="num">
                                      <p:cBhvr>
                                        <p:cTn id="29" dur="500" fill="hold"/>
                                        <p:tgtEl>
                                          <p:spTgt spid="146439"/>
                                        </p:tgtEl>
                                        <p:attrNameLst>
                                          <p:attrName>ppt_w</p:attrName>
                                        </p:attrNameLst>
                                      </p:cBhvr>
                                      <p:tavLst>
                                        <p:tav tm="0">
                                          <p:val>
                                            <p:strVal val="#ppt_w"/>
                                          </p:val>
                                        </p:tav>
                                        <p:tav tm="100000">
                                          <p:val>
                                            <p:strVal val="#ppt_w"/>
                                          </p:val>
                                        </p:tav>
                                      </p:tavLst>
                                    </p:anim>
                                    <p:anim calcmode="lin" valueType="num">
                                      <p:cBhvr>
                                        <p:cTn id="30" dur="500" fill="hold"/>
                                        <p:tgtEl>
                                          <p:spTgt spid="146439"/>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46437"/>
                                        </p:tgtEl>
                                        <p:attrNameLst>
                                          <p:attrName>style.visibility</p:attrName>
                                        </p:attrNameLst>
                                      </p:cBhvr>
                                      <p:to>
                                        <p:strVal val="visible"/>
                                      </p:to>
                                    </p:set>
                                    <p:anim calcmode="lin" valueType="num">
                                      <p:cBhvr>
                                        <p:cTn id="35" dur="500" fill="hold"/>
                                        <p:tgtEl>
                                          <p:spTgt spid="146437"/>
                                        </p:tgtEl>
                                        <p:attrNameLst>
                                          <p:attrName>ppt_w</p:attrName>
                                        </p:attrNameLst>
                                      </p:cBhvr>
                                      <p:tavLst>
                                        <p:tav tm="0">
                                          <p:val>
                                            <p:fltVal val="0"/>
                                          </p:val>
                                        </p:tav>
                                        <p:tav tm="100000">
                                          <p:val>
                                            <p:strVal val="#ppt_w"/>
                                          </p:val>
                                        </p:tav>
                                      </p:tavLst>
                                    </p:anim>
                                    <p:anim calcmode="lin" valueType="num">
                                      <p:cBhvr>
                                        <p:cTn id="36" dur="500" fill="hold"/>
                                        <p:tgtEl>
                                          <p:spTgt spid="1464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autoUpdateAnimBg="0"/>
      <p:bldP spid="146436" grpId="0" autoUpdateAnimBg="0"/>
      <p:bldP spid="146437" grpId="0" autoUpdateAnimBg="0"/>
      <p:bldP spid="146438" grpId="0" animBg="1"/>
      <p:bldP spid="14643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503238" y="1125538"/>
            <a:ext cx="8245475" cy="1098550"/>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s-ES_tradnl" sz="2400">
                <a:solidFill>
                  <a:srgbClr val="FFFF00"/>
                </a:solidFill>
                <a:cs typeface="Arial" charset="0"/>
              </a:rPr>
              <a:t>Las EAOs son altamente reactivas e  inducen </a:t>
            </a:r>
          </a:p>
          <a:p>
            <a:pPr algn="ctr" fontAlgn="base">
              <a:spcBef>
                <a:spcPct val="50000"/>
              </a:spcBef>
              <a:spcAft>
                <a:spcPct val="0"/>
              </a:spcAft>
              <a:defRPr/>
            </a:pPr>
            <a:r>
              <a:rPr lang="es-ES_tradnl" sz="2800">
                <a:solidFill>
                  <a:srgbClr val="FFFF00"/>
                </a:solidFill>
                <a:cs typeface="Arial" charset="0"/>
              </a:rPr>
              <a:t>Daño oxidativo = Estrés oxidativo</a:t>
            </a:r>
            <a:r>
              <a:rPr lang="es-ES_tradnl" sz="2400">
                <a:solidFill>
                  <a:srgbClr val="FF3300"/>
                </a:solidFill>
                <a:cs typeface="Arial" charset="0"/>
              </a:rPr>
              <a:t>   </a:t>
            </a:r>
            <a:endParaRPr lang="es-ES" sz="2400">
              <a:solidFill>
                <a:srgbClr val="FF3300"/>
              </a:solidFill>
              <a:cs typeface="Arial" charset="0"/>
            </a:endParaRPr>
          </a:p>
        </p:txBody>
      </p:sp>
      <p:sp>
        <p:nvSpPr>
          <p:cNvPr id="152579" name="Text Box 3"/>
          <p:cNvSpPr txBox="1">
            <a:spLocks noChangeArrowheads="1"/>
          </p:cNvSpPr>
          <p:nvPr/>
        </p:nvSpPr>
        <p:spPr bwMode="auto">
          <a:xfrm>
            <a:off x="2195513" y="333375"/>
            <a:ext cx="5113337" cy="366713"/>
          </a:xfrm>
          <a:prstGeom prst="rect">
            <a:avLst/>
          </a:prstGeom>
          <a:noFill/>
          <a:ln w="9525">
            <a:noFill/>
            <a:miter lim="800000"/>
            <a:headEnd/>
            <a:tailEnd/>
          </a:ln>
          <a:effectLst/>
        </p:spPr>
        <p:txBody>
          <a:bodyPr>
            <a:spAutoFit/>
          </a:bodyPr>
          <a:lstStyle/>
          <a:p>
            <a:pPr fontAlgn="base">
              <a:spcBef>
                <a:spcPct val="50000"/>
              </a:spcBef>
              <a:spcAft>
                <a:spcPct val="0"/>
              </a:spcAft>
              <a:defRPr/>
            </a:pPr>
            <a:endParaRPr lang="es-MX">
              <a:solidFill>
                <a:srgbClr val="000000"/>
              </a:solidFill>
              <a:cs typeface="Arial" charset="0"/>
            </a:endParaRPr>
          </a:p>
        </p:txBody>
      </p:sp>
      <p:sp>
        <p:nvSpPr>
          <p:cNvPr id="152580" name="Text Box 4"/>
          <p:cNvSpPr txBox="1">
            <a:spLocks noChangeArrowheads="1"/>
          </p:cNvSpPr>
          <p:nvPr/>
        </p:nvSpPr>
        <p:spPr bwMode="auto">
          <a:xfrm>
            <a:off x="0" y="234950"/>
            <a:ext cx="9144000" cy="457200"/>
          </a:xfrm>
          <a:prstGeom prst="rect">
            <a:avLst/>
          </a:prstGeom>
          <a:solidFill>
            <a:schemeClr val="bg1"/>
          </a:solidFill>
          <a:ln w="9525">
            <a:noFill/>
            <a:miter lim="800000"/>
            <a:headEnd/>
            <a:tailEnd/>
          </a:ln>
          <a:effectLst/>
        </p:spPr>
        <p:txBody>
          <a:bodyPr>
            <a:spAutoFit/>
          </a:bodyPr>
          <a:lstStyle/>
          <a:p>
            <a:pPr algn="ctr" fontAlgn="base">
              <a:spcBef>
                <a:spcPct val="50000"/>
              </a:spcBef>
              <a:spcAft>
                <a:spcPct val="0"/>
              </a:spcAft>
              <a:defRPr/>
            </a:pPr>
            <a:r>
              <a:rPr lang="es-ES_tradnl" sz="2400" b="1">
                <a:solidFill>
                  <a:srgbClr val="000000"/>
                </a:solidFill>
                <a:effectLst>
                  <a:outerShdw blurRad="38100" dist="38100" dir="2700000" algn="tl">
                    <a:srgbClr val="C0C0C0"/>
                  </a:outerShdw>
                </a:effectLst>
                <a:cs typeface="Arial" charset="0"/>
              </a:rPr>
              <a:t>El lado oscuro de las EAOs</a:t>
            </a:r>
            <a:endParaRPr lang="es-ES" sz="2400" b="1">
              <a:solidFill>
                <a:srgbClr val="000000"/>
              </a:solidFill>
              <a:effectLst>
                <a:outerShdw blurRad="38100" dist="38100" dir="2700000" algn="tl">
                  <a:srgbClr val="C0C0C0"/>
                </a:outerShdw>
              </a:effectLst>
              <a:cs typeface="Arial" charset="0"/>
            </a:endParaRPr>
          </a:p>
        </p:txBody>
      </p:sp>
      <p:sp>
        <p:nvSpPr>
          <p:cNvPr id="152581" name="Text Box 5"/>
          <p:cNvSpPr txBox="1">
            <a:spLocks noChangeArrowheads="1"/>
          </p:cNvSpPr>
          <p:nvPr/>
        </p:nvSpPr>
        <p:spPr bwMode="auto">
          <a:xfrm>
            <a:off x="503238" y="3933825"/>
            <a:ext cx="8245475" cy="1098550"/>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s-ES_tradnl" sz="2400">
                <a:solidFill>
                  <a:srgbClr val="FFFF00"/>
                </a:solidFill>
                <a:cs typeface="Arial" charset="0"/>
              </a:rPr>
              <a:t>Las EAOs son altamente reactivas e  inducen </a:t>
            </a:r>
          </a:p>
          <a:p>
            <a:pPr algn="ctr" fontAlgn="base">
              <a:spcBef>
                <a:spcPct val="50000"/>
              </a:spcBef>
              <a:spcAft>
                <a:spcPct val="0"/>
              </a:spcAft>
              <a:defRPr/>
            </a:pPr>
            <a:r>
              <a:rPr lang="es-ES_tradnl" sz="2800">
                <a:solidFill>
                  <a:srgbClr val="FFFF00"/>
                </a:solidFill>
                <a:cs typeface="Arial" charset="0"/>
              </a:rPr>
              <a:t>Daño oxidativo = Señalización oxidativa</a:t>
            </a:r>
            <a:r>
              <a:rPr lang="es-ES_tradnl" sz="2400">
                <a:solidFill>
                  <a:srgbClr val="FF3300"/>
                </a:solidFill>
                <a:cs typeface="Arial" charset="0"/>
              </a:rPr>
              <a:t>   </a:t>
            </a:r>
            <a:endParaRPr lang="es-ES" sz="2400">
              <a:solidFill>
                <a:srgbClr val="FF3300"/>
              </a:solidFill>
              <a:cs typeface="Arial" charset="0"/>
            </a:endParaRPr>
          </a:p>
        </p:txBody>
      </p:sp>
      <p:sp>
        <p:nvSpPr>
          <p:cNvPr id="152582" name="Text Box 6"/>
          <p:cNvSpPr txBox="1">
            <a:spLocks noChangeArrowheads="1"/>
          </p:cNvSpPr>
          <p:nvPr/>
        </p:nvSpPr>
        <p:spPr bwMode="auto">
          <a:xfrm>
            <a:off x="34925" y="6165850"/>
            <a:ext cx="9144000" cy="457200"/>
          </a:xfrm>
          <a:prstGeom prst="rect">
            <a:avLst/>
          </a:prstGeom>
          <a:solidFill>
            <a:srgbClr val="FF0000"/>
          </a:solidFill>
          <a:ln w="9525">
            <a:noFill/>
            <a:miter lim="800000"/>
            <a:headEnd/>
            <a:tailEnd/>
          </a:ln>
          <a:effectLst/>
        </p:spPr>
        <p:txBody>
          <a:bodyPr>
            <a:spAutoFit/>
          </a:bodyPr>
          <a:lstStyle/>
          <a:p>
            <a:pPr algn="ctr" fontAlgn="base">
              <a:spcBef>
                <a:spcPct val="50000"/>
              </a:spcBef>
              <a:spcAft>
                <a:spcPct val="0"/>
              </a:spcAft>
              <a:defRPr/>
            </a:pPr>
            <a:r>
              <a:rPr lang="es-ES_tradnl" sz="2400" b="1">
                <a:solidFill>
                  <a:srgbClr val="FFFFFF"/>
                </a:solidFill>
                <a:effectLst>
                  <a:outerShdw blurRad="38100" dist="38100" dir="2700000" algn="tl">
                    <a:srgbClr val="000000"/>
                  </a:outerShdw>
                </a:effectLst>
                <a:cs typeface="Arial" charset="0"/>
              </a:rPr>
              <a:t>El lado luminoso de las EAOs</a:t>
            </a:r>
            <a:endParaRPr lang="es-ES" sz="2400" b="1">
              <a:solidFill>
                <a:srgbClr val="FFFFFF"/>
              </a:solidFill>
              <a:effectLst>
                <a:outerShdw blurRad="38100" dist="38100" dir="2700000" algn="tl">
                  <a:srgbClr val="000000"/>
                </a:outerShdw>
              </a:effectLst>
              <a:cs typeface="Arial" charset="0"/>
            </a:endParaRPr>
          </a:p>
        </p:txBody>
      </p:sp>
      <p:sp>
        <p:nvSpPr>
          <p:cNvPr id="152583" name="AutoShape 7"/>
          <p:cNvSpPr>
            <a:spLocks noChangeArrowheads="1"/>
          </p:cNvSpPr>
          <p:nvPr/>
        </p:nvSpPr>
        <p:spPr bwMode="auto">
          <a:xfrm>
            <a:off x="4086225" y="2492375"/>
            <a:ext cx="1079500" cy="1296988"/>
          </a:xfrm>
          <a:prstGeom prst="upDownArrow">
            <a:avLst>
              <a:gd name="adj1" fmla="val 50000"/>
              <a:gd name="adj2" fmla="val 24029"/>
            </a:avLst>
          </a:prstGeom>
          <a:solidFill>
            <a:srgbClr val="FF3300"/>
          </a:solidFill>
          <a:ln w="12700">
            <a:noFill/>
            <a:miter lim="800000"/>
            <a:headEnd/>
            <a:tailEnd/>
          </a:ln>
          <a:effectLst/>
        </p:spPr>
        <p:txBody>
          <a:bodyPr vert="eaVert" wrap="none" anchor="ctr"/>
          <a:lstStyle/>
          <a:p>
            <a:pPr fontAlgn="base">
              <a:spcBef>
                <a:spcPct val="0"/>
              </a:spcBef>
              <a:spcAft>
                <a:spcPct val="0"/>
              </a:spcAft>
              <a:defRPr/>
            </a:pPr>
            <a:endParaRPr lang="es-ES" sz="2000">
              <a:solidFill>
                <a:srgbClr val="000000"/>
              </a:solidFill>
              <a:cs typeface="Arial" charset="0"/>
            </a:endParaRPr>
          </a:p>
        </p:txBody>
      </p:sp>
    </p:spTree>
    <p:extLst>
      <p:ext uri="{BB962C8B-B14F-4D97-AF65-F5344CB8AC3E}">
        <p14:creationId xmlns:p14="http://schemas.microsoft.com/office/powerpoint/2010/main" val="1230510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2582"/>
                                        </p:tgtEl>
                                        <p:attrNameLst>
                                          <p:attrName>style.visibility</p:attrName>
                                        </p:attrNameLst>
                                      </p:cBhvr>
                                      <p:to>
                                        <p:strVal val="visible"/>
                                      </p:to>
                                    </p:set>
                                    <p:anim calcmode="lin" valueType="num">
                                      <p:cBhvr>
                                        <p:cTn id="7" dur="1000" fill="hold"/>
                                        <p:tgtEl>
                                          <p:spTgt spid="152582"/>
                                        </p:tgtEl>
                                        <p:attrNameLst>
                                          <p:attrName>ppt_w</p:attrName>
                                        </p:attrNameLst>
                                      </p:cBhvr>
                                      <p:tavLst>
                                        <p:tav tm="0">
                                          <p:val>
                                            <p:strVal val="#ppt_w*0.70"/>
                                          </p:val>
                                        </p:tav>
                                        <p:tav tm="100000">
                                          <p:val>
                                            <p:strVal val="#ppt_w"/>
                                          </p:val>
                                        </p:tav>
                                      </p:tavLst>
                                    </p:anim>
                                    <p:anim calcmode="lin" valueType="num">
                                      <p:cBhvr>
                                        <p:cTn id="8" dur="1000" fill="hold"/>
                                        <p:tgtEl>
                                          <p:spTgt spid="152582"/>
                                        </p:tgtEl>
                                        <p:attrNameLst>
                                          <p:attrName>ppt_h</p:attrName>
                                        </p:attrNameLst>
                                      </p:cBhvr>
                                      <p:tavLst>
                                        <p:tav tm="0">
                                          <p:val>
                                            <p:strVal val="#ppt_h"/>
                                          </p:val>
                                        </p:tav>
                                        <p:tav tm="100000">
                                          <p:val>
                                            <p:strVal val="#ppt_h"/>
                                          </p:val>
                                        </p:tav>
                                      </p:tavLst>
                                    </p:anim>
                                    <p:animEffect transition="in" filter="fade">
                                      <p:cBhvr>
                                        <p:cTn id="9" dur="1000"/>
                                        <p:tgtEl>
                                          <p:spTgt spid="15258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152583"/>
                                        </p:tgtEl>
                                        <p:attrNameLst>
                                          <p:attrName>style.visibility</p:attrName>
                                        </p:attrNameLst>
                                      </p:cBhvr>
                                      <p:to>
                                        <p:strVal val="visible"/>
                                      </p:to>
                                    </p:set>
                                    <p:anim calcmode="lin" valueType="num">
                                      <p:cBhvr>
                                        <p:cTn id="14" dur="500" fill="hold"/>
                                        <p:tgtEl>
                                          <p:spTgt spid="152583"/>
                                        </p:tgtEl>
                                        <p:attrNameLst>
                                          <p:attrName>ppt_w</p:attrName>
                                        </p:attrNameLst>
                                      </p:cBhvr>
                                      <p:tavLst>
                                        <p:tav tm="0">
                                          <p:val>
                                            <p:fltVal val="0"/>
                                          </p:val>
                                        </p:tav>
                                        <p:tav tm="100000">
                                          <p:val>
                                            <p:strVal val="#ppt_w"/>
                                          </p:val>
                                        </p:tav>
                                      </p:tavLst>
                                    </p:anim>
                                    <p:anim calcmode="lin" valueType="num">
                                      <p:cBhvr>
                                        <p:cTn id="15" dur="500" fill="hold"/>
                                        <p:tgtEl>
                                          <p:spTgt spid="152583"/>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52581"/>
                                        </p:tgtEl>
                                        <p:attrNameLst>
                                          <p:attrName>style.visibility</p:attrName>
                                        </p:attrNameLst>
                                      </p:cBhvr>
                                      <p:to>
                                        <p:strVal val="visible"/>
                                      </p:to>
                                    </p:set>
                                    <p:anim calcmode="lin" valueType="num">
                                      <p:cBhvr>
                                        <p:cTn id="18" dur="500" fill="hold"/>
                                        <p:tgtEl>
                                          <p:spTgt spid="152581"/>
                                        </p:tgtEl>
                                        <p:attrNameLst>
                                          <p:attrName>ppt_w</p:attrName>
                                        </p:attrNameLst>
                                      </p:cBhvr>
                                      <p:tavLst>
                                        <p:tav tm="0">
                                          <p:val>
                                            <p:fltVal val="0"/>
                                          </p:val>
                                        </p:tav>
                                        <p:tav tm="100000">
                                          <p:val>
                                            <p:strVal val="#ppt_w"/>
                                          </p:val>
                                        </p:tav>
                                      </p:tavLst>
                                    </p:anim>
                                    <p:anim calcmode="lin" valueType="num">
                                      <p:cBhvr>
                                        <p:cTn id="19" dur="500" fill="hold"/>
                                        <p:tgtEl>
                                          <p:spTgt spid="152581"/>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152578"/>
                                        </p:tgtEl>
                                        <p:attrNameLst>
                                          <p:attrName>style.visibility</p:attrName>
                                        </p:attrNameLst>
                                      </p:cBhvr>
                                      <p:to>
                                        <p:strVal val="visible"/>
                                      </p:to>
                                    </p:set>
                                    <p:anim calcmode="lin" valueType="num">
                                      <p:cBhvr>
                                        <p:cTn id="22" dur="500" fill="hold"/>
                                        <p:tgtEl>
                                          <p:spTgt spid="152578"/>
                                        </p:tgtEl>
                                        <p:attrNameLst>
                                          <p:attrName>ppt_w</p:attrName>
                                        </p:attrNameLst>
                                      </p:cBhvr>
                                      <p:tavLst>
                                        <p:tav tm="0">
                                          <p:val>
                                            <p:fltVal val="0"/>
                                          </p:val>
                                        </p:tav>
                                        <p:tav tm="100000">
                                          <p:val>
                                            <p:strVal val="#ppt_w"/>
                                          </p:val>
                                        </p:tav>
                                      </p:tavLst>
                                    </p:anim>
                                    <p:anim calcmode="lin" valueType="num">
                                      <p:cBhvr>
                                        <p:cTn id="23" dur="500" fill="hold"/>
                                        <p:tgtEl>
                                          <p:spTgt spid="1525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p:bldP spid="152581" grpId="0"/>
      <p:bldP spid="152582" grpId="0" animBg="1"/>
      <p:bldP spid="152583"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1258888" y="258763"/>
            <a:ext cx="7021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s-ES" altLang="es-MX" sz="2400" b="1" dirty="0" smtClean="0">
                <a:solidFill>
                  <a:srgbClr val="000000"/>
                </a:solidFill>
                <a:cs typeface="Arial" charset="0"/>
              </a:rPr>
              <a:t>Especies Activas de Oxígeno</a:t>
            </a:r>
          </a:p>
        </p:txBody>
      </p:sp>
      <p:sp>
        <p:nvSpPr>
          <p:cNvPr id="23557" name="Rectangle 7"/>
          <p:cNvSpPr>
            <a:spLocks noChangeArrowheads="1"/>
          </p:cNvSpPr>
          <p:nvPr/>
        </p:nvSpPr>
        <p:spPr bwMode="auto">
          <a:xfrm>
            <a:off x="5651500" y="6308725"/>
            <a:ext cx="334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s-ES" altLang="es-MX" smtClean="0">
                <a:solidFill>
                  <a:srgbClr val="000000"/>
                </a:solidFill>
                <a:cs typeface="Arial" charset="0"/>
              </a:rPr>
              <a:t>Adaptado de Mitller </a:t>
            </a:r>
            <a:r>
              <a:rPr lang="es-ES" altLang="es-MX" i="1" smtClean="0">
                <a:solidFill>
                  <a:srgbClr val="000000"/>
                </a:solidFill>
                <a:cs typeface="Arial" charset="0"/>
              </a:rPr>
              <a:t>et al.</a:t>
            </a:r>
            <a:r>
              <a:rPr lang="es-ES" altLang="es-MX" smtClean="0">
                <a:solidFill>
                  <a:srgbClr val="000000"/>
                </a:solidFill>
                <a:cs typeface="Arial" charset="0"/>
              </a:rPr>
              <a:t> 2004.</a:t>
            </a:r>
          </a:p>
        </p:txBody>
      </p:sp>
      <p:pic>
        <p:nvPicPr>
          <p:cNvPr id="218116" name="Picture 6" descr="Mitl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950913"/>
            <a:ext cx="8964612"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8"/>
          <p:cNvSpPr txBox="1">
            <a:spLocks noChangeArrowheads="1"/>
          </p:cNvSpPr>
          <p:nvPr/>
        </p:nvSpPr>
        <p:spPr bwMode="auto">
          <a:xfrm>
            <a:off x="4319588" y="4113213"/>
            <a:ext cx="8636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s-ES" altLang="es-MX" b="1" smtClean="0">
                <a:solidFill>
                  <a:srgbClr val="FF0000"/>
                </a:solidFill>
                <a:cs typeface="Arial" charset="0"/>
              </a:rPr>
              <a:t>EAO</a:t>
            </a:r>
          </a:p>
        </p:txBody>
      </p:sp>
    </p:spTree>
    <p:extLst>
      <p:ext uri="{BB962C8B-B14F-4D97-AF65-F5344CB8AC3E}">
        <p14:creationId xmlns:p14="http://schemas.microsoft.com/office/powerpoint/2010/main" val="138857854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3795" name="2 CuadroTexto"/>
          <p:cNvSpPr txBox="1">
            <a:spLocks noChangeArrowheads="1"/>
          </p:cNvSpPr>
          <p:nvPr/>
        </p:nvSpPr>
        <p:spPr bwMode="auto">
          <a:xfrm>
            <a:off x="1880138" y="260648"/>
            <a:ext cx="6337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AR" altLang="es-MX" sz="1800" dirty="0" smtClean="0">
                <a:solidFill>
                  <a:srgbClr val="FF0000"/>
                </a:solidFill>
              </a:rPr>
              <a:t>La senescencia es un proceso </a:t>
            </a:r>
            <a:r>
              <a:rPr lang="es-AR" altLang="es-MX" sz="1800" dirty="0" err="1" smtClean="0">
                <a:solidFill>
                  <a:srgbClr val="FF0000"/>
                </a:solidFill>
              </a:rPr>
              <a:t>redox</a:t>
            </a:r>
            <a:r>
              <a:rPr lang="es-AR" altLang="es-MX" sz="1800" dirty="0" smtClean="0">
                <a:solidFill>
                  <a:srgbClr val="FF0000"/>
                </a:solidFill>
              </a:rPr>
              <a:t> sensible</a:t>
            </a:r>
            <a:endParaRPr lang="es-ES" altLang="es-MX" sz="1800" dirty="0" smtClean="0">
              <a:solidFill>
                <a:srgbClr val="FF0000"/>
              </a:solidFill>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771524"/>
            <a:ext cx="7029814" cy="5693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53709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47813" y="2781300"/>
            <a:ext cx="6192837" cy="2232025"/>
            <a:chOff x="975" y="1434"/>
            <a:chExt cx="3901" cy="1406"/>
          </a:xfrm>
        </p:grpSpPr>
        <p:sp>
          <p:nvSpPr>
            <p:cNvPr id="34820" name="Rectangle 3"/>
            <p:cNvSpPr>
              <a:spLocks noChangeArrowheads="1"/>
            </p:cNvSpPr>
            <p:nvPr/>
          </p:nvSpPr>
          <p:spPr bwMode="auto">
            <a:xfrm>
              <a:off x="1338" y="1979"/>
              <a:ext cx="272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pPr>
              <a:r>
                <a:rPr lang="es-AR" altLang="es-MX" sz="2800" smtClean="0">
                  <a:solidFill>
                    <a:srgbClr val="000000"/>
                  </a:solidFill>
                </a:rPr>
                <a:t>          Expresión de genes</a:t>
              </a:r>
            </a:p>
          </p:txBody>
        </p:sp>
        <p:sp>
          <p:nvSpPr>
            <p:cNvPr id="34821" name="Oval 4"/>
            <p:cNvSpPr>
              <a:spLocks noChangeArrowheads="1"/>
            </p:cNvSpPr>
            <p:nvPr/>
          </p:nvSpPr>
          <p:spPr bwMode="auto">
            <a:xfrm>
              <a:off x="975" y="1434"/>
              <a:ext cx="3901" cy="1406"/>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grpSp>
      <p:sp>
        <p:nvSpPr>
          <p:cNvPr id="34819" name="Text Box 5"/>
          <p:cNvSpPr txBox="1">
            <a:spLocks noChangeArrowheads="1"/>
          </p:cNvSpPr>
          <p:nvPr/>
        </p:nvSpPr>
        <p:spPr bwMode="auto">
          <a:xfrm>
            <a:off x="1258888" y="404813"/>
            <a:ext cx="693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ES_tradnl" altLang="es-MX" b="1" smtClean="0">
                <a:solidFill>
                  <a:srgbClr val="FF0000"/>
                </a:solidFill>
              </a:rPr>
              <a:t>SENESCENCIA Y PROCESOS RELACIONADOS</a:t>
            </a:r>
            <a:endParaRPr lang="es-ES_tradnl" altLang="es-MX" smtClean="0">
              <a:solidFill>
                <a:srgbClr val="FF0000"/>
              </a:solidFill>
            </a:endParaRPr>
          </a:p>
        </p:txBody>
      </p:sp>
    </p:spTree>
    <p:extLst>
      <p:ext uri="{BB962C8B-B14F-4D97-AF65-F5344CB8AC3E}">
        <p14:creationId xmlns:p14="http://schemas.microsoft.com/office/powerpoint/2010/main" val="1155057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304800" y="304800"/>
            <a:ext cx="8534400" cy="1143000"/>
          </a:xfrm>
        </p:spPr>
        <p:txBody>
          <a:bodyPr/>
          <a:lstStyle/>
          <a:p>
            <a:r>
              <a:rPr lang="en-GB" altLang="en-US" smtClean="0">
                <a:ea typeface="ＭＳ Ｐゴシック" panose="020B0600070205080204" pitchFamily="34" charset="-128"/>
              </a:rPr>
              <a:t>The onset of senescence brings about a change in gene expression</a:t>
            </a:r>
          </a:p>
        </p:txBody>
      </p:sp>
      <p:sp>
        <p:nvSpPr>
          <p:cNvPr id="82947" name="TextBox 3"/>
          <p:cNvSpPr txBox="1">
            <a:spLocks noChangeArrowheads="1"/>
          </p:cNvSpPr>
          <p:nvPr/>
        </p:nvSpPr>
        <p:spPr bwMode="auto">
          <a:xfrm>
            <a:off x="2914650" y="5983288"/>
            <a:ext cx="62341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From Buchanan-Wollaston, V. (1997). The molecular biology of leaf senescence. Journal of Experimental Botany. 48: </a:t>
            </a: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hlinkClick r:id="rId2"/>
              </a:rPr>
              <a:t>181-199</a:t>
            </a: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as adapted in </a:t>
            </a:r>
            <a:r>
              <a:rPr kumimoji="0" lang="en-US"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Buchanan, B.B., Gruissem, W. and Jones, R.L. (2000)  </a:t>
            </a:r>
            <a:r>
              <a:rPr kumimoji="0" lang="en-US"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hlinkClick r:id="rId3"/>
              </a:rPr>
              <a:t>Biochemistry and Molecular Biology of Plants</a:t>
            </a:r>
            <a:r>
              <a:rPr kumimoji="0" lang="en-US"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American Society of Plant Physiologists.</a:t>
            </a:r>
            <a:endParaRPr kumimoji="0" lang="en-AU"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pSp>
        <p:nvGrpSpPr>
          <p:cNvPr id="82948" name="Group 22"/>
          <p:cNvGrpSpPr>
            <a:grpSpLocks/>
          </p:cNvGrpSpPr>
          <p:nvPr/>
        </p:nvGrpSpPr>
        <p:grpSpPr bwMode="auto">
          <a:xfrm>
            <a:off x="228600" y="1952625"/>
            <a:ext cx="8896350" cy="3228975"/>
            <a:chOff x="228593" y="1952474"/>
            <a:chExt cx="8896756" cy="3229126"/>
          </a:xfrm>
        </p:grpSpPr>
        <p:grpSp>
          <p:nvGrpSpPr>
            <p:cNvPr id="82953" name="Group 12"/>
            <p:cNvGrpSpPr>
              <a:grpSpLocks/>
            </p:cNvGrpSpPr>
            <p:nvPr/>
          </p:nvGrpSpPr>
          <p:grpSpPr bwMode="auto">
            <a:xfrm>
              <a:off x="1981200" y="1952474"/>
              <a:ext cx="7144149" cy="3229126"/>
              <a:chOff x="1981200" y="1647674"/>
              <a:chExt cx="7144149" cy="3229126"/>
            </a:xfrm>
          </p:grpSpPr>
          <p:grpSp>
            <p:nvGrpSpPr>
              <p:cNvPr id="82958" name="Group 7"/>
              <p:cNvGrpSpPr>
                <a:grpSpLocks/>
              </p:cNvGrpSpPr>
              <p:nvPr/>
            </p:nvGrpSpPr>
            <p:grpSpPr bwMode="auto">
              <a:xfrm>
                <a:off x="1981200" y="1647674"/>
                <a:ext cx="7144149" cy="2876754"/>
                <a:chOff x="1981200" y="1647674"/>
                <a:chExt cx="7144149" cy="2876754"/>
              </a:xfrm>
            </p:grpSpPr>
            <p:grpSp>
              <p:nvGrpSpPr>
                <p:cNvPr id="82962" name="Group 4"/>
                <p:cNvGrpSpPr>
                  <a:grpSpLocks/>
                </p:cNvGrpSpPr>
                <p:nvPr/>
              </p:nvGrpSpPr>
              <p:grpSpPr bwMode="auto">
                <a:xfrm>
                  <a:off x="1981200" y="2271583"/>
                  <a:ext cx="7144149" cy="2252845"/>
                  <a:chOff x="1980385" y="1238249"/>
                  <a:chExt cx="7296965" cy="2459356"/>
                </a:xfrm>
              </p:grpSpPr>
              <p:pic>
                <p:nvPicPr>
                  <p:cNvPr id="82967" name="Picture 2"/>
                  <p:cNvPicPr>
                    <a:picLocks noChangeAspect="1" noChangeArrowheads="1"/>
                  </p:cNvPicPr>
                  <p:nvPr/>
                </p:nvPicPr>
                <p:blipFill>
                  <a:blip r:embed="rId4">
                    <a:extLst>
                      <a:ext uri="{28A0092B-C50C-407E-A947-70E740481C1C}">
                        <a14:useLocalDpi xmlns:a14="http://schemas.microsoft.com/office/drawing/2010/main" val="0"/>
                      </a:ext>
                    </a:extLst>
                  </a:blip>
                  <a:srcRect l="-526"/>
                  <a:stretch>
                    <a:fillRect/>
                  </a:stretch>
                </p:blipFill>
                <p:spPr bwMode="auto">
                  <a:xfrm>
                    <a:off x="1980385" y="1238249"/>
                    <a:ext cx="72771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9300" y="1503543"/>
                    <a:ext cx="7258050" cy="21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963" name="TextBox 6"/>
                <p:cNvSpPr txBox="1">
                  <a:spLocks noChangeArrowheads="1"/>
                </p:cNvSpPr>
                <p:nvPr/>
              </p:nvSpPr>
              <p:spPr bwMode="auto">
                <a:xfrm>
                  <a:off x="2019300" y="1902251"/>
                  <a:ext cx="12618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Expansion</a:t>
                  </a:r>
                </a:p>
              </p:txBody>
            </p:sp>
            <p:sp>
              <p:nvSpPr>
                <p:cNvPr id="82964" name="TextBox 8"/>
                <p:cNvSpPr txBox="1">
                  <a:spLocks noChangeArrowheads="1"/>
                </p:cNvSpPr>
                <p:nvPr/>
              </p:nvSpPr>
              <p:spPr bwMode="auto">
                <a:xfrm>
                  <a:off x="4038600" y="1902251"/>
                  <a:ext cx="1005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Maturity</a:t>
                  </a:r>
                </a:p>
              </p:txBody>
            </p:sp>
            <p:sp>
              <p:nvSpPr>
                <p:cNvPr id="82965" name="TextBox 9"/>
                <p:cNvSpPr txBox="1">
                  <a:spLocks noChangeArrowheads="1"/>
                </p:cNvSpPr>
                <p:nvPr/>
              </p:nvSpPr>
              <p:spPr bwMode="auto">
                <a:xfrm>
                  <a:off x="5951621" y="1647674"/>
                  <a:ext cx="16219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Visible senescence</a:t>
                  </a:r>
                </a:p>
              </p:txBody>
            </p:sp>
            <p:sp>
              <p:nvSpPr>
                <p:cNvPr id="82966" name="TextBox 10"/>
                <p:cNvSpPr txBox="1">
                  <a:spLocks noChangeArrowheads="1"/>
                </p:cNvSpPr>
                <p:nvPr/>
              </p:nvSpPr>
              <p:spPr bwMode="auto">
                <a:xfrm>
                  <a:off x="7924800" y="1902251"/>
                  <a:ext cx="1082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Necrosis</a:t>
                  </a:r>
                </a:p>
              </p:txBody>
            </p:sp>
          </p:grpSp>
          <p:sp>
            <p:nvSpPr>
              <p:cNvPr id="82959" name="TextBox 11"/>
              <p:cNvSpPr txBox="1">
                <a:spLocks noChangeArrowheads="1"/>
              </p:cNvSpPr>
              <p:nvPr/>
            </p:nvSpPr>
            <p:spPr bwMode="auto">
              <a:xfrm>
                <a:off x="7696199" y="2667000"/>
                <a:ext cx="1310949" cy="830997"/>
              </a:xfrm>
              <a:prstGeom prst="rect">
                <a:avLst/>
              </a:prstGeom>
              <a:solidFill>
                <a:srgbClr val="AC867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No gene expression after death</a:t>
                </a:r>
              </a:p>
            </p:txBody>
          </p:sp>
          <p:pic>
            <p:nvPicPr>
              <p:cNvPr id="8296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7819" y="4503821"/>
                <a:ext cx="3326128" cy="37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9300" y="4461301"/>
                <a:ext cx="3790551"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954" name="TextBox 15"/>
            <p:cNvSpPr txBox="1">
              <a:spLocks noChangeArrowheads="1"/>
            </p:cNvSpPr>
            <p:nvPr/>
          </p:nvSpPr>
          <p:spPr bwMode="auto">
            <a:xfrm>
              <a:off x="2019299" y="4258270"/>
              <a:ext cx="179070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Senescence associated genes (SAGs)</a:t>
              </a:r>
            </a:p>
          </p:txBody>
        </p:sp>
        <p:cxnSp>
          <p:nvCxnSpPr>
            <p:cNvPr id="18" name="Straight Arrow Connector 17"/>
            <p:cNvCxnSpPr/>
            <p:nvPr/>
          </p:nvCxnSpPr>
          <p:spPr>
            <a:xfrm>
              <a:off x="3657749" y="4965690"/>
              <a:ext cx="457221" cy="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657749" y="4638650"/>
              <a:ext cx="457221" cy="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28593" y="3063776"/>
              <a:ext cx="1676477" cy="1200206"/>
            </a:xfrm>
            <a:prstGeom prst="rect">
              <a:avLst/>
            </a:prstGeom>
            <a:solidFill>
              <a:schemeClr val="accent1">
                <a:lumMod val="20000"/>
                <a:lumOff val="80000"/>
              </a:schemeClr>
            </a:solid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Genes sorted by temporal patterns of expression</a:t>
              </a:r>
            </a:p>
          </p:txBody>
        </p:sp>
      </p:grpSp>
      <p:sp>
        <p:nvSpPr>
          <p:cNvPr id="24" name="Freeform 23"/>
          <p:cNvSpPr/>
          <p:nvPr/>
        </p:nvSpPr>
        <p:spPr>
          <a:xfrm rot="3266966">
            <a:off x="4519613" y="1692275"/>
            <a:ext cx="439737" cy="658813"/>
          </a:xfrm>
          <a:custGeom>
            <a:avLst/>
            <a:gdLst>
              <a:gd name="connsiteX0" fmla="*/ 76477 w 603116"/>
              <a:gd name="connsiteY0" fmla="*/ 858623 h 861077"/>
              <a:gd name="connsiteX1" fmla="*/ 142978 w 603116"/>
              <a:gd name="connsiteY1" fmla="*/ 812071 h 861077"/>
              <a:gd name="connsiteX2" fmla="*/ 282632 w 603116"/>
              <a:gd name="connsiteY2" fmla="*/ 838672 h 861077"/>
              <a:gd name="connsiteX3" fmla="*/ 438912 w 603116"/>
              <a:gd name="connsiteY3" fmla="*/ 795446 h 861077"/>
              <a:gd name="connsiteX4" fmla="*/ 595191 w 603116"/>
              <a:gd name="connsiteY4" fmla="*/ 509488 h 861077"/>
              <a:gd name="connsiteX5" fmla="*/ 578565 w 603116"/>
              <a:gd name="connsiteY5" fmla="*/ 203580 h 861077"/>
              <a:gd name="connsiteX6" fmla="*/ 565265 w 603116"/>
              <a:gd name="connsiteY6" fmla="*/ 749 h 861077"/>
              <a:gd name="connsiteX7" fmla="*/ 315883 w 603116"/>
              <a:gd name="connsiteY7" fmla="*/ 140403 h 861077"/>
              <a:gd name="connsiteX8" fmla="*/ 73152 w 603116"/>
              <a:gd name="connsiteY8" fmla="*/ 283382 h 861077"/>
              <a:gd name="connsiteX9" fmla="*/ 0 w 603116"/>
              <a:gd name="connsiteY9" fmla="*/ 546064 h 861077"/>
              <a:gd name="connsiteX10" fmla="*/ 73152 w 603116"/>
              <a:gd name="connsiteY10" fmla="*/ 722294 h 861077"/>
              <a:gd name="connsiteX11" fmla="*/ 76477 w 603116"/>
              <a:gd name="connsiteY11" fmla="*/ 858623 h 8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3116" h="861077">
                <a:moveTo>
                  <a:pt x="76477" y="858623"/>
                </a:moveTo>
                <a:cubicBezTo>
                  <a:pt x="88115" y="873586"/>
                  <a:pt x="108619" y="815396"/>
                  <a:pt x="142978" y="812071"/>
                </a:cubicBezTo>
                <a:cubicBezTo>
                  <a:pt x="177337" y="808746"/>
                  <a:pt x="233310" y="841443"/>
                  <a:pt x="282632" y="838672"/>
                </a:cubicBezTo>
                <a:cubicBezTo>
                  <a:pt x="331954" y="835901"/>
                  <a:pt x="386819" y="850310"/>
                  <a:pt x="438912" y="795446"/>
                </a:cubicBezTo>
                <a:cubicBezTo>
                  <a:pt x="491005" y="740582"/>
                  <a:pt x="571916" y="608132"/>
                  <a:pt x="595191" y="509488"/>
                </a:cubicBezTo>
                <a:cubicBezTo>
                  <a:pt x="618467" y="410844"/>
                  <a:pt x="583553" y="288370"/>
                  <a:pt x="578565" y="203580"/>
                </a:cubicBezTo>
                <a:cubicBezTo>
                  <a:pt x="573577" y="118790"/>
                  <a:pt x="609045" y="11278"/>
                  <a:pt x="565265" y="749"/>
                </a:cubicBezTo>
                <a:cubicBezTo>
                  <a:pt x="521485" y="-9780"/>
                  <a:pt x="397902" y="93298"/>
                  <a:pt x="315883" y="140403"/>
                </a:cubicBezTo>
                <a:cubicBezTo>
                  <a:pt x="233864" y="187508"/>
                  <a:pt x="125799" y="215772"/>
                  <a:pt x="73152" y="283382"/>
                </a:cubicBezTo>
                <a:cubicBezTo>
                  <a:pt x="20505" y="350992"/>
                  <a:pt x="0" y="472912"/>
                  <a:pt x="0" y="546064"/>
                </a:cubicBezTo>
                <a:cubicBezTo>
                  <a:pt x="0" y="619216"/>
                  <a:pt x="61514" y="673526"/>
                  <a:pt x="73152" y="722294"/>
                </a:cubicBezTo>
                <a:cubicBezTo>
                  <a:pt x="84790" y="771062"/>
                  <a:pt x="64839" y="843660"/>
                  <a:pt x="76477" y="858623"/>
                </a:cubicBezTo>
                <a:close/>
              </a:path>
            </a:pathLst>
          </a:custGeom>
          <a:solidFill>
            <a:srgbClr val="33CC33"/>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Freeform 26"/>
          <p:cNvSpPr/>
          <p:nvPr/>
        </p:nvSpPr>
        <p:spPr>
          <a:xfrm rot="3266966">
            <a:off x="2506663" y="2000250"/>
            <a:ext cx="252412" cy="261938"/>
          </a:xfrm>
          <a:custGeom>
            <a:avLst/>
            <a:gdLst>
              <a:gd name="connsiteX0" fmla="*/ 76477 w 603116"/>
              <a:gd name="connsiteY0" fmla="*/ 858623 h 861077"/>
              <a:gd name="connsiteX1" fmla="*/ 142978 w 603116"/>
              <a:gd name="connsiteY1" fmla="*/ 812071 h 861077"/>
              <a:gd name="connsiteX2" fmla="*/ 282632 w 603116"/>
              <a:gd name="connsiteY2" fmla="*/ 838672 h 861077"/>
              <a:gd name="connsiteX3" fmla="*/ 438912 w 603116"/>
              <a:gd name="connsiteY3" fmla="*/ 795446 h 861077"/>
              <a:gd name="connsiteX4" fmla="*/ 595191 w 603116"/>
              <a:gd name="connsiteY4" fmla="*/ 509488 h 861077"/>
              <a:gd name="connsiteX5" fmla="*/ 578565 w 603116"/>
              <a:gd name="connsiteY5" fmla="*/ 203580 h 861077"/>
              <a:gd name="connsiteX6" fmla="*/ 565265 w 603116"/>
              <a:gd name="connsiteY6" fmla="*/ 749 h 861077"/>
              <a:gd name="connsiteX7" fmla="*/ 315883 w 603116"/>
              <a:gd name="connsiteY7" fmla="*/ 140403 h 861077"/>
              <a:gd name="connsiteX8" fmla="*/ 73152 w 603116"/>
              <a:gd name="connsiteY8" fmla="*/ 283382 h 861077"/>
              <a:gd name="connsiteX9" fmla="*/ 0 w 603116"/>
              <a:gd name="connsiteY9" fmla="*/ 546064 h 861077"/>
              <a:gd name="connsiteX10" fmla="*/ 73152 w 603116"/>
              <a:gd name="connsiteY10" fmla="*/ 722294 h 861077"/>
              <a:gd name="connsiteX11" fmla="*/ 76477 w 603116"/>
              <a:gd name="connsiteY11" fmla="*/ 858623 h 8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3116" h="861077">
                <a:moveTo>
                  <a:pt x="76477" y="858623"/>
                </a:moveTo>
                <a:cubicBezTo>
                  <a:pt x="88115" y="873586"/>
                  <a:pt x="108619" y="815396"/>
                  <a:pt x="142978" y="812071"/>
                </a:cubicBezTo>
                <a:cubicBezTo>
                  <a:pt x="177337" y="808746"/>
                  <a:pt x="233310" y="841443"/>
                  <a:pt x="282632" y="838672"/>
                </a:cubicBezTo>
                <a:cubicBezTo>
                  <a:pt x="331954" y="835901"/>
                  <a:pt x="386819" y="850310"/>
                  <a:pt x="438912" y="795446"/>
                </a:cubicBezTo>
                <a:cubicBezTo>
                  <a:pt x="491005" y="740582"/>
                  <a:pt x="571916" y="608132"/>
                  <a:pt x="595191" y="509488"/>
                </a:cubicBezTo>
                <a:cubicBezTo>
                  <a:pt x="618467" y="410844"/>
                  <a:pt x="583553" y="288370"/>
                  <a:pt x="578565" y="203580"/>
                </a:cubicBezTo>
                <a:cubicBezTo>
                  <a:pt x="573577" y="118790"/>
                  <a:pt x="609045" y="11278"/>
                  <a:pt x="565265" y="749"/>
                </a:cubicBezTo>
                <a:cubicBezTo>
                  <a:pt x="521485" y="-9780"/>
                  <a:pt x="397902" y="93298"/>
                  <a:pt x="315883" y="140403"/>
                </a:cubicBezTo>
                <a:cubicBezTo>
                  <a:pt x="233864" y="187508"/>
                  <a:pt x="125799" y="215772"/>
                  <a:pt x="73152" y="283382"/>
                </a:cubicBezTo>
                <a:cubicBezTo>
                  <a:pt x="20505" y="350992"/>
                  <a:pt x="0" y="472912"/>
                  <a:pt x="0" y="546064"/>
                </a:cubicBezTo>
                <a:cubicBezTo>
                  <a:pt x="0" y="619216"/>
                  <a:pt x="61514" y="673526"/>
                  <a:pt x="73152" y="722294"/>
                </a:cubicBezTo>
                <a:cubicBezTo>
                  <a:pt x="84790" y="771062"/>
                  <a:pt x="64839" y="843660"/>
                  <a:pt x="76477" y="858623"/>
                </a:cubicBezTo>
                <a:close/>
              </a:path>
            </a:pathLst>
          </a:custGeom>
          <a:solidFill>
            <a:srgbClr val="00CC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Freeform 27"/>
          <p:cNvSpPr/>
          <p:nvPr/>
        </p:nvSpPr>
        <p:spPr>
          <a:xfrm rot="3266966">
            <a:off x="5719763" y="1801812"/>
            <a:ext cx="439738" cy="658813"/>
          </a:xfrm>
          <a:custGeom>
            <a:avLst/>
            <a:gdLst>
              <a:gd name="connsiteX0" fmla="*/ 76477 w 603116"/>
              <a:gd name="connsiteY0" fmla="*/ 858623 h 861077"/>
              <a:gd name="connsiteX1" fmla="*/ 142978 w 603116"/>
              <a:gd name="connsiteY1" fmla="*/ 812071 h 861077"/>
              <a:gd name="connsiteX2" fmla="*/ 282632 w 603116"/>
              <a:gd name="connsiteY2" fmla="*/ 838672 h 861077"/>
              <a:gd name="connsiteX3" fmla="*/ 438912 w 603116"/>
              <a:gd name="connsiteY3" fmla="*/ 795446 h 861077"/>
              <a:gd name="connsiteX4" fmla="*/ 595191 w 603116"/>
              <a:gd name="connsiteY4" fmla="*/ 509488 h 861077"/>
              <a:gd name="connsiteX5" fmla="*/ 578565 w 603116"/>
              <a:gd name="connsiteY5" fmla="*/ 203580 h 861077"/>
              <a:gd name="connsiteX6" fmla="*/ 565265 w 603116"/>
              <a:gd name="connsiteY6" fmla="*/ 749 h 861077"/>
              <a:gd name="connsiteX7" fmla="*/ 315883 w 603116"/>
              <a:gd name="connsiteY7" fmla="*/ 140403 h 861077"/>
              <a:gd name="connsiteX8" fmla="*/ 73152 w 603116"/>
              <a:gd name="connsiteY8" fmla="*/ 283382 h 861077"/>
              <a:gd name="connsiteX9" fmla="*/ 0 w 603116"/>
              <a:gd name="connsiteY9" fmla="*/ 546064 h 861077"/>
              <a:gd name="connsiteX10" fmla="*/ 73152 w 603116"/>
              <a:gd name="connsiteY10" fmla="*/ 722294 h 861077"/>
              <a:gd name="connsiteX11" fmla="*/ 76477 w 603116"/>
              <a:gd name="connsiteY11" fmla="*/ 858623 h 8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3116" h="861077">
                <a:moveTo>
                  <a:pt x="76477" y="858623"/>
                </a:moveTo>
                <a:cubicBezTo>
                  <a:pt x="88115" y="873586"/>
                  <a:pt x="108619" y="815396"/>
                  <a:pt x="142978" y="812071"/>
                </a:cubicBezTo>
                <a:cubicBezTo>
                  <a:pt x="177337" y="808746"/>
                  <a:pt x="233310" y="841443"/>
                  <a:pt x="282632" y="838672"/>
                </a:cubicBezTo>
                <a:cubicBezTo>
                  <a:pt x="331954" y="835901"/>
                  <a:pt x="386819" y="850310"/>
                  <a:pt x="438912" y="795446"/>
                </a:cubicBezTo>
                <a:cubicBezTo>
                  <a:pt x="491005" y="740582"/>
                  <a:pt x="571916" y="608132"/>
                  <a:pt x="595191" y="509488"/>
                </a:cubicBezTo>
                <a:cubicBezTo>
                  <a:pt x="618467" y="410844"/>
                  <a:pt x="583553" y="288370"/>
                  <a:pt x="578565" y="203580"/>
                </a:cubicBezTo>
                <a:cubicBezTo>
                  <a:pt x="573577" y="118790"/>
                  <a:pt x="609045" y="11278"/>
                  <a:pt x="565265" y="749"/>
                </a:cubicBezTo>
                <a:cubicBezTo>
                  <a:pt x="521485" y="-9780"/>
                  <a:pt x="397902" y="93298"/>
                  <a:pt x="315883" y="140403"/>
                </a:cubicBezTo>
                <a:cubicBezTo>
                  <a:pt x="233864" y="187508"/>
                  <a:pt x="125799" y="215772"/>
                  <a:pt x="73152" y="283382"/>
                </a:cubicBezTo>
                <a:cubicBezTo>
                  <a:pt x="20505" y="350992"/>
                  <a:pt x="0" y="472912"/>
                  <a:pt x="0" y="546064"/>
                </a:cubicBezTo>
                <a:cubicBezTo>
                  <a:pt x="0" y="619216"/>
                  <a:pt x="61514" y="673526"/>
                  <a:pt x="73152" y="722294"/>
                </a:cubicBezTo>
                <a:cubicBezTo>
                  <a:pt x="84790" y="771062"/>
                  <a:pt x="64839" y="843660"/>
                  <a:pt x="76477" y="858623"/>
                </a:cubicBezTo>
                <a:close/>
              </a:path>
            </a:pathLst>
          </a:custGeom>
          <a:solidFill>
            <a:srgbClr val="CCFF33"/>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Freeform 28"/>
          <p:cNvSpPr/>
          <p:nvPr/>
        </p:nvSpPr>
        <p:spPr>
          <a:xfrm rot="3266966">
            <a:off x="7476331" y="1801019"/>
            <a:ext cx="439738" cy="660400"/>
          </a:xfrm>
          <a:custGeom>
            <a:avLst/>
            <a:gdLst>
              <a:gd name="connsiteX0" fmla="*/ 76477 w 603116"/>
              <a:gd name="connsiteY0" fmla="*/ 858623 h 861077"/>
              <a:gd name="connsiteX1" fmla="*/ 142978 w 603116"/>
              <a:gd name="connsiteY1" fmla="*/ 812071 h 861077"/>
              <a:gd name="connsiteX2" fmla="*/ 282632 w 603116"/>
              <a:gd name="connsiteY2" fmla="*/ 838672 h 861077"/>
              <a:gd name="connsiteX3" fmla="*/ 438912 w 603116"/>
              <a:gd name="connsiteY3" fmla="*/ 795446 h 861077"/>
              <a:gd name="connsiteX4" fmla="*/ 595191 w 603116"/>
              <a:gd name="connsiteY4" fmla="*/ 509488 h 861077"/>
              <a:gd name="connsiteX5" fmla="*/ 578565 w 603116"/>
              <a:gd name="connsiteY5" fmla="*/ 203580 h 861077"/>
              <a:gd name="connsiteX6" fmla="*/ 565265 w 603116"/>
              <a:gd name="connsiteY6" fmla="*/ 749 h 861077"/>
              <a:gd name="connsiteX7" fmla="*/ 315883 w 603116"/>
              <a:gd name="connsiteY7" fmla="*/ 140403 h 861077"/>
              <a:gd name="connsiteX8" fmla="*/ 73152 w 603116"/>
              <a:gd name="connsiteY8" fmla="*/ 283382 h 861077"/>
              <a:gd name="connsiteX9" fmla="*/ 0 w 603116"/>
              <a:gd name="connsiteY9" fmla="*/ 546064 h 861077"/>
              <a:gd name="connsiteX10" fmla="*/ 73152 w 603116"/>
              <a:gd name="connsiteY10" fmla="*/ 722294 h 861077"/>
              <a:gd name="connsiteX11" fmla="*/ 76477 w 603116"/>
              <a:gd name="connsiteY11" fmla="*/ 858623 h 8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3116" h="861077">
                <a:moveTo>
                  <a:pt x="76477" y="858623"/>
                </a:moveTo>
                <a:cubicBezTo>
                  <a:pt x="88115" y="873586"/>
                  <a:pt x="108619" y="815396"/>
                  <a:pt x="142978" y="812071"/>
                </a:cubicBezTo>
                <a:cubicBezTo>
                  <a:pt x="177337" y="808746"/>
                  <a:pt x="233310" y="841443"/>
                  <a:pt x="282632" y="838672"/>
                </a:cubicBezTo>
                <a:cubicBezTo>
                  <a:pt x="331954" y="835901"/>
                  <a:pt x="386819" y="850310"/>
                  <a:pt x="438912" y="795446"/>
                </a:cubicBezTo>
                <a:cubicBezTo>
                  <a:pt x="491005" y="740582"/>
                  <a:pt x="571916" y="608132"/>
                  <a:pt x="595191" y="509488"/>
                </a:cubicBezTo>
                <a:cubicBezTo>
                  <a:pt x="618467" y="410844"/>
                  <a:pt x="583553" y="288370"/>
                  <a:pt x="578565" y="203580"/>
                </a:cubicBezTo>
                <a:cubicBezTo>
                  <a:pt x="573577" y="118790"/>
                  <a:pt x="609045" y="11278"/>
                  <a:pt x="565265" y="749"/>
                </a:cubicBezTo>
                <a:cubicBezTo>
                  <a:pt x="521485" y="-9780"/>
                  <a:pt x="397902" y="93298"/>
                  <a:pt x="315883" y="140403"/>
                </a:cubicBezTo>
                <a:cubicBezTo>
                  <a:pt x="233864" y="187508"/>
                  <a:pt x="125799" y="215772"/>
                  <a:pt x="73152" y="283382"/>
                </a:cubicBezTo>
                <a:cubicBezTo>
                  <a:pt x="20505" y="350992"/>
                  <a:pt x="0" y="472912"/>
                  <a:pt x="0" y="546064"/>
                </a:cubicBezTo>
                <a:cubicBezTo>
                  <a:pt x="0" y="619216"/>
                  <a:pt x="61514" y="673526"/>
                  <a:pt x="73152" y="722294"/>
                </a:cubicBezTo>
                <a:cubicBezTo>
                  <a:pt x="84790" y="771062"/>
                  <a:pt x="64839" y="843660"/>
                  <a:pt x="76477" y="858623"/>
                </a:cubicBezTo>
                <a:close/>
              </a:path>
            </a:pathLst>
          </a:custGeom>
          <a:solidFill>
            <a:srgbClr val="CC99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389724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539750" y="188913"/>
            <a:ext cx="8229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AR" altLang="es-MX" sz="2400" smtClean="0">
                <a:solidFill>
                  <a:srgbClr val="000000"/>
                </a:solidFill>
              </a:rPr>
              <a:t>La senescencia como proceso ordenado implica la  síntesis de  nuevos RNAs y proteínas</a:t>
            </a:r>
            <a:endParaRPr lang="es-ES" altLang="es-MX" sz="2400" smtClean="0">
              <a:solidFill>
                <a:srgbClr val="000000"/>
              </a:solidFill>
            </a:endParaRPr>
          </a:p>
        </p:txBody>
      </p:sp>
      <p:sp>
        <p:nvSpPr>
          <p:cNvPr id="36867" name="Text Box 3"/>
          <p:cNvSpPr txBox="1">
            <a:spLocks noChangeArrowheads="1"/>
          </p:cNvSpPr>
          <p:nvPr/>
        </p:nvSpPr>
        <p:spPr bwMode="auto">
          <a:xfrm>
            <a:off x="152400" y="1905000"/>
            <a:ext cx="868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AR" altLang="es-MX" smtClean="0">
                <a:solidFill>
                  <a:srgbClr val="000000"/>
                </a:solidFill>
              </a:rPr>
              <a:t>Los genes  relacionados a la senescencia (senescence associated genes </a:t>
            </a:r>
            <a:r>
              <a:rPr lang="es-AR" altLang="es-MX" i="1" smtClean="0">
                <a:solidFill>
                  <a:srgbClr val="FF0000"/>
                </a:solidFill>
              </a:rPr>
              <a:t>SAGs</a:t>
            </a:r>
            <a:r>
              <a:rPr lang="es-AR" altLang="es-MX" smtClean="0">
                <a:solidFill>
                  <a:srgbClr val="000000"/>
                </a:solidFill>
              </a:rPr>
              <a:t>) o aumentados por la senescencia (</a:t>
            </a:r>
            <a:r>
              <a:rPr lang="es-AR" altLang="es-MX" smtClean="0">
                <a:solidFill>
                  <a:srgbClr val="FF0000"/>
                </a:solidFill>
              </a:rPr>
              <a:t>SEN </a:t>
            </a:r>
            <a:r>
              <a:rPr lang="es-AR" altLang="es-MX" smtClean="0">
                <a:solidFill>
                  <a:srgbClr val="000000"/>
                </a:solidFill>
              </a:rPr>
              <a:t>senescence enhanced)</a:t>
            </a:r>
            <a:endParaRPr lang="es-ES" altLang="es-MX" smtClean="0">
              <a:solidFill>
                <a:srgbClr val="000000"/>
              </a:solidFill>
            </a:endParaRPr>
          </a:p>
        </p:txBody>
      </p:sp>
      <p:sp>
        <p:nvSpPr>
          <p:cNvPr id="36868" name="Text Box 4"/>
          <p:cNvSpPr txBox="1">
            <a:spLocks noChangeArrowheads="1"/>
          </p:cNvSpPr>
          <p:nvPr/>
        </p:nvSpPr>
        <p:spPr bwMode="auto">
          <a:xfrm>
            <a:off x="152400" y="4267200"/>
            <a:ext cx="8839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AR" altLang="es-MX" smtClean="0">
                <a:solidFill>
                  <a:srgbClr val="000000"/>
                </a:solidFill>
              </a:rPr>
              <a:t>El conocimiento y manipulación  de los SAG y SEN tienen gran importancia económica ya que intervienen en el rendimiento y valor nutricional de los cultivos </a:t>
            </a:r>
            <a:endParaRPr lang="es-ES" altLang="es-MX" smtClean="0">
              <a:solidFill>
                <a:srgbClr val="000000"/>
              </a:solidFill>
            </a:endParaRPr>
          </a:p>
        </p:txBody>
      </p:sp>
      <p:sp>
        <p:nvSpPr>
          <p:cNvPr id="36869" name="AutoShape 5"/>
          <p:cNvSpPr>
            <a:spLocks noChangeArrowheads="1"/>
          </p:cNvSpPr>
          <p:nvPr/>
        </p:nvSpPr>
        <p:spPr bwMode="auto">
          <a:xfrm>
            <a:off x="4114800" y="1143000"/>
            <a:ext cx="609600" cy="685800"/>
          </a:xfrm>
          <a:prstGeom prst="downArrow">
            <a:avLst>
              <a:gd name="adj1" fmla="val 50000"/>
              <a:gd name="adj2" fmla="val 28125"/>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FF0000"/>
              </a:solidFill>
            </a:endParaRPr>
          </a:p>
        </p:txBody>
      </p:sp>
      <p:sp>
        <p:nvSpPr>
          <p:cNvPr id="36870" name="Text Box 6"/>
          <p:cNvSpPr txBox="1">
            <a:spLocks noChangeArrowheads="1"/>
          </p:cNvSpPr>
          <p:nvPr/>
        </p:nvSpPr>
        <p:spPr bwMode="auto">
          <a:xfrm>
            <a:off x="228600" y="3124200"/>
            <a:ext cx="868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AR" altLang="es-MX" smtClean="0">
                <a:solidFill>
                  <a:srgbClr val="000000"/>
                </a:solidFill>
              </a:rPr>
              <a:t>Los </a:t>
            </a:r>
            <a:r>
              <a:rPr lang="es-AR" altLang="es-MX" smtClean="0">
                <a:solidFill>
                  <a:srgbClr val="FF0000"/>
                </a:solidFill>
              </a:rPr>
              <a:t>SAG</a:t>
            </a:r>
            <a:r>
              <a:rPr lang="es-AR" altLang="es-MX" smtClean="0">
                <a:solidFill>
                  <a:srgbClr val="000000"/>
                </a:solidFill>
              </a:rPr>
              <a:t> y </a:t>
            </a:r>
            <a:r>
              <a:rPr lang="es-AR" altLang="es-MX" smtClean="0">
                <a:solidFill>
                  <a:srgbClr val="FF0000"/>
                </a:solidFill>
              </a:rPr>
              <a:t>SEN</a:t>
            </a:r>
            <a:r>
              <a:rPr lang="es-AR" altLang="es-MX" smtClean="0">
                <a:solidFill>
                  <a:srgbClr val="000000"/>
                </a:solidFill>
              </a:rPr>
              <a:t>  han sido identificados mediante mutantes defectivos en las vías que median la senescencia o por expresión diferencial</a:t>
            </a:r>
            <a:endParaRPr lang="es-ES" altLang="es-MX" smtClean="0">
              <a:solidFill>
                <a:srgbClr val="000000"/>
              </a:solidFill>
            </a:endParaRPr>
          </a:p>
        </p:txBody>
      </p:sp>
    </p:spTree>
    <p:extLst>
      <p:ext uri="{BB962C8B-B14F-4D97-AF65-F5344CB8AC3E}">
        <p14:creationId xmlns:p14="http://schemas.microsoft.com/office/powerpoint/2010/main" val="32666061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5888"/>
            <a:ext cx="759618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3 CuadroTexto"/>
          <p:cNvSpPr txBox="1">
            <a:spLocks noChangeArrowheads="1"/>
          </p:cNvSpPr>
          <p:nvPr/>
        </p:nvSpPr>
        <p:spPr bwMode="auto">
          <a:xfrm>
            <a:off x="4932363" y="620713"/>
            <a:ext cx="4211637"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AR" altLang="es-MX" sz="1400" smtClean="0">
                <a:solidFill>
                  <a:srgbClr val="000000"/>
                </a:solidFill>
              </a:rPr>
              <a:t>1.Genes Housekeeping</a:t>
            </a:r>
          </a:p>
          <a:p>
            <a:pPr eaLnBrk="1" fontAlgn="base" hangingPunct="1">
              <a:spcBef>
                <a:spcPct val="0"/>
              </a:spcBef>
              <a:spcAft>
                <a:spcPct val="0"/>
              </a:spcAft>
            </a:pPr>
            <a:endParaRPr lang="es-AR" altLang="es-MX" sz="1400" smtClean="0">
              <a:solidFill>
                <a:srgbClr val="000000"/>
              </a:solidFill>
            </a:endParaRPr>
          </a:p>
          <a:p>
            <a:pPr eaLnBrk="1" fontAlgn="base" hangingPunct="1">
              <a:spcBef>
                <a:spcPct val="0"/>
              </a:spcBef>
              <a:spcAft>
                <a:spcPct val="0"/>
              </a:spcAft>
            </a:pPr>
            <a:r>
              <a:rPr lang="es-AR" altLang="es-MX" sz="1400" smtClean="0">
                <a:solidFill>
                  <a:srgbClr val="000000"/>
                </a:solidFill>
              </a:rPr>
              <a:t>2. Genes que se expresan durante el desarrollo temprano, cuyas funciones seran activas tardiamente: zimogenos</a:t>
            </a:r>
          </a:p>
          <a:p>
            <a:pPr eaLnBrk="1" fontAlgn="base" hangingPunct="1">
              <a:spcBef>
                <a:spcPct val="0"/>
              </a:spcBef>
              <a:spcAft>
                <a:spcPct val="0"/>
              </a:spcAft>
            </a:pPr>
            <a:endParaRPr lang="es-AR" altLang="es-MX" sz="1400" smtClean="0">
              <a:solidFill>
                <a:srgbClr val="000000"/>
              </a:solidFill>
            </a:endParaRPr>
          </a:p>
          <a:p>
            <a:pPr eaLnBrk="1" fontAlgn="base" hangingPunct="1">
              <a:spcBef>
                <a:spcPct val="0"/>
              </a:spcBef>
              <a:spcAft>
                <a:spcPct val="0"/>
              </a:spcAft>
            </a:pPr>
            <a:r>
              <a:rPr lang="es-AR" altLang="es-MX" sz="1400" smtClean="0">
                <a:solidFill>
                  <a:srgbClr val="000000"/>
                </a:solidFill>
              </a:rPr>
              <a:t>3. Genes relacionados al crecimiento y anabolismos:</a:t>
            </a:r>
          </a:p>
          <a:p>
            <a:pPr eaLnBrk="1" fontAlgn="base" hangingPunct="1">
              <a:spcBef>
                <a:spcPct val="0"/>
              </a:spcBef>
              <a:spcAft>
                <a:spcPct val="0"/>
              </a:spcAft>
            </a:pPr>
            <a:endParaRPr lang="es-AR" altLang="es-MX" sz="1400" smtClean="0">
              <a:solidFill>
                <a:srgbClr val="000000"/>
              </a:solidFill>
            </a:endParaRPr>
          </a:p>
          <a:p>
            <a:pPr eaLnBrk="1" fontAlgn="base" hangingPunct="1">
              <a:spcBef>
                <a:spcPct val="0"/>
              </a:spcBef>
              <a:spcAft>
                <a:spcPct val="0"/>
              </a:spcAft>
            </a:pPr>
            <a:r>
              <a:rPr lang="es-AR" altLang="es-MX" sz="1400" smtClean="0">
                <a:solidFill>
                  <a:srgbClr val="000000"/>
                </a:solidFill>
              </a:rPr>
              <a:t>4. Genes reguladores del inicio y progresión de la senescencia</a:t>
            </a:r>
          </a:p>
          <a:p>
            <a:pPr eaLnBrk="1" fontAlgn="base" hangingPunct="1">
              <a:spcBef>
                <a:spcPct val="0"/>
              </a:spcBef>
              <a:spcAft>
                <a:spcPct val="0"/>
              </a:spcAft>
            </a:pPr>
            <a:endParaRPr lang="es-AR" altLang="es-MX" sz="1400" smtClean="0">
              <a:solidFill>
                <a:srgbClr val="000000"/>
              </a:solidFill>
            </a:endParaRPr>
          </a:p>
          <a:p>
            <a:pPr eaLnBrk="1" fontAlgn="base" hangingPunct="1">
              <a:spcBef>
                <a:spcPct val="0"/>
              </a:spcBef>
              <a:spcAft>
                <a:spcPct val="0"/>
              </a:spcAft>
            </a:pPr>
            <a:r>
              <a:rPr lang="es-AR" altLang="es-MX" sz="1400" smtClean="0">
                <a:solidFill>
                  <a:srgbClr val="000000"/>
                </a:solidFill>
              </a:rPr>
              <a:t>5. Genes de procesos asociados a la senescencia</a:t>
            </a:r>
          </a:p>
          <a:p>
            <a:pPr eaLnBrk="1" fontAlgn="base" hangingPunct="1">
              <a:spcBef>
                <a:spcPct val="0"/>
              </a:spcBef>
              <a:spcAft>
                <a:spcPct val="0"/>
              </a:spcAft>
            </a:pPr>
            <a:endParaRPr lang="es-AR" altLang="es-MX" sz="1400" smtClean="0">
              <a:solidFill>
                <a:srgbClr val="000000"/>
              </a:solidFill>
            </a:endParaRPr>
          </a:p>
          <a:p>
            <a:pPr eaLnBrk="1" fontAlgn="base" hangingPunct="1">
              <a:spcBef>
                <a:spcPct val="0"/>
              </a:spcBef>
              <a:spcAft>
                <a:spcPct val="0"/>
              </a:spcAft>
            </a:pPr>
            <a:r>
              <a:rPr lang="es-AR" altLang="es-MX" sz="1400" smtClean="0">
                <a:solidFill>
                  <a:srgbClr val="000000"/>
                </a:solidFill>
              </a:rPr>
              <a:t>6. Genes implicados en la removilización </a:t>
            </a:r>
          </a:p>
          <a:p>
            <a:pPr eaLnBrk="1" fontAlgn="base" hangingPunct="1">
              <a:spcBef>
                <a:spcPct val="0"/>
              </a:spcBef>
              <a:spcAft>
                <a:spcPct val="0"/>
              </a:spcAft>
            </a:pPr>
            <a:endParaRPr lang="es-ES" altLang="es-MX" sz="1600" smtClean="0">
              <a:solidFill>
                <a:srgbClr val="000000"/>
              </a:solidFill>
            </a:endParaRPr>
          </a:p>
        </p:txBody>
      </p:sp>
    </p:spTree>
    <p:extLst>
      <p:ext uri="{BB962C8B-B14F-4D97-AF65-F5344CB8AC3E}">
        <p14:creationId xmlns:p14="http://schemas.microsoft.com/office/powerpoint/2010/main" val="16260020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AutoShape 2" descr="data:image/jpeg;base64,/9j/4AAQSkZJRgABAQAAAQABAAD/2wCEAAkGBhQSERUUExQVFRUWGBwaGBgYGR4XIBoZHiAaGxogHRgeHiceHB0jGxoYIC8iJCcpLCwsGyAxNTAqNSYsLCkBCQoKDgwOGg8PGiwkHyUsLC8sLCwvLSwsLCwsLywsLCosKiwsLCwsLCwvLCwsLC8sLCwsLCwsLywsLCwsLCwsLP/AABEIAMIBAwMBIgACEQEDEQH/xAAcAAACAgMBAQAAAAAAAAAAAAAEBQMGAAECBwj/xABAEAACAQIEBAUCAwcDAwMFAQABAhEDIQAEEjEFIkFRBhMyYXGBkUKhsQcUI1LB0fAzYuEVcvEkgqIXQ1Ojshb/xAAaAQADAQEBAQAAAAAAAAAAAAACAwQFAQAG/8QAMxEAAgECAwUHBAIBBQAAAAAAAQIAAxESITEEE0FR8CIyYXGBkaEUI8HRseHxBUJDUnL/2gAMAwEAAhEDEQA/AB+HV6SqWanT53sxUEv87xt3+m2MzmSptSqVWpprkEQikBV2g6b2kkxu3UAHCFHYfz6duXbUNRgzYzIEzH5YZVeImmpSV5tmNwCRBESQDFuu+PnTjBBE+iXaAUIYQ3I8HpyjhFUPQHmqQLOeZgB7ER8adgCMIuN0dFUimoGr0qLwCTEDbYD88OctxACCzagVIP8ADuIJtOoFgJNyN8KOO1ncm6lCBpKiCe4KkSOogEzAPWMMogsxxSh9r7IKHtDyv5/3NcNrNTp1XIRHWGBe0rzagIsSLbn77GpcRrvSqgnV5YqA7RIAAgTv6T+RxcvD/DYuQjBqesek6bkRe4NlkgQNUb3x59wKpNemryyu2hgbyHgG3zB+gxbQRSWtI9p2l8K31ve/HyPMTfFs9TqEaEChdoAEgi9oBBB+euJeGkKocAEhp5hqHKQ23WYjfY++FlSkVYqd1JB+RY4Z8JrJpbWCQJ27GB3mZj+4xUVCrYSDemrULvqeQtLv4fo1Kwd3BIRgTpAgkRpaRAflBsRJGm8AAXRaKhEIUqW1KZWRJKwfbqJJFyN8VHgB/wDQqaTNI1llLF7K0aSm0lGQiBPuRbFyNxJMzEkW7Fb32O2Pn9rYY/ibezj7YA85rMZSmE0dZ1AWEMNmAIItBMQfjCThubZqOggctRhNrEEgiBYiBa/5XwzZpVQRJsINxq3/AF64BycN5ykGRUmfYohO+/8Ax1xMHuhHlKRTtUBbjeaqQVAQXG+86bx7CB9cB8QolgoiFm8b2iIIB2MHt36YNahpEqDe8X/X5t9MR1AZANmJJjr74Fa1tBNHcU8yDYTVOmA7D+YdYO5v7i/bucCjJKtWs1ONCVEWIJ5oVi6La/MsxuJIvuVmQCR+Ijc7Q34ekTfqevbAeVqlFYkSqsSTBmSZBj8SxABkCF2EGH0ySCwktenTBHhDkpErJvMkMOaD0tF+uJaeWU80suk+kCCO4k7iwvHWRiNMwCCVtzGVmbyeZe5tJA36X3LpQYaTAAgzIjpP83SPk46y4SYa1GKgzVAajZrdjbf3icSjJkSdQv0F/wDx0+2AuK0x5bVACpWDbrsD/fBGTrt5ayRJE73I6mIt298TGm57UKpVQC4PpaZUMATeD1Hz74U1m07nlF/p74Y1FEXm5JHT8v8ADhdniFEtETAJ2BgkyRtYfngaaG8rpVEVSxOU4HETeSIO8jphPxIhMzWkAQpJYuRMKDKqJ9lMD77YPyJJqMpEAjliD2BuLnc39sU7iGac5iqWMysGJiLT+mNTZaQuw8JD/qW0BQuAWPWculDigemrFgwP8KZ9R0gsdu4PbY2xHmaDMlRbMGqIywTNONxveZM4Fy2VIy2VhblyzXACjnE335n/ADAwXVzahokaiZ7de3Qf2wbEp3BM6jSFaphdrZXhWV1FZEu21oF9jPaJO0b9MFUCSwkBbGO4NoO0ff3vgfKZwJoZQnXl33JBBHW5PxjHzUtMgFSCLTP1J29vfExqktaV1tjqYQ6Zi2Z558OMTU+JeaQeYUw8REBheG2nsdpw7ydRPLCoyjRpmGEtveO/MJHTv0Fcr16lWofwgNfSADJLQTc9u3XBOVyagFKMvM6Y9Q3J51M7/TvtikqD4TEqBgxDfOseIlKGbylLvMsqm8zufVEybRuTiucZ4Ki/xNc6bJT23G4tJC7wJJ/UTM8Y/diTrNVzEw0AL26gm5E/FsQ8R8UM5h9ShogqYI3uQV3uNu2HpTa9xpIGqW7JgVHwvmiLaAL2J9/g4zD/AC1CgEA/im0yKsb320nv3ON4aareHtOikf8AsIVl6TLVhSlQQD0cBpIC/hgAk9IvJkXxHxRkLaWVCDpMASswJHzEgwBG2NZFArg1OYFWuDp1QYPza3Qmb4yqqBLADoATqO99722ve1ziS/amwqNucZXI6Rpk+G1KmWXyTVJViSZHMLkCTzFgGO522jA+cojR/FJFuUMApB3A7kXmT/454EAdTiqFMwVukiDEnUs3gWkjVMjEvFMwrsGgSo0gzIYbgat+o/5OADMHtOWphe2LdfxIOA5HTmuc8pQm49QGmAZ32GKBWP7tm2KgHyaxgHY6GMfpj0bh1fy3VgZQq0Aw28zp2hT1EdAbbYS5zglPzatfSKmt3cKfwhiTGmdJMHe4+IxVSq4HOLSw985JVQVEUA53PtlKvxHhx1+bSDPSqkshiSDN1YCYZSY97Eb4J4PlKZ1saqLqUgL1BkGGDae0csz94d8GyjKrlF8lmZiUbmQqRK23AAmCpkk3sIDPLoqVxVpo3nLB1SyD0sp2I1HntABi15jDqlfURFOiTYid5Hg9WinmUg5WdLhQ3Np5SUAHqUq4YSbTGwAa8Ez5NNbgiARsRFo326bd8SVuPPQTnYmktTUq02VW16mqMYI1TqeS0iQB3jElOnlKRVAJasWqJzagkgFk1pBIE6tJmxexmMZlUs4zHlNihVFMdoZaesKq5voSOizECRO30wNlgwrPMHWoYKPaVNultAtgkFtQVacIsaqpm5tBDTEWb6CZvbmllkdKhpUqpratQNoKARpXqQV5pNtTA3xGotcHSPO0ISBbQyVuRR3AjeSZ+cLuKcwPRiu++/a/0thpk8vT102Yl0cakgyCQASDA1fb2wdmM3k9IZwrKLQEJ5jrLArBOkgC3st5MYnUFWlNWsqi2Ekc4gFMt2AINonf/D9CMc5up1HsRaLdr/T4I+cWrPcHV6alQlFQFKkcodTAHLaIt1JvEbYrHH8m1KnqII9+hAk3Jjt1w5GxMAJ2ltFJgT8cfSceG8uhLIOUAyASfSxJBA7WK/Q4bng2i4blY/iGmGNzBkgzckSL374BTiR1NSkUKWsltCBiSbjXHqUgxAM2EmDYmp4hgFSqmVvPPAIgRPSJ5SLXnDaxe+IfuTKlV2AQRvlODg0npkB1JEkgkkXsJsD/ALp3xn7rTWAaSlAJXWYjblZ15SAWI679cQZfMPTppp0AOOWHYG1wfS2pjf1dvoYKuY513dVBKl2JOpjzkBh3NgTbYRsZwzEHOTFWFS5M6qZFizUxR0wpfUphVvywdIUzBvb85wBxPw1XfL6BplyD6laJ3MiYt129xh3Sq3JBqMY3WVhSCCFIMMQZkkCOm1lPCOI1f3lQzVDcko+5sYgNZf6XOOpUZTccJSMdSmwW1gLm976eJiLhHhs0Br1qQQVA1oGkEXMNJI7D88V3iHB6c1CjTVJeZOlQok9ogCPnpj0mpUp1cwadSijuVASoGU6RcEyotpYMJjYbYVP4QzDP5bCkxb06DqQwD6iQIsBuADbFFPaGDXYw6YpFcLgLxHV5XeIVGWgFW5hFEAxAAEzMWJYycDZ/KOCWETpAU3Npkk73N8NOJUPLg1pCj0gqyCZvvYmAdu+InqaZ5TcA7bjeI32Ath61WABEP6KmxN28oNlyoXQCSeZjY2YkmZ6Dpf4wwo5pqctUpaUJiQNUWgRedj2wDk6xkoUKs6tpGwYddiQDvaTuDiT/AKh5mX0tTqyCVJnTpaxIgRO+/XBsMWsyajimbIxNvSIuCZisamYClSzAXn0KCbxtJH2ucNOHK6VNTGo7QdJUGO0RsQdo9+uI/DXDnGtKbHmIBYsFsTsR6jaJGDMuzUXam7aoYgEkRb5AO/X4xRU1NtJDic2Y3iPj/DEeWVagYzqiApI7WsPjCHyDOkoZAuSdUL72i8Yu3EqlMwrKrHZdK8sC1yB9e5wE1aRogBTBMC5IEWEyN9o+BhtOoQLSZk7UrqUJuFt9T/TGYLbI1VMDSQOth+ROMwy4nM+UPNcna2qxkAAXtYDcT0+3XEuSZkLK0qRBIcFb3Bsfgdr26Xmo0+UuedoshMz9FhrjUIBG/XBA4zVdNNSnRJViPTI7mAWIkSeaZ98SNmJqhsSleeY5SXLoujm1Aj0wY37EdmFjBG82BxBmqQe7BlYBdUm8xYk7Xg7e+JsjWZKCIHRv4hADARO/IxIvJEjrPviRMzqRwxYiAqMbaCOxiSBq2JI2giGAXY3vFlDhz4/icZdl81VgCZBk3G5tf6/2OFXFeNvQqGjRTmOkJUEsGnTPJGwOr+b4IwbkYNbmZSRe95nl9h16EWwTxigDUEOsAK/8p1cwcw0GGAmx7iYMFiWDWbPKKYE0rjnKxw6hWWqUWpLNBZXQqBN+UMJk3AgDbFhy3EVLNoNtR9J1QST31Bbnrb4GAM1R1tqVtROlSdMwApYSszqJIgdj7XhocKFTNIPN0ApCFFYyyugKsL2IJg7SFHy97OM8jF0mKtlLDTyS+czVGKNuAbEExO3tbeLTeIJNHKp5TIo85QdaoTEEHmMyNOmQSYne2+FCZ0gzBLbKPhdt5ifzJ6AQZwziOsc2m1gWGpVNzJCrIHfVIP1xAcV7zYFJnpt4eMd8Lzj06LJqIpmBTGjXoJGmSzEWWwFzYAixuzyipTGlmBXy1CxKlVECxBlphTE/1wjzVB3ZV1U6qQHBp2BX06VbUS94MQAIHcDHCMQ2qmtXSrE6ApMgCwjYEx1j7YQ6YjJUcoNI3zPCXo+gOKZJkE6ZsRygDY9VJ6zuLh5lEp6R59K6kqFcEz+H/tG0k3vhklPMMEqIrMrCRcNKkSCFJkm4Igd8D8U4iHIpsQIJKl0BIqKeX42IiJmAZmyUJJsZY1eoFIBv5Tqirmmq1Tq1KCYAaDvv7QD8bYOzHFS4VFHlhTdupkb6Y2Jv37HuHRK2hVLBfxE7W6yLwP8AOsua1SH0tpAO6mI29RiewIP64UYSMrDMXt11eCJwJi5uRzbqI1KRJlbQdQ9xAwHmMkAwlobVp9MytgbmDeD1MEjDEZmmakGowkABDyvfqvNpN4N5jm6WxzVz+gqYZgp3sAAx7iQbgb9LjDlZgYe/rMDn8TdCvTlVLEAW5SQxj1RMxBmwncYlGdWdYLMo7RYMbqASb7HVscJmzQDnlUFiWgLAJtzWuIt1j6xLTghlucADTyxN5gxq6GBaT2xwrYXM5UplDdjeEpmQVLxKGbsQbdFPWI6EdMEV6jBRUplAVG/KLGOscoN5IHax2xySxLLpVQ3VybDqYmAeszvjHNF6Z1EhVB1HTIETIgGxjrPeNjCLgnSKK24e2c09VnWpKLJIZVdQ2u86pB9MmRygiRbcDr/rzbep7F9PNpM9eUEAgGNUgQQYtIf/AEurRZX8zWhYc3Nr0X2DAwTBETbf2wdmcyxqAOVpggxJjmAJGo6rEgG0CwNzGC7N9ItkUZXvCsxlEzVFlqSj1B+JjMdOpRiOwGKGeA5g1D5dCowAZQ4FiEOmQQL/AEvBx6GB/C1BRWMgwWkjo0ESJAmNp2J3OAOKCpQINFKahp5q9ViSSB/MWAIJjeDfBUarDsztKpgxBbZ8/wAcYr4d4DqDy2qVFEGWUKSQL2kmJ+RGC6XhNXptGYYiq2v0TDFVUwoMwR2O3U4GocezHlebWDqQxANAKoItZlfVvAGqOpgjBh8RQzfw6yA+lj1MHSQhuWDAkgECIk7jDCa2t5KabC4MU8I/Z5WywqIr0nVnnVqZHsqjaOU6gT6jY4Y5jhdDYslOoJVWOrYC+ltEN0kifywXn6lV1hXZXEf6oBkgdOWS2wJ0yJPvjlMv5y6K1MlgLc50qpbexYqdwCewEbz7esxxOfaeF1FpTeJcOahmERNNRaik8ssggbgtv9PsMc0MtTG3I3XRP+D/AJxas9wMhQMuagcNpjVTIUkXhiAQYn57YpfF8o9GdYcEmIMrfvfce4MfOK6VTeaGSVadswIZzCwYx8z+ZGMxXqbrFyZ6/wCG+MxVu/GKwGRGqA0ttExEWkACSZNz77e9pRX1NNOaS7ys/kfcRa52wRmCaVQorMAVkkCGi8AuoAJuDsIkdpOUl8qnMHyagBDWkEHUAAItEGbWJ+vbXmmjopyGkIyOUdhocWZi0JBIMQCEBBAI0kkD52jBD8J0HWA4LwDJk6VF4tsTeL/TYa5qqUyi1NWr1E6PSdLIRrkNMEGNiL3xHVaoQQ7OYJsSbNbeTItFrdD1wk3vY+spqMj0yb+XPhxkdHLiWGkFZAm0Eg9Yuv03I7zgTxXmAlemBUKk0gzEwbanACn6e++9sGZXOlj6oAIMwL3vvuBIMewwv8U8MNZiw0oVUAaiQCks3qI3km5gYZTyqDFpM8pipMOP4kXBM0WpOtMXRiqVNLenfmb0mAWhZ2XaJOHeWgENrsGu6C6mxJ0Gym4On3EDFS4Txpm/h1sw1CkgkeXSUtMqCqRp0yCxkHfUSCTiweGOIZX94prSV53U1eYuxXnLQbekDtYQN8Or0yLn1k1Ei4Ec0eBugPmyygMFCmP9MmmzLflK2UA9zcgXxcy3SmuuDI0pJUfzbHUDpII5pBN74s6sAKiAqSxWosEjluG5QBAkBzc/6vwQrp00qNrIUaQDBa4km5+xk7XOMpqjXzE+go1gbl+fXp/mIa9dnqFvK5y3WVv8kiTEAXk/MYaZLi9Wn6aoE2IaTpFz6GUiQZAMzc3E25z5d2Jpw4ZzqjmjToUNK2VYAvYm+OqKNoZipGh2VpGmCNJiTDKI2sbT7QZ7sOu9F6eIqCdBY55fMc5DidGjppwCEAKP5QDAHYFSsjeNuvQicFHiNGrUJ0aibEhw5NgJMrIt0BNiexwmzGeIokoNR3IK6xsbBBFzcRaY33wm4vly1Sn+75emKp9NOH0uxUxp8sqFOnUxmJK/92oEoq+uXXpM1gbE8v4lm4pxhUVgCIaxapKnvJLUwxvIB2v0gYGTxImi1KqWDFdSKdO5sXMgn9e0YZ8EylE+Y60qatLEkRZRvqeSY6RJ+uCzw46VRVKh/VrL7iQCAIDHeRsQR9FMaa6icFtCYiq8RLNyqtJithUqMJXbUtNVJIEmwtv1OODlawBcNTcLKlE5Wnp6j9LhYncHDQ5yrWqPT8vUqwtQMgUB9MggS0ypBm4i82ED5nJmlTJBA/2sWMA6QIMyvzB33vgsQFha3z/cKn2jaL85lyW1BKiDSZBVW7GxViZt2HeTgnKUGkQCI7m07QYUyb9PrjnLOjsFpl21A2YhZPMet4sbbe/QnI4puqzTDdAtRheTqsqAAi/zG2BblxlbmqfttoNNIVlM3DyxjTMMqzqF/oDt0PziCpnVYy9M6gIvYNErMbE+q1jzGbROZjPrzal5tixJNunq637AnYxgCpmSWASWjcMADaZ3ERy7dffbCIdPZQc2+Yb/ANS1AwCvuuqBERcdvc/XEFavJMhZteWmTY+n1TYdffEdLPRfSVKnma/3tvbp89DjnKL51fy9JJdHfbQ0yBaeUgShG3qNsdVCDKCtNQWYZQqhxUBhKJUJIvAUyAQI3vB9/wBcG5Pimo+WwUKRP4pI76jOxtGwn2wq4nTo0ajU9LMQCeeJBP8AuBKz1mBuOoOIkzUKIIMW9+v+dsC6kTu4p1VxKLXHR5SzZvJrXCKhWk9NgUdSCQd7rpIIO8HqBiasKtXUHY8gEyoN7iZUQe/pPTqICHIZ9lDRp5YPUqBa+kHeSMGVePqQvKIIIspYWAIjoBe235WAYrWmfU2ZwbDPq8ziORrGdD1KhUkCyfwxCwCAeaSOmmx2JkneXpKjK/8AEWswAqLz6SbsQA8TcmLCBvtGOuH5hdMKrqJsSpvczpiTY79ifvKlQPqACs6Nyl5ggx7EjqJKn0zE2wzGwyIk5pWknD0d6pDlSCJEDUwkxcxpIgEekbe04AreE1I5K7O4DKRURaijVAJ00ymkxH4o9sSK+YDDXT0CIJpkOAfklWvYadIiMGVeNCmpKqtchtBCOupSLxBYXFjBA394x1cQORA9rTjZ2KxPX/ZxTqMXNS7GT/CUX620n9cZgzMcMFRiwqlATsipH0t13+uMw3G3B5woOJ+J5Vw/NK11q391kq3udgJv72g7xZsvX15cUzJqaLMQCGa7M0TsRJmPf3xTvCuVR6j0mBLAVGBUSeQCB8Ez1tviw8Jz7U6NUirpBmmFawJI1W3GoEqRIEyTNjjXrJ2hbhnApOyA245Q7w95j1qtZArinrNmgamMFTYmdOpttlvGM8SZtm8uo6hpJBFNlMqt4DCQCuozIEmcF/s0qeS+YkBQ3llSdyebUF6ken/Jwq8cZ0UavlUaaLTNOQyEkEPqDkHuTpEDsO+Bwhqk6Hst5BVza0+Yy6kg6dV1HY9JEATt0vuIvHuYKpScUh5VVI5tzblYEQbjVJ66b9MA8NqaHpJ2Zdz2IEX73I+uHX7bcuVqZUnaKqqomyqaZAn/ANxFtoGGJTC1V9YDv9szy4Ytf7PlH/U8qIsahAHWSjgWnaTirMt8PfCFcrxDJsDH/qKV/Yus/lONCqMSEeBmeuU9U8UcRXLq6lmFSmQUi0gkhw3Vmuz2AW6dRivcC15jzKmosUgu5BXSAQACpbVEkWnEf7VKhGczEH+Uj25E2+2Jv2fcOqtRdwpYVI1cg2A3GvSGMAXkzciMY+6C0cXGaWMM6q2nH8xrw2iao0hwEW5EaQSWkAHckn/cBebYMPDqmoEMSrFZYEbt2qNKkG5vv9oY8MzLLkQEorCpqZmBJqAXBgFTLC8yVIkA9jAUOs1adSWUlguogzFtRGgAD36dbDEjXBz5xxrKQcC2HQiZaBcnSNamyuRA5T+IC5MmQ2oiBaMVLi3Ds02YQZRjyUADqcICV9SkFr3/AJrNN7HHpz5hFoIaRL0RygaZ0j0k/htJEnUsTMkY81/abxCtRzytSYoBSBZZkFiWBJUzY/hJ26EEWp2dWx9m3rJCxK2no9HgjVKaMaigBQQxA9W+kEfhBtY3t/LeLNZWt6TXamQCVTQCpgDZ9yPc+kxPfDDgFYfudHSYmkh3sCVUmFkR9PzxnGF1pq1ABDe5U6TYkEbRIOx9IxCwa9iMp4BuMqlDhDa0JqvTWoCWqKYKtEjWZD1L/i6mTacOMyabJUWqiMHAXUjmGSALMSGU6vvvN8aqqBVEjXCdCIDnUWG4kxq/D0HuAFnkqHL1P4bCozqBdXVRY32C2Jn3gbbCCzx2ELmIHlvDy08tVKDWF1HWzrMqP5bjmINt5MwLgF+FcuMzSrPVhiggHTM2JXftpiw6/U88KzuqlXR/K8xE5gROvUCGleo3B+3vjfAawyupVqoZ0l7bkeqAAbC5t1t8OvkcWsoG9cHCT8w7L5RUpqXGjQZLhoZtzEfFt+uIKOQUeY5qlQTF9BCrHKWOpolpjT3sBFu0zlOtVUtVLFbyyRBkwo5ut7mdh9GP7tQEgLJYQxZuY3m7C/8AxhOG5vKCXTI3udcvHx68OdH45mDTzGgvTBTfUF06YJkG5DRvO4aZOJ/C2cFZ6rlWUUVGtdRE6pChIuDYnaDbeZCjxdltedlqlLUqU1IMAmPxEC3b5/V54RVadWqax8z+QgHlJ1BoB2tEW6nFbKoUc7RoNQ02y9s/8QzjVUOoZHNWNywuizYH8QPQ6gNhYbYXUKYKkyAwiQdyO4LW6AHrB6icH8QyNIZaaLyfU5YwdO8ARuCFsd4+cJ8sR+7OIJrAjQXhJEL6lm88xmBBtiXd3zEsRk3WGx1PAX9R17yXhStSDqCripUmnrBLCQbKFGnfpOwgRuEnE/GLU4VaarpqVAwLSSEOxA9JggSCRIkdsP8AhuadaQLRTfUZXcEQBPS5iwIkdxOF+d4FRq6iVkkkkrIOprGT8C5I9xfDldA53ov5SZtlci9FiPO/6jr9m2crZxHqtV0KlYroAH+mVRtAP4ZO7b/0a0sqg1L6X1GwMnVJK85jXAOnf8AE4WeB8iuVSqq6uZw2gEORa41QALDrfD7iVVatJvLWWYEHdbmxk9D9e+F1yGeyaTPFJ0Yk6znI1KgqFKatpU+oOoUmeiEkztuPrhXxfjRYEgKXkhmWBA2jp1O8/rgjhmcrquh0AM/g6j8RY6vVMGesXnC/xpUXLrKeYzPvpXUQ1jJaQPp37YClSAqAceEXVLAEn+5Sa/HaWoyqzPYH84vjMBZfzXUMHrXvbQBPWAzgxPtjWNrcrMzCxzv17zPCb6c+efyjUWqofTq0zJJA+AY+mLBwrPLSpZqkaYqQQ9OSZUlXoswtuFK/rivcFSM/QETBYR/7Hw7zyaMzVE2qKyi0bkMPyB64N82t4D+Y4PbK0gy3EGeshRQlVfQQQu62GoabkW1TJJ6WAzPV/MQVHGlwIMGQwuRKkytybye8YM4LlFrNmKbqSOQgrYgkP1+gPUHqCLY1xjLLRXQgaSoVte57n6wbbf0RhAqYZUlQWz18ol4flNdZAhGotpWRptJ097wb/wBcPP2yZzzP3ORECtP/AOknf43jCXgFZv3ijG/mCBbf5++Df2l+Yy0GbZfMETN2Cm30ScNFxWUHxiq7KQcANsszwnnoWf6YKyGd8qrSqj/7bq0e6kHA21/fHWvrEbmP0xpGQCehftJr68zXPfT/APwMWf8AZYxXh0r6mquxM/iGlR+Qj74pPiVaher5h1PpBJsJt27RGG37Ps5mUokUirJqPI1iGsbH3EGMZNUHcAA8ppJnU0npHn/wQi2UKEE9BZL+4G/1x1+9sNiYO352+MV58/Xn0U53nUd9un2xzTztc30oLW5j+WM44paqqp0+I2rUU8xnOpSRzFT5cwVMsywTBXqTufpUPEfiSjSeqkO5q0dIeSfTAUKZ3l6h1ERZRsThua1YzIp/JY/51nFP8bKzVaeoICFf0n3Tf6Yds4xOA3XGLrBVS6j4noHBeMGtlqTxpZ0VoVrAxeB2+cT8QzRFMlqgUSDfYm3S/XqwAtN8VDwrVqHKU4CwNSgxvDML/bDLOZV6q6WYRvqUR/W5jCmphahF8rxoCmmLA+0cu9Gs6aaqIxllGsqDJYnQwg20yeksO9x6lSIUvVYEENLEWnYhWuBPUTvvivhalLNUUUtGhojqOZiCOtxh0DUJJiZ+B7i3bAPTKkWOU9SVLksDAKmRorLJTu1iTI9oif13/WLgpNU1C7BWVhBt1B/XE3E6D+W8rAiTcTYe33wt8HHzPNIAK6wII2iYPxGGBCaZLG8q34VgEFvz6SxU/LQGXF9z33/vjjOcdpopgGoSJAUD6SSbA98SpQ2svt/z/wAYmbIjoB+k/WMKGETruW4/E87bK16tV6zqPMLaukDsAD2t9sNfC9LMU4NUCojCCrGLDre8iN+v54uVPIgfygd+5+9sdNlR002+n6C+HvXxDDYRCU8Jvcxbn+ZGlVCEFTaSRFwDtcTf88LqeVU0uVm0mTMlonaLn5vh9xOgBTe8EqQCPwm4DAHse/bFK4dxs0/NDulQUtABFywOsNqnVzSt/wDnE6UnYHCev4lo2hEFzl17x1wKh5dNkqIrS5cFQY5gJMH07emY7QLDdXimn+GpCayZ5oJUAnZh+luvyr4Bx8ZitUo2UgcksTrgmR0AMQYg9TjPFdQZcogYKXDMrxrClSLEG8EQJ6Thr0napZxmZylVoincHIaDr8x7k+dSyGb6T0hhYyL3GGNLMP6fxTfpA77dNsV39mee8yhWJVVPnGdIgSVS4E7mMW5mUHcm3bvvt7zgKlHA5WLWtvRe00lUyQRfEOdpB1AamagmYkC/e5FxPfEhrxsTJ/z++N+aDe3t798dEFkvwnnWbXKB2H7vWEEiNS2i34jON4uVThSkkhCoPQEL+U9d/rjWKt8OR95D9C3Mewnm+UWpSrJWFJn8twxGn1CCDHeATHvh/wAacVKvmCYYAwRBBgggjof64uTZcdu/T/PcYV8U4SzsTAEL9ZmbWw5NoBe7Qn2ULTIU3ibw7VZXrxvyEDvZok414mzBcEkXi25H4gSfyw04dw7yqjOHWWgEMDAuSAL9yev9MAeLGMgdNE2Ei5O4+QPyx5CGrYhOuMOz4SM5UuGsVr04vz2jefracOvHLEU6U2XUd7wxSpAv32+mEnCqsZmj7VUHyC6/3xZ/2lVf4NEb/wASTe/pYDp1v0w9h95fWS0yPp3y4ieYMe+NdPpiTM0yrEHcf198a3sFHpM3+TP2xozJnpNXw3WqHURqJUXsJB2sPYwPgYl4b4UehOmo/NEjlAJFul7X++LLkKitSpNqF6aH/wCIPzN/bHNSrexBO8dY74wXrMbrwn09GjSyY6wKhw5z6jMR1j+s27x+mNjhkfqL+3t12v8AOC/NA9ThR0LR+vb7YgqQVlagaw2ZR/k4TlKyVE7XJkGdftPUHf1b/S2K94hoa6gAJOlSPhmgm/wBhvUyVUjlaCR1kxP5f84FqcCZ0gutrgi8z+p7H3w6kVQ4jJdpDOuBVnHhGDlVO3O9+3OY+MPKeYWfV02B3PzG5+MJcrwpknQUU7nSYkxvBBAJ64J/c303JJtYAGfvY/Q4FwC5IjaLEUwpGgkVWsDnaRMeiJnrDtt7YbLngDY3+e/uf0xXTk6hqSaSSpBAL6e/ZTvhyMgIBZQp9jb+h/LHqgWwtynKRbO41MnzNZWGkmzC/v32/T5+geQy1Kjq0cpbcg2O8SDbr83wV+5KesETcQf/AAfpjZyKgHmEbxP9R9doGF+EdZeIm1zBsQRHTof1/wA2xjZsbajHsRtff8/nG1yCx6gdjMz7j+/2x2eHosS09rW+5v0x6HiXlI2zo02Yd5O/3B2nHVPPjvt1n9MSnJJYFxMn2n+hvjn90CnczvP+f+MdtOYweEC4oWq0yitY2O5kdjYWP1sD3xXMl4VVGLa9ciCCpKnr3BHa/X7YuDZMx036z37Y4SlJHL+XXcdPjvvvg1cqLCKdabG7DOI6KZcQRRAMzZYvNubAfiWia5TlICTANzcibj2AHfFobLiZuetomfgn/JxHUUSTBmJGw+fbbHVYg3g1ArKVbTwylb8MUGyq1FOrTUeRG4IEbdQbXttiwjPgHfpYkEfrbGioPQ72+3aI6HGmfoCFmPrO3T+mOM2I3MGnUSmmFdJ3++yASwMfNj/bHH76TAlbyRBG4+w7j6jAzRvzBrfE/S89MRhVnYgdCReO5n47DA4YQ2saWhT5lpsR9TjWIf3ZejGPp/RYxmOYBG/V+A94LT8dtrVPINzEipMDrPLfbrg9fFJBJKH4n/O+POcpX/8AUpJtrIPa04c8QzvPCyBaO87/ANsWts64gBymKNrfifiXXKeIGrNop03Zh6oEgAzEnoJBH0wt8YU2VoIvovJB/ER7X98H/ss8RU6NSvTqgE1mooDImIqxIO0NG53YYz9qOUFPMKqXC0lae8s8n9MHToYGuD5wW2ouChHlPOss0ZmmT/8AkT2mGW0jFi8b0fNZV0wVawm5Glz+ew+OmKx5hSqjAnldTJ9iCN/viw+LuIGrVFXlGpi3cL6QOk7D7H3s8jtgxKv9tllCzCrcrbsPtP8AXHIpSCZAtYd8dZikQAYgHbb+n/GIxt/nxiwaSAjOenjxUlFEXyiW8tGmQogqG7TOCOAeLEzTMvllSqg3aZExsANu/vin8WYqlPrqy1H76ATjXgrM6MzcgKyEEnbof1GMp6K4GbjN+ltTB1B0nqSIrAQNt+v5ztGNwmtVkAxudvpH12HTEFDPLTpEu4Cmx0iSSbWiD3xNwah59RVSmSoPLIRbdTBHQSfpvfECBmyhVtoZWOFsoRmaAGpUAZk6Ax+e15HXrhA3iimo56bC8dDft/nbDvj3FxTzApqmmmF/iOoJLtGqNo2AECRPW2KTxWszVzFP8IsCWHte3TFAQYsLQPqmwXBloyvH6LjVBIvfTN+1j064KTjdC9zYSbEW6/lipeHqDLSnS86mm3SekidsOwCEY+UPqCLWiSZ/wYQ9g1vGGtVmW8aUc7QdtK+p/Yid+mn/ACDgqpTogEkgad+QybHsOmEGRBNSkCrqYkDU3+6LQZFtjGH1SrurICpkHzHZSfppMzjzZHKCK7Fb8fDozinnMs86WB+hPf2nf/L4jXP0YIBLQBMIwsZIIJAvbEFLNU4JFFdPWCTqPWARE/TBvDNJ1eXl1pKD1CzO15x4G2cAbSwteA1OLJY897encbAeq1sbXi6WOl/iAfyn9cOzWp6bhLf7bfTlONfv+XAk6DEAEppn6AiPphZYkxo2wAWZDKznPG9CjUekyVSUIllVYuAf5vf8uuIaHj7LPAFNpM2IHtEA/XFob91Df6aMx66NQv2t3P6Tgo08uSORADsdIA7XYwN4274YzJbumS/WEmV1+O0wmsoRCyRCyYE/5fCzI+NqLhytJ+UAsBpvJsNybfO1sXhWoGVISPsD99+vW+JKNaiqjStMybadJI+Qu/2OBDqB3TOHaS+YEpnDvEC12OmnUE97iD7j4w4pUVPQg/DH3PT64sFPiNMe3SLT37z/AOMEDMjcsI69zJ6CY+2ALX0E99S2uUSVOGKw1Qw6dRbc+579cRPwxZieh+T02t3/AD+MWNagi/UE9tt/pjrWCOlhvBPaOnvheIwBVlbXgaH8UEXKz1+CoM+x++NHgFiLgnrEDt3t98WNsqpvHUjofnYX/LbHBoqD6Zt1gSbzH/Jx7GROioDrEKcGBE/oP+MZixorESAfpf8AMA4zHsTRn1B6M+b6OTP795QIJFZlmJkgkbHv2w04hl/47KDIRS0nrpW//wAjG/TBTcGzP74lOoreWlWpo5dQAYkm4AJEkSSbYkynD2etUbVFmHxJ629sbNSqA2K/D8xaUS2VuMj8N01Nepq1EgIQF/FBM3i1uvT3w28S5x2ZGdSpWmiLf8CElZa0nma9th1wn8P5dlrFuaFWZ7EFbYZeIswznU5JJmJ6DcC5mPn4x4VAapWdahakKkpOZe9r/wCR98N+MU5T/aFgSdtJix33Me8nC4UNVZBuC4G3Qm/xix8SpKcvqWDrkgx+E6bRYbT+c7nFRNrSZExAyjVl0sQdwYPWDjlVt8W32vP23++JM+OY+9xHyR/TEdIxsfp33xRwkvGPc+r+RSZgYNJQp9lUW+gj7468NZUllcTMssGCGkbR9cD5h/MpUBAUiloYxaz1IJiSeUrJufbFh4RwAzQWlpZvM5XGpf4mlTA1hSAN+YCdsR1LBSJamdmPKNaPBa8AhXL6ivk6W1CBOoqZO5UbRNp6Y9C4RSqZWhdHSowHK8KAQOYro3HsTqA3icJsx4bzSVUzJzBZhoAdGOuCtiyt+EgHcnbY7YW+I8q5VvPdQ5YGaTASGlQzEAk+giF31XBNwoDd6iMSmHGRH9zrxDxtCyjSdBGsFW1bi4J3F4MHvfbFO4jxx0cFSROq09LdBAxceF8DSs2mqxidKsG1LYSTqJELEQRaYFpvRfHqKldRTKlAsrpM2IUwTFz+UEYTRBqNciVbSlNFsDnL54S4uTlhrY6maE2OqCQbn3AFzbphhxni+ZpggdAptMjY7A9iPvir+FKJXLUGLOFuwh4AZiZMbT0vcj2w48Q5VadFwrEwoDML8xO2qZGwA+JjCnRcVhwM6tIFMwNJLw/idSrXyqsqA1VczoW2lCxvHWPzxZ+O0hSpAo4L+Wz3RYgLI6dWKifnFJyGeNLMcJqEsqqKksRFwoVxex6Cf93TFq8Q8e/ehmvJDMiLTUsY0KinzGMibsZBHQINpu0U0FMk6yV1fF2R2eP8cpVxxyqFMNTgn0gKTcHVsJiw6R8Y64XxhmYrKyV3apHU7tIA26/0wp06TIsTYEm17WifnAHCa5Vm0gEwBt0BvEexxOBdTCCLiEta1lYSXvNwGJj+4+Jxzmc3SjQ1RgTswg29wbgfbFbNNmA0yB10rJgXP+WxcvCXhZKofWp1iAA6wIYgA/P1N7HHqVEu1gY52QJmvrz+JVRm0bOfuxAZzUFMcukhiQBuD8fnibhXE1PERlmPlqKxpMDpgFSVYgARErY++K8OKqOLa6dNW/8AWShv0rSsQeXp3j3xvP8AEPK4nXNZEOjMsX09YcloPc3vjQ3CgXtMwi5uJc6nEJpsNVMALIlV3E3IiYk/lhVwhvMFQGtRA6ulL2ndAST72xePFWZy2VoHUqN5qsKiqBOhoqm4uLkgfe0YrvBOPcIC1Wp0QFUSwIPN7BSNyOn54S1LBcWhYQc1hvh7JoAWGYYrMQPU22wN1EXkYdVcwtMk62ETPqMCb6v7jFXy3H0qU5yzooJI8uNML2IUjpveb74lfN1DTRUejAM84ZWBm50l2gbRL23GIyhJhpSxkBmlsTiCaRqqFZgAMVXfYbCST9De+DK9Kw/iBZ2vO/5m3fFXocHrVP8A79KTGrSVeSYm6vItYXvPzg8eFWABeo1rBdIWV6SbtIB33wl6YHGUNRpAWxx0KiBLnqYN/rEkwJvFtsbXMo8w7EjcKQenYSSOuAclw8U5AXbZixJM/P8AacbfIJMQpNgWA03PY3P33kWnCgBEMoHd/UNWtItt03P6HGYDp1aUc1UqeqkLb88Zj2EQ+xz+I1NdSYaG3ALCRFutpHz164GPC8sT/ohWNuQAaj7EXmPfFeqc3q1BlBhoMR/3R8dRcG8DGmzrOP8AUcDSYifaNjbr0iL/AC8MeMo+mI7rSy0fD1KmeUEBoFiDJ7kQOkdfnHnv7UcuFrqEvFMTJFzqqdu9sWT94JVSWcxIW1rXkkG56T0ttfC/N5VWMsA9oDbqSL7NcCPf7YpSsFztODZmPeaedcMyRDFipiGgxa0de4kW9x0OCOIZlfIFMAiDy26B1JAm0xOLtmcozGCs6gsrZiBJgAKBIsDGxM3i5qHiHw3Uo5YVWbUqtuR+I+m31i3UntimnXVjnBqUjTHZlGzUE3iLkR7+/wCX3xAp7TODM4qywWANTRvYSAD32/TEGVgGZv0/L/nGjfKZxGcZ09Zy2xhdVgdpAJsDbcYsnCs7o8ktFSmjajTA1ahpC2BtqM23vBi15/2deEHzeXqOrU4FRqZDTPpQzsQQZ69sWEfs7roQGYADYpLfAsBHS+MutWwuRyl9Hdm2I+YvGWT4tQzFFaZapRqkAEzUrDRNz5UjSZaxiBAgmIws8Qmk2ladWoYIu9zFp029P4rk9rdDsl+zxtWr94G4PMrI46WOsxYEAza2D/8A6dn1M6k2iARvYXAA2+MKqVC+gliGhSuN55DP9Sk1aamVDcthNrnqN/nFc8YoA1LTFgwJBmfTvc7bY9cP7MgEI1ksIMLBE9JmIG23bFW8QfsjzTlSnl7tOpyDeIix7YKgpRwTFVdpSqhFxeCcBcPlaAZdMIFGn8cFoLdZ+2Js/k6y6nZmK6QTIlRqi4aSCdRKzvc3GGfBfCOZoqitSMoIN4B7xJFiJ++JeIZaslE0TTbmcPEyoI7RPwRtbExPbJPMzRxJu1VSDYDK8XV+GhanDdNYkvRqVGV+dKZCKwCIB6WtbeApOLHX4Q//AEuoVbRTVS7amK6m3iAxUibXvfawwq/6dmGqZZhl1VEQy0aApedcDswX8IO4vgXi2dzNJDTcOFjmQzsYk9oJj7dMVswGduFpBhZlsWGt+cg8PqpTyqwGioSVdQJJXlKqx9IlR7b98JOEUZLk9Fn2mR729sM6KB6SAsyldUMBZDLMm5gggX95wF4T4n5VRywBQpzK0EMBBC36kj+nXAAXUgwAMLXENy50so1GWiwGxO9+u+LrwfiFIU1QFabpVnzWCtpDEnlG5DaShEbGZBGKtxPMIlIVEDIwYNTPNptCGCfxXMgWjYDfCuvxRswHFNCGKy5Ck+kHW4IMqsFZF95m4GPUgaZxCVNT34wcJXfDdYDiNCowTT54YSNCRqmROw6gfAxN48KvxXMFmB1VFJI5RBVT+h3+uC/B9Snls3l6lVWdKTyYueYFZAPYkG3bCPxtmFfPV3RdKu5YAWiew7TtIB7gY0EcMbAyCvQalZiPXz4dcJdOL5lMzQTWxYoulmYQzvDC5G5WYBO4GEvhjhNN8rmWuSgDG3pWDJj+pOIaeerCk1NhKVUNUalLOBpgsrMNioLEiZA3nEvgvOKmT4irMQzpTCEbsNTaljcoRE9rYUFNjcwGw5WE64VkUpBpcQW3EnoDF46HG8nnzTJLVSwLsYibdBpYEC8fQ464BwJVp061YI1OrUrDS0xFMAMSREXaRH8uEDMQEYqAKgZlAM2UkGetiDv0wBpm5iiZ654K4lTCuXP8WoQzAhfTeNIjltewE73xZNBgGZDdydva35QceB8L4gysSsACPj6Azi1cO8XtDhqhUtFwAJ23tPf8vfC6qnSMVxPUUNNFJkA+/KQW3i1zft+uJTWFTUsFlU39Vo2Jj4na4+2KfkvGocQ2pOU8wKRPSdayZMW3/pPk/EdMkAs1YEdaYEe2hlkR32sIxGaV4yynMmWqmRFk1DoZmR9sbwGuWEcjuF6QtP8AuMZgN34zmAc/5iAsFBK6pIBYG2xOwkTM+42tiWtXJYXEFbcpPuZBJ6/HXphdRzZ5tBCgE6EEzeZDCIg2sdrkxE4ypmoJOpWDCAWqi55p7XkEARuOl8eIOomna2sb+aHJUtqtIt2kxew6zuPV1x0+YCqRp3PLE3SYsoHdpnb3HRLmDrMqAWDX0xe6yDBvbcTjr970sCDJnSD2Ba4LTbtt29MY9YzmAcPaGk2kLAJBdhI2uATImO1t9rzhJ+0DiIOWBOkTVRTClbBXb6xp2gb/AEwwy3EJqBS5ci0emd1A2EgTGxDQIOK545zxegqESfOSZuRyttfY80yP64dSH3ReLrD7ZMoecZSI7BRvc7sSfywMCNo/OL46qi7EC1/0jGiu8GYEC/8AnfG4JiT039l7gZSooYqf3iYLAQdCCdxN4+e4jF0TiVSZDsQZABE80did7i19/pjzz9lOd/iVqJJUMBUUi2kry/8Ay1qD/wBt+uL7WpHRueugMT6N4UtI97DsOuMXah903mps+EoARGOW8QmLqGAO4IWPuB0kk2HQYMTxIArTyMLSNv8AP8+UlSOXSoDDfZSVNtoBEEHbfbHFOSbkrbSREXG/KbdbSTHe2JgbaQjs9NsyJZv+qK4PMhLFYbYmdrDeB0ttgxq7ghgDexhZ6i+8AW6b/bFONZTfWT0GkH5vPf8AruLxPTrsbgkiCqXMkjdRFgRAEkmCN+zRUIzvENsg4fIlvrVQVF9YZgJDAR16/G2FPG/E1LLKSwPKQJE2jpMA79P1GF/73Vg8ytpPU+q0CVMswIBEEdMdZiqashlDa1K6lG3S2olpA6jt06M3l8jEpswU9rMSt8R/aIHqxTRdJpSXZmBLduXTsJtG84rHFOKVGF9M9TFyAREk+r53w/zvgwLJp1HspIQqDbY8wI6yJ04S8Q4S9EEusC0uDKxsLixkxvgC9yJubLs9HDdWHkf7iQVzG7BvY2iL9Jn6/TGUGC7dsMKXDAya2aFMxIAmAD0JI3EWjftgGkknv9MHfKU0uWEW648ZK2XDBiXGodDJY9LG5kQPphhk8+Uo1AlJQxMtUEghY0kahspOm209JIhcbGB+dpx1nc9FNkEnV6gegE2Htee0/GPAk5CNZUCkkaHrSRecBYW9+31/thdxbLGtU1QtzJKiAQBA9xYT74moVChQrYrEHsRsfmw+2OYOrvP5/XDU7BuIFa9YWcZQ3KU5UsTUIFEoDvDD/TWZlUhgJBG8YAyeQ5agkt/DJUTJXSQTEf7Z+nxggldDDTe1wdtwJHaSMQ0SQQSYGlmESTKzYiOWYN9sMDGRVKCA2I/UmyNVvJFNg1RKXmPCM0hSaZZgJ0zAj/3HfCD920lNaso0nVa8gQYjptv3xZeHZ/Lpl6/mKTV8uppKsViVTRygQYcNIPQ+2GPiIKK1GkRSYpl0Virh9RGkQSBYiGHa253w8MQLmZFemmKySi5GpobYGY3/ACv74nXNaGJiD0FxfBHCMohq/wAVddIsZ0MNYibRcrJ6kQYMd8GcQ4SCg0E72DWMf8mB9sE7AGxkqgnSNm8R0o1U6S+mNOqTqtzbkmb72+2DPD3jKrTZAGUIxi6yNRsLxIEkDcfbFY0QioKSqBdngM5m0ajbTPSDGC85w+lOqnT0AbAkuPjmF/rGEsqXzjBc5z1LMZ7O0mKMg1DfbrfoffGYofDvFbJTVToJE3avXU7n8KtAA2EdIxmOfToc4V49U85YrpsYpqdBgbSYMHYTbYzE44q120wUJkMB5gK6QY2LGbjoZB3tAxFks7opEAufMJlIJHWDDGNzuOw22welUU2LNIPpJiGi8rqYMoG1hpJAPQTiE65TYW9jeQ1NasXA0m2ogEgG0QgBFoSZPQ7XxzkqSsA4c6xqIVgDDAXJpkRcsCCNpntgE1Gc+lgvULaIgASQsrzHbqR9JaWYpkXUus9QTqO4Ci8mYgm17TvgsJE4UDeE5/dGZ4Wsx5SbABmYHZYkGwt8icKOL8OquoXVIRyeY82oyDYWvbsb9MWRsmYiFXmPNDAiBpiNEEX/AN2wtgfMU4SNSzBGo+YIPqMgAxMdAT06YNXIOUA0lORlC/8A8xXtKiSNgynrvYkRIi8XIxCvAawglYU+4/qYncffHoxoKweXY6SFAZkBAN50aWOm5O19sd0zEBDCtKtr5iIgELqRo78wvcdxh/1TeElGyKecqfh/JPQramEA8nK11krcx0sPc9r4u75sKxGsw38ssDqtee0RLRPwAcBmotkpHmYQABvcSSDzrLRfbbEFbLaBLBBPZjqMkiw6HrAI3tIxNUOM3MppruwANP3HacXVdRIOrYH1CDFpEkAaRuAd42xMaxIO1tLFptfpcyOhAg3woVSziolIhCBt1JloJPyYJEAze5xunVIrXgKY2MMpY2FiRIsO0m0zhJQR1gcxHVXPSCpKnTBgKOVbQCQBG2/teLYwVBFgKgsAAVJ0noIZRa0Cdp6mMJmdHaadaTFhBYgE80mf5gDF7QQLW0ztSYM+i4LBrHbQIC6iVI1Ab7gdyceKzwRbWBzj0sTEEwbEarcpmwLavTM9pNjvgyjmS8kAxYaQNI09NIk6R3FuvcEVZM55gnVI31jSo1D0hSSQHgRsTffDJMwxUSAZIEM9+vRBBBN7WuSDjmY1gGncRi9XUAxSZJ7SY6hDa9vwmAIm988x4QiIHqncjrJkKBpnlgGT0g4BTOMJV2UAA6QHie3MF3ERpJHxcYmfMHRyk/IANxAmZB5SYtGBvaewEZTeY4ZSqjnp2IlSJWZIF2/DeP8AnAA8I0QDGsGZ1ai/LvFuWNxMffqfVzALKVaZADTF94IFySJgSf745V0qWV1JBIIMNH4eYCBM7j5x0HlOhnUa2EQ5vwe6zpZTM2mIBuPcfJ9sI+KeHMyAAKbMZPpGrb/tk98XyvmVURCETB5RY9IUHlMxuAY22BxMlcEKCYVZEQD1JtJ6jqQZjtOCWoQbzjs7KLzyjJ0GFSnqG9yrny5sfxNAHyTvg3ivA3WpCIzLb0nXp6QY3uDET849G/c1aQAjBoYbEAAAbiFJvEAD39+/NAAGlYMCyhGAPflm5kb/APDt/fhOK7J3fmeZcPy7fxG0mBTqAhTpDGASs9ReSB2wJVeEpW0kqxLXGu5A+bAgR3x6Qnh3LiQECnUGVg2zEQ0K4JA6QQenUkYi4l4bLKhWuqsFNMkhYZCzMRYQINrRH1uwVk4w2rZ9kWnn2TyWZq0QqIxpVKuhTo5fMfSph4mdIEiYEHG+PcNq5XMPSe5SFP0LGx6zM4vfDuA5milGktVAlGv5qqXAGr3TQDcgwCdiSJtgXjfhbM16nmVWRi1y17kzb09h06YdvaZGsyijhr6yh8KyTEsyEExeLRuYO24O98Nsrl+ZRADQwJ9RM222w/4d4W0pUkEsBq6CwiZnppnbrFsTrwpl8uoABK202O59Xvt9sKaqGbKEadjnaT5PwQVytSvIBKEgFTzaStgTaTJ+xx1x/hFBKwpmVikhYQRpY2YXEkTeffD3gwrNR0BXZUIaQQNN5nFb8ZZhnry7MZAXXvsJgfBP544+EnkYBLHIaSpZimgY2n6f2GNYXcXqvRrNTlH0xzKJBkA7mDaY+mMxSKVxrF3blLxWrNfmPpbr/ty5/VmP1PfB2YpDyapgSBTvF7739+uN4zEJ19psHr3izwwoLU5G1RgPYSbD29sH+MGJdJM8jt9QrQfkd8ZjMD/yQqneEzhY1+Xr5pN9V55es74h4wgRwEAUHMQQthGgNEDpqJPzfGYzB/7YSd8TScp5eWdW1u5/W/zhdkTqXmvbrfqcaxmBTumeqd8+kny/oY9RMHteLdsGoeV26k3PUyVU3/7SR8EjGYzHjwhL3TOmUFQSL62E9Yggie0dMT8LoK1NSygnSbkA7kz+g+2N4zAmJq6deEHVoAIsfNAn2vb4wRW/1KfuTP2U/rOMxmAbURw1PXOL8xUMNc2Fr7Wc27XAP0w1XLr5aHSskKCYFxI3OMxmOnuGdbJh1wnGTHqX8JenI6GQk2+p++O+KnTmKoWwXVpAtEaYjtEn743jMeHeM4NR5fqHVFmsFN18s26bDptgCll1VdQVQxQAkAAmw64zGYTWPYi6Gvt+ZnElHmi2yoR7EtBI7GCR8YaZhboOhoPI774zGYPiYNXur1wmp5HHTWP0wbR9RHQAW6fg6fU4zGYAd4RL6HrlEtLlViLE0xJFvcfmT9z3w21nUDNyqT77C/0tjWMwxNI+rp14TqktqfsRHtyz+oH2xDmnMU7n0n8lWMZjME3H0il7w65zSoI2F0v73GJqdIa6dh6W6e+MxmEDWJrRjUaMkkW5v6jCzi+zjoygEdwBae+MxmH1dB5CBSGY/wDRg2Uyy6Byr16DucbxmMw8E2nG1M//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sp>
        <p:nvSpPr>
          <p:cNvPr id="12291" name="AutoShape 4" descr="data:image/jpeg;base64,/9j/4AAQSkZJRgABAQAAAQABAAD/2wCEAAkGBhMSERUTExQWFRUVGBgZGBcXGRscGxgZGhoeGx0aIBwaHCYgHBwjGh0cHy8gJCcrLSwsHR8xNTAqNyYrLCkBCQoKDgwOGg8PGi4kHyQqLCwtLyksLC8sLCwsLCwsLC0sKSwpLCwvLCwsLCwsLCwsLCksLCwsLCwsLCwsLCwsLP/AABEIAMIBAwMBIgACEQEDEQH/xAAbAAACAwEBAQAAAAAAAAAAAAAEBQIDBgABB//EAEAQAAIBAgUDAgQEBAQEBQUAAAECEQMhAAQSMUEFUWEicQYTMoFCkaGxI8HR8BRSYuEVcoLxFpKissIHM3OTs//EABoBAAMBAQEBAAAAAAAAAAAAAAIDBAEABQb/xAAxEQACAgEDAwIEBQQDAQAAAAABAgARAxIhMQRBURMiMmFxgRSRodHwM1Kx4UJiwQX/2gAMAwEAAhEDEQA/APmoXnFi1OMQPnHK2L+ZMOZP7Y8Y/wDbHEMDe2IF+MaJxlgQnbHNT8Y7XtfHorY3eZseZfRyQYgBpJOwGw77/wBME53odRRqUBlAnUpnbe29vbABzbQVBgHeOffx4x5luoPTMqxx1PzcwleKnI/fE6CyQO5t/ZxAZnU2oxOCctRLBnhmAFwJ2vf2Efp4xrGhNHynvywD3A7HFuaFMsDTDBTwb37A84XLUM4ZdLph29ZhVAJHfgDCnBXcmMxD1DpEEZbiMQRSTEEngAX/ACxpKfw7TqqCmtQDcxMydh3IG0d8aHL9NoqNaEUwFE2uQNiZ3Pcc+4xM/WInzlqdA5b3HaZHKfDL1NyEuBESb4b9N+DWVp+ZPDEAg6fG4v58YuzXVgHVae0jU8fV5IHMfsMH02QKSrkavTq3tIlokRz+vtibJ1GUjxcrXpMHFWZVnOpoWIJj5YjSDE8R5g27mTGEPTsiKlZmb6EIJBBMkzvfYHBytSQzSU1GP41uZH4jqB0nm2/2GDM3n0oIGFOQ/wBZ0hZtYEARtbbvgF9uyjma+MNRaqEobrdNWFKjTVQx9R4PAJ8c4X57o6M7VHq6UN1CiZvBgGIE2GKMznqLozCkqPFisi/tMAH2xXTzbpSGlPSVDFiPNo7AHb7nnDVxld12PG8UzKRpO45FdowerlKKjQC1SWMkmARdbbRNv15jFVb4llfTY7+DYyCP7nCzI9P+ZNSoSEH+XdvAGwHk2GHlX4eSpRZqVFrTpbkxyJMFY3juMY640NOSZyHKVtBQgtPrtFSulApYjVAFp3g9p44wv/wL19ThhyVWZJ5jsPc4WUKJZoCluSACfvbBnT8/8qSNyIg7D374rGLQLXmS+r6hAfj5Tyh0+qwjSw07yD+g5tfA9HLOzaVBLSfG3vtthkfiFiwn/t5/fHtPLvVf5himpuW2k94mTJMTjtTLZbaEMaMQEJMtr9Br1BJZC4HpUfVUj7b9pxDIdHrUiz1KRGlTpBidXt3Ak4c085TUyDq+SJD86wIPup7eB2wBkfi0/MX5sst7b3mQb+cSh8pBAG0oKYw4JMzmZzRZizbm+Cen0Ha4UshlWjtbtse3fzjVZjqGXzYOptDWADAMobYN3mN9/wCRzWUqPTD1ICpcbmGa4GmN4N+2HJl1rVURJyoU6ruM6posQHpKCoO40w1oHYgCN/8AuLnOhFzrQoqkWEm7c8WGA064Cqo9MMthzNuQSbH9MDDOsALmP6ef7/XHDG6nYwhmx5PjH5Sx+g1p9I1Dggi/647Fn/HW5v5k3x5hmrL4Ez0emPc/z7RfqxKcUC+LguKpD9JbXzLOQWMnafHviL04N4nFmUiZIB8HbHVqVpAgYEEA1CPuFmVU74mMuI3M8Yjr28YufMWA44wRJ7QAB3lWggXxU6nth707oxqFQWQEx6WJBi3Yc4dr0anSR1DKxqCQGHG0Wva17jc2uAhupCbd41Om9Tg7TDsmnB9PPsgULbTe3fuf2wXT6C4U1GZUUEwGuTFtv29sOMj0LLL6qrMRAbsByBYXmDOOyZ0A33jcHTZLsbfWLR8M1nGpglObwSAY5aB5tG88YZZT4dpoA5qakNypEAwCODf1ERiPV+oU3QfLrHf1qRfc3kAbdj+mLqNVDR9cImn0C+rT3nye/bEbZMjL4+0uxY8NmtzCX68V1JRX+GoABtAvcj7n9MJq/U61dtCtHpMyY2ub+TwMTfM5cASSwY/ReEFpazAsSdr/AJ8XdG6Y4OtVhWJCOwaAAPqBjmQO/wCuAULjBat/nO1ux03+UTpSqswcq/MFVIjwLR9h5wzynSsxUIpmUABJLTCjv+lt/wCjHN9XagramBqGQVGyNPBHj9vthLS+I6gDAm5Fj2vJ/OB+WD15HHtAi2XGnLG4dmuopQK0kMhSC7aQNRB3sSf1wA3xGZYgAg2gyQALRBm0cYV5iqTJO++A/m4ox4QRvuYk9U3baaXo/SBWDPKgFiFDAkExO02A2nB9HoVRqy/NgUyD9J9IAj0r5gAdvfCXI9dqBQDHpB477bbkYPHV/wCEz6ipnSgETPJkiYAta+Jsoy2a+kfjyYqH5mX9QXSd/QgKKD2mwj2IP64Z5YpQprJDwVLEEkDVcBR2jmLk74xVXNE3JJYbHxt/ftgr5voTUT6QIHgyZt5P64x+nJUAmZ+J91gRvmusgF/lgIu4CwPUd2MAAtvxbjE/+GUs0juQEqCPXeD2JA3YiZ5tMjGb+dfDfo2ZBbQSxUiCNriOZiLbwcayFBa8wlyjL7WA3huR6UlAGGBZoBqGAt/wrY3kTJ+8WGOFWrTcLWEqQAGMRMbHnb9sRzwSoukHSR9IneD2PJmPvOKfm0k1I51sFkTBAIuqweb37zgBbbtuZbS4gF4/x9DE9CqZq0xJUjaDJ0mRA3H9MX5OoKUh0hpgSoI4Nzz7e2CK/Wbn5aBNQlo3LcX4Ecf7zYvV9CrqGoaeRzJjFBJ8SNcKKb1fptCaOao1l0/LQFSCsKP+oEczJscUfxvmujUSSfTo022sIHG2Deiv8xjWVF/yvrgLAi9hIaTFr7YIyvTatKu1T0ywMBZCibAgtvIBtbEbZAhI/wA+ZSofbSPyHIlfw78PUKQL5lQ1SSFpkWWxgtNmmbEWsMWZjqCVzoFJRTUFWUWB38WO33vjurZs/J+WyOaiAkG5IElibW06YB++FfRunVakaWKlyLQSN924AwsA5LyOd+3j7QUAVgijbv8A7jrNU6lNii03AWAIBI2HIEHvjsG5r4lpUWNPQr6YGptMmw8Y7CguQi9MxuqUEjVPmCU+wxM0yInkThzkqzlD8sUgyjixI533tvi45habEoo9RJJPJHYbCDtj3Tl3qp5LYwoG8S06RieOcSp02cwokm0D+9sHZzpq6DUpuACAfl3m28Hm8x4wtoOQbGDtg1YMLE4ArVjYzs1k2pkBhEj+x7jti7IUC7qBHe+wA5JGwwd1DKBXp/MYwRqI9QLf+a9zaffDbK5VKpCJTUKApd1sR/ym5nTO/a+FtmpbjV6a3IB/eRpdHfXrLIVB9YE7dri9+fvgzQKgbvw0bXA977YHzmbUt8oHQiAsYJkxHpE9zEzj3p/xJ6iCsDSRAvJ/CTPItfELM7DVU9LEMWL2iNVy+vVAWIAUmxJUgHcWG/5+MLuqUxUYq1RjeZEHTcLGkn798UZvrlSqwCSWnSsefq9vPYe2L+m5CnTJ1urMWFxqP2G0mZ+2F0V3bb5Q2yK/tA+sCHR8uhioKjXgksFjzAEjvc/nhV1HNamhbKPSoHIFgebnfGh6x0k1DKVEXUSCpJJLC4G3pt+U9sLekdISDUzA03IVCYmxBMD1TvFxtzIw7FlFa2N/KQ5AQdCAAfzvBum1qQI+asoAQF7knki5G/6dsMsz8TMyuFGlIUATtpEbYqzOby9NWVKKGQRLEtcTcHcEHsb27YzwqYYuMZTqIP3iTkbEKB/KTzeZJMkzO+KFe8z9sQbExRmDiwLtUiZiTLSsnHfKU9wf3xWDeMOOgZanLVq0FVsE/wAzRN+wAB+/scAx0LcbiUudMXPQKid57T+8YnmFVVUAyY9UbA9v7/3xoGpnOkOT8qkhIFidR3t7KL+SO+PavT6FKmJQVTqIliRcTvpMRtAm8GcTnOvfnxKfw5okceZk0Uk3kCMGKGqEBQWPgSf0xoqXTkzXpKqjcMsAzwY+k24tMTI3JXTmWiBQVlA0ku87nlhJkm0Af7nC36oVsNxNx9KT32iCn8L5htMqFBiZZQRfaCZ1QdvbDSh0FEQlCxqSY1EDSfpggiD3keMBdZ63NQlGOkbA+D439+cedW64XWxJlQLjad4uewwN5XqVKOnxg1uR/Noq6jTqUmGoEXseDHY84EbMljJN4j+X7YuRWeFvBMSdr+9hiC5EhrkLz/cfli1aA35kLaibXiNOm9TWnfQC0fWZlSdj4t2wR/xGnUXTVlr2Yk6hxvuRF47jGd14soglgBuSAL8m2AbCp3hr1DcTRdL62RlxRAWVb3LX3gbmTHtg9usVadNUActdiI/ASALe6wPB84p6R8N1KTa2qpcyVU7kHlouObfywbnMwKZURsRLTEgfznbvjznGMv7Re9z0cS5NNsahHRMzUqhnqDSsmNQ88z5/PBbaALMFBMBRtrmTIHvNu/tgUutWhLEquu9rsNIIA7dpg8Yqy1WktqSS0EqW+os3E+PttiZhZJ4+UsDFQBz8zDX6cxJOkD2Ij/247C85etyVnn+Ky/oBjsdR/u/n5zvVWZtslTWAjszMLt6VS8c32/njsp0vWxWo5UzsBJgjf/b9sDVcuwb5Zey7kyAI8G8+MaPKdJUJGuGIAV2mbyIgGACI2J2x7DvoF3zPDREZ6ZeIZlcknyvlhFSRvUQEkyODcSRIkwJx2X+H8vRBZ3YVAZDCBpMXhSCCJncTthd0vJ12f1I5VDBYHnwTYwb2nDPNJTI0sSW/EwO52JAGw3374kdmur/KUoMONbNn6wTLVxXfQKbVYm5JJg7zaBJjtxguvUp5NAEgzJIksQYiPzG4nCDMdVZJppKcPBPqN9+1jH598LKmeJMkzHf+9sMXCzH/AK+PMxurA4AvzUan4j1GKyhweL+nm0bYvNSnSPzaa6mq3QHZZO9+TbwPbFidKzNMq7qkAg/M3iZmSOBt/wBQiZGEvU+oB6h0kkCQDsI7AdsGqqx9vHyO0W+fSLY2e1iOaHU8wxYWpjktaDEwObg8d5wpzzOGGoiSA1vwyNveIwFmM+zAAmw/mZJ98UGrJw1MAXeT5M+sVZuNK/UPmMC5IQEekcDn7mLnk4FzmeZ3Lk7n8uw9gIGI/IZh6QTG8An9sCG598MRFHEWXat5MuTitnwTSyZ1eojSCNUHieMMv8FRpxW1agSDTSbiN9Vu/wCdsEXCzhjZhZiWshUiVIkA3BFjzfjFs4YdTzwqoJHrBMX/AAnj84P54CeAMcHtd+Zj4wj0DYluQyfzKgVjCiWcjcKLn78DyRja5etl2oxAFGmo1LEzBsJneY/XucZnovSnddQGo1ZREBuY+pjGyqQPy7C7DM9NqGmqsWQT6hchdgLDmRtOI+oIc1fE9DplKqaWyYVmOua2JSSFAAWRuRBZgAJEW8c8HCulmwTofYAnuZmwP2wyyPw7SqL6KkQPU03IiYjYTExNuZkQC3wnUFciYQH6tQmIBkeDeJHvthCti3W6jsi5SAtc+InzPVqmoqrsBtAJ9sNumdHasCzVAKaWM7nkwO3k98FUaGUpFg1P5hWYYtuxBJnSYYWEffucE0up/OR6ShEIBgKAEYRF/aB6t9t8HkykikFfOJx9IVJORh9IHmel5VwVpNpYEHU0kQR9MflB33xnKqMCytYgwR5GHuXylVarWQK0AgQNSkT6VsTz7HtY4Hb4eEk1KqUz/kEavG5AB8ThuNguxMmyshFrExqCRvHI5+2INUJODeo9GamPmAE0jYNIP56dr4XE4qUqwsRNtGOVoUyo1G7GAJiP9RPbx4xp+n/DFFVDVPXIBupBAIkQCRHkk8fmm+Eun06jM1VZAA0ySFJ/FMGSAI/PDw13r1gqEKiwWaDxz4PZSRGPP6h21aQSPM9TpsalA7AfKTz+dCqrJqg2nTabyJFha8DjC1+lF6mtqgWkYYk7iQPwsdiedjxxjR5nqqD+HA0djsYgyfJxlOv56WIU+lhMTNz/AHtheLVVAVOy1qsmx4h+Zzf+IJpBtJF6U2LDYqTtJEX7++KuiUqsOxpzGqmJbSdQgQBInmfI8Yq6RlYQVXSWMadVgAv3Fz38eTgnrmeWwgreTHBm5ubm5P3xjbHQsbyNbmCf8BczOYQGTP1Y7Hh6z2aB2gn9YOOxtZfP6f6i7weP1P7xx/h6FcBiioy3V18RFtmv3x7mtCMPmuCzXm4VQCYMczY3PfGfy2YVCC2phvExIG32nfBmW6Y2aPzHqBA5MTJJjt44Hthpx1ydooZdZ2G/85mgqdSV6ettlIAZBpBHPiw7i2FVTPL8wEE6BJJMTFt/6jzhVn2CRTWoWCbGI9xvG/jCbM1SNjb7T+mDxdOJH1GRidxHuc6fTk1GOlCLKmmT3kiV3kWniRhJkayrXUtMBpEAHa4sbRMT98MelfD9fMoXUjSCQNR3O5j9PzxRW6LWpka0IMqB7tsPJw5GXdC28Ao5AYLtGPU/iSpUQ0wYXxaR2txfGbIOHv8A4Zra1UwAxuwuF7z/AHB4OKepdLam6Jr1atptpJIG0mBeZx2I409qnmFkxZGGpwdoH07pj1jb0ifqbaZAgdzcWGDK+SDOtBE0uDDMxMm12M7Dc+2GGbzgVlpC6U40tt5Jjyb98EZyuj0ldwoqKQhcG5S5IH+q2/APnANna7rbtGrhWivfvGFbquXoStMkBeF4JG+977zOM5m80lVDKKtQEaWpjSrSbqR5uQY/THiVPmswSjMgjSqyQNgZ3sYM8xffA/8AwzMoD/Daxmwv7gbkeRtgcWNV5NH5mNz5GyClG3yEvqpQpAJ6nckazMKO4UDf3J+2F2erIWlFKL2kn9TfFTtiDtIxUq1uTPOZ72jLo2RNeoKeoKDJLH8IAuf5RySMbDNZPLVRKIpIUU9xtsDtuNtXtjHUsyaVPTszwWPMcCe0Xxdkc3VAfRJ9v5DE2bEztqBqpb0+RRsRcYZLNjLqVOkgOySJDRIk24MbecWfEXVyx0o5KMAZn6p5OM/VfUY2mBHnb98OsvWOWj5oBqMRIaCVQWAm8T+0HGHEAdXJmfiCoIEV0cy4YBSRqgTO39g4cZjOlE0hw/zLllMT/pPNje8T25x6eiU1dqhLVVU6hB2AE6WI54sf3x63yMwp9BRgfq1bgnme3eMY1MRtNx59APmJ2ovo+YASoMSN/fwOJ8jF6O1KizahL6bAtqA8+mP1/PB2VzaGoA8CkAVjgjwCfpn9pwp67n1qFVRdIURAk7WG9xYYYASaIkr5SRJ5bN1XICamIvIO0z325OKc3QgSTYydyZMA7977cYp6TnzSabaSQrWB9JNwJ2kDjBvXuqU6j/wV0UxHpjY3F43t9/1wRBD0BtMUKUJPMO6VUViaJ1FGEMt7X3meN574inw1SNYUhUOwLagATJkaYMfSR+vtjsn1Bdfy6gAtdptNySCDzaZ57YLz3S6zVqVQaChEKySAAvqv5kxvc4mJZW2NXLcYBQbXRkHz0N/h6MBVBEm2wu5jnziP+Kq5VWBjSbEAk6HA52F77dsEZWiMotSpUUNUMBJMqwBBBj/mEkGdhtzZnOvJmKVWkUUekFOACsbHvz3IAGFFjq2FjuY69KUTR7TLZjqbM5YnfFC1iTfbnFAbeT/vjZdP+Eqaj+OWaoSDopmAsj6SSu9+LW3M4tzZUxDeQ40fIdolz3WCSIJgABbmwAgD3Gx++JdTr6lQxvwO87TJ79ucS+Jeg/J9aN8yiTpDbFWE+gjvY3FvbHnwxQ+bUBa4p3AM7i8C/e9hci4wjUhQZF4Eqt2f0zyYUvw/UgTUpIYEqRJE9zG/OOw1bMA3LAkgEmOSJx7iT1cn8Eo9FP4Zn6OcSyOCyAzvfa//AJrTifUOqtU0kALaAFEAew9se5vKU69ctQinTgFtUDQTuAOb7KPzwJ1CgtIgLUD2uYiDyNzbF66SR5kPvRT48+Z5SolhvBPfjFOb6YymDBHcG363wMH84JzeUq6FqFTogAHxx3jFVaTzJ71jiaPK9XXLUKaKdRWS0RckyRI3E/thTV6+5qB5JIaRJwL03K/NYKTCi7Hx48nFXV8mKNUqpkDYn/bCMeNAxHcxru5QEcCFVetOVI1G7Tv+WD8hmB8pq9QSbolrzFzP6Wvv3xmy+GtevOXogNIANtipm/27G/22BZcYAAA7zcWUkkk8CUVa8mcE5nOqaKoFAIuzTcm4FuBH527YXMTjxmxukGoOsi/nGvQPrLT9I2AmSTH++HiVyzapIOw373Hf+xhJ8PZcsHYH0gaW8cg+ebYPOaRG+otpPNuT+EXif5YmyjU5no9O2jEDAvifIqpFVYAedQBvqk3jyO3M4S07277Yf/EmeFRVEWgeoExzKx38+2EvT6sVAwIGn1bA7X2O+KsJPp7zzepA9Y6e8M6l0/5JCswLADUALKY2mbxiijnWDSDB2GJ1cnVdri7SfUVBNptqIm18X5LojiopYH0+r0kEkDkCb37YwMte4wC2k+3aHZb4eZQ1RqlMMgLaLMY4Ybg343/bCdcwXqhmbkS5O3/YY0HVqK1hrQgFZUrH7RJ8x795Odejpe28xF+R4PeRvjEN7mJbmF1+rO+lAdKAQBFuBJ87X/bEqJVXXSTqBuN40rN7XvMjbbAWTpaqqqATqOm07G3GG2Z6gtI2ADgDVUSIDTdRpgqAIv4GOal4mcw3qFBTVSo7KJuVaALXtpNySbn9TgPrGT/GBTVP84JJIA3JAuTyefvGMv1DNs7Altth2k+P53xA9SfQE1GAZg3E2Fp2sAMK3u4dTTJ0Mu5WppQaSUIH1nZSAYJB3sPtOHf+BoqpomlCRDNA1za+og328eMYZM7yQDBEDaY/EQDdvvja5LMNWRXMliYaZIgi2wvaReT9t05dR5Ms6ZkX21uZ1Toqh1qINSgqQhO4BMgSL384OyWZ1ZYabcHaOeZiecW0z6tp/DA83OBM2zrSKMQNIYDeDAgX5MDCg5OxlZQKbWQ+Kyf8PewDLG0gbf3HfxbFipjb9TyDV6CqD641ILX8EnYxtcb4zCfDWYNQKaTgEgSBIEkCbe+KMLKBuak2dG1XUcfDfT6Zq/SrNSTVeCNRIBtNyBIHE3w/zOY3IXZlM+JIkiNpxLL9KShT0ep3/E+m5beDF9Ink2g98K36uEcqbn+H4OpXkixMdreNsecx9Z7G8urQK4l/V6VNqFWmxgEalWZYMDqHfmJA84T9KSnRymoFS9YxzKqDcTteOL3OHmoHUxAgidhe0QPaP5YxPU84BFNQVClrMZIJMkHv/Y4xVixll0/O5KcgR9R8Ry3VVBgm43ucdhK1rCo0QP2x5hnorO/EtIVEKEibdwZB+4xLpmX+bVVDsbn2G4++GtEUwjKYYJqLMitpVrgKdQB1GygQLybxgJ8v8qp6TbnuPHeL4pXLYI7yFCCw1cTTv8ooVqU1ZdwBA+wPA84QdZz8g0xsIgCwHcAC0bW8YrqdTIk6rnffAOV9dQBmC6jc7gT7XjGY8VbmWdR1N7LLOm5ZnEiQFBJaJ243G+w98UZ0MCdYIbzxh1mq9ILSSmxgwRTWSVYpD3+r6iY3HkAXIrZiiFJqorAEAKJN1MsJI2NhBk+eMd61NZE8+yRUQ5PodardUMd2sP18wPvglOjVguwMCYDAmO4jj2/e2B858R1GcsSQLwJ2mSLxcgmQdxA9sXHrzqE9eoi5BEst5iYAEszcxEGJ3FsuQ+Jq7GA1EIaCI8EXx7ovfDvPdMGYpitT/wDuH6lF5tMWP1WAnmT2EoVbDkfWPnOYw7p2dNJyQdxFsUVs8SbW32tv7YocnE8hQFSoFO1y149Iuf0/s4LSB7jGeo2kIJ7nSIDD2P2i+COnhKY+cxUm+lWEibXInzH9LYOr9CWmfmNVU0olJBYk3GkqCIIMXNtvIxZXy1FgASVpka1WmAVJMAkFt9IPY9uwwpsw00IpkZWpuZma+fqFySxJMi8bHcePtGLsjnamqQ+ni5AsTJ3437cYZ5roeXghHZngf5fqJgCdUQSO2x/Men8PvTjWUllPpm4JB0+8m1pv7YTrWpsYPmjVo64K1Ff/ANIUdhvMCTHOFwZ6dS+oMDcbG/GLsg7UjURXlNmZQCCwi2oEQBuWB2HnDLIU0bUKYVXt6SRdI1EjVJBmbA3Ha2GrkoTKgn+Lo0i2ksJ2kg6RO4gD1AT+fO+EmdzhYkqZB5ChSImASAOP7ti/qdqjKyrIiSLiPeAQT/YwGzBiBtAi84zneaBB9B5/LE0pSP5Yml/fgRf9oOICqeB+WOmy6jVKn6Z2FxNvY4bdDzWl4BQGQ0ttbhVNtVyL/wBcJqKyQJif75wZlsiyv7XkG1jG4PeB98YRc6b3p/U1upIZoYwJsfPA/S+2J51gCi6bs0QT33IvsJ2wpyRQMFBQVDAgTYz3iRvMnawvw5agnzWrVZXQo0kXUlgbT9MHxfwMSNpU7y/G5deYWqhWBBAhduBAXz2/UYsbP+pjTBLNebwAFIMxbz/1DnCTNdbVGQk2JKsV9JQEkCWCtpvE+km0YXD4kZjVY6dBY2ClY+gyx0wVABHjeIMYH0rmv1PuquI+znWdKEgwbQDA+r7kGMY7MViHmb/zte3ONFSrCsP9EGSRJUgyACYIYAg3GwnZhPK1KgoKAEmJY/V5B7fbBJpx7Abx2NWzDUTQgaVq9SmVTcGZMRe8mMDf+D64OqNeobxYEi58R35O3MOc11vSAFEQb8XmPfnDHo/WJU6bnSJ3P2gSd8Y2Z1FqNo38JiPJszOH4PQfVVefC2/U47Gz/wAGpu50sdxpNv3/AHx2A/E5PP8AiM/C4/7f1/3PlGVpEt6RKXIFyJ2EmVErbcjjGgpZP0QWhSE9RUyBaYtJljwAJO4nCnpR0Fl+YqxsXIKC9zEHWdiAAdp3AIjXzLDUgMoxNxqEmBLlWYEmb+rt9sVmfPy/P9LgEo/zIALAbreO97wJE74hk6vy0VwAGJMMCQQQRHMDtcQftg7JUzZASFNiWPqYXc/TJgkGABMiZEEATPBQfmBNCsLK9xtwWEN3wYyMRpM4m4vq1ApUo23qBvIM/TItyWkAbjA9XqNQp8uSqatWn/V7n+/zxVWftt+fG08wP598RYyTsoJmL+8bz4x1TpBgZBPgzE+fz3/LFjObMS3NyfvH6/qcQYWnTYGJ72952E48v7j+/wCeNmzTfB9dtRAICkQSQWiTYaYIa4kiPJMA4h1yh69YUgMTMx9U3E/reJuYG2F/SsvUVldARYzDgSO87aZHfjjfD+hSXMaaRENLFQGmJIFyCfV9IAjSPVaZOBDBWuZpMz60dQM/bGg6V0YpQLalPzArG30opN579xG3O+GOX+GloTUr6aqpA+WhYSTyfSJWJNjf2wR1jJKwUUIpqukHfSpkkMSxI06t78YzL1Ac6V489pTjx+nbNyBFb1aS0gzIagRoAUmJMmWERAiQDIJ5jCDN9S1OfwrBAEyRclSIIuCZER7b4j1jOk1Cg1gJ6VVjtxG3abdzbzFekyGAVtSorWNpMSCO4AJt2PbGbLzEElzcN6GF+YHqVNGoGHE2kwdxcgwd4+8YPqVUZaatXb0mK5mQt2FiDDobdzuY3BX1ss9JFpsG9JaSJUgxqA9Q0sqnUYXudtWIpS1fLQlSzMu7kCSYZXFtM7yDAU+QRhowKh1SsHRaYbTSbSKrgqxaCTbXBCgkA3ub7CwiZZqbtTptLK3pHEH1WvBHBaL9yCDgjNKdTMVgoFEBgNJAuGYnVJIMD6zPAUA2EPX/AIq0yPlqQw1XKmTMltoLAAcJPc44bQh4ieKbsxqEobkgbk2gAkmdyb4rorTP1aiTuJAvvMm0bi/87aHJdDStAb+GpidO9xAuxi29uQe4g7qmQpMCtOmFNNRocDSSw7MBqMbkkjnG+qAdNRxxGrJmdz/QzoQqsoU1a4QGANRMK5m1732HGEapAkjDPqFeqyQ1VntJBP2IJO/j2OAMrTBMFtPMnb9/5fng1ut5jlSfaJ5TM2ifHOJqSTewmJuf+/2w0GTKBSwlCFuNJAkAgB9iSpupvvY74srBNLHSrHTskEC0E3M73sTHgCBwN8QCtcwWtWdWDsZZmuxJvBjfgWEAdrHgamvRAoI5JBkO41EiQCRAJYS0k83Pa2MWa+loA8GRHi4me9pxssvTb/D01cqq1CSJFli+4bYmSDO5G84Xk2ozUiPMdRdpUkFXvJXT9OppUhSQZMaudVxBOF+Tplw1QLanomBKqCCDqtsYsLTcT3L60h+b650k/UKRQtM6oVoEz53/ACwBlK51GynWeRAuDaRcDiAQDzbBDcWINEcxx0LqKq/y4kMNOowNKm5Y7i289l8DBjZVpaDOmdrTO0c/aMI8q9SmCV16dIJJX0yGKzsZUGR5PscPulA5lW+a7ShA1rEGbAatPj6eYJnC223lOFz8M9yuXauwUD/U5M+ni88zjUdK6R8gipUYQ8Rp57WvAjf3GIUenpRp+nV6QSw2drE8b34xTVziV10HUuoalYt9Jg+YOxtxiNswY12ljsyilO80TZfUZ17/AOhj+osceYzbI62LVSREkOoE/fHYVePzF6s/90wNMrpvrtAUyQs7SQeCI22ja+DKWRqaIgqTdDJExtZgPEMDa+0zivLZ+xNha50A6ryNwbz3A232iXzgTq1FXYi50ido/GO34rXx6c82Nel1UAYPU1SGDvq0ztu0FgnAEKGj8RgYRZoWsPTJgNCnSbyJOxvE3844575bTRIHkopee+oi1xNiMe1sq0mrV/iSSGJYzqg888XMj35ICZAXQzOkgHYbSNhcC97c4HqAg7WH6eJ74PraCiqurUCJ1CInsQbie4nbAb0yCV9gV54t7yL4IQqqRcodpB7cbDz3n9MF1MrTRKbJV1MVlxcaTaBPNj+mBERr+mYUk+BtP7fmMHvWZKdMMiaTLLJ+pWUCSP1BN5nHGEAJLKrRY/xC0953IO9hJtPE/th50/Nxo0BjqZl1CxiY1aRfabTzeYvl0ccCO1+f7P8AL31Hw9mpIGkQLsT6DuOLyZAG+w4nAOIPE1jJWRn+ZsRCtZtMgk3ngzxvecZHrPUEVYVWJ5YsRKwQUMCDMzM84cdYz7n6TKOpA2vpkFQTs03gX8YxVar81oMXYlm3JEXkye1h5O2F40rcx2VwwAHEsyvoX5pPcU1beYu8bQI+5jtg/o+YZ39VQJB1CYks0mDJAiRE8aubwnzJBYEAKP8AKJgAf1wz6aaLIwcMXZhLAgBFBMnYyGmIi0WB4MqCLMmhXUKlYkXYUSBpBJ9MWJAHq9McTAAGwACxqn8QbCCLgAidtQ2sd7RNub4tzGYIciSFBNtQO9jEQLi0+ZkcU5umRpa8OA1iv525/wCad7745RQowuY+6Gi1dSMQquCXqAguR2GowhbYG57RfFHTsk9QVCKyso+jUYDlYsgLbjvFgJwrOXRQYZSLTqaDydlJldh3Pbc4YZF6VT0fxEDEgMAH0oYNiQLgggCBNpYTbuJ0tyGZralUNN9lY3EapBUyLf8Axwcay6CUIbT6QJCyRPrJvAJJO14XtOPOkfDxXXrqabhTH1EEagwOkmSJ/JrDF5y+RpOaWqoZElzqPEhTAgie354U2RSaH6CUBTy36zG9XnVuJNyFuB4nmP74wNlc4UYGxjgzEHce388NPibqCVHsgVgIJW07R6eOfN/EYr6P08VytMag1zNiDHAtbzNrebUBvbZEUQAdjGozaFIZflH8TJBpsCOQp0m/MT/q2xV1Dpjag7BSpX0vsrH1G77SdvUTxdiMNx8JvQEkq8KdSg2ZTuFJMBv9JjuJgYqy9d6DABz/AIYkCooBY0pjUCrQVv387n6kFqPthl9qMA6f0VyT6VBQmJiSIHEjUOZFvPAv6vm2UfL1ggKCQBEFJIIIjULk8fmIOjoUaLIaqfwkAJZ0bQDpMGwtsQdu2Mx1jONVNQtcBoUgTabAwL2mL7COMDjy+oeOILrp2ih8y7EqBIYAQYYLfg/huZnzgAJBNwIgi8G+xHfBtLNOhNNWEEwYOpWiOBI43FyMUuh1OQVtBMwJm9h74oG20HtLKGaCt6hrFvSSQDFxBJ2/XeI3xr/h3NtVrgsrCnpbV6mIC7ckgRBknv4xinPqEhbxsLb/ANgz2++HiZtzTks0BkCi4EybgKQtvY4XkUGEhrcRtX+IXWtVWSQQVSCPTAgX7zxzOI9F6NUn5lS3IHjefeeP1GEObAWrqkkGGEkzfeZAvO8d98OafWf4NIGAyEBTyYgG594+2EOhVaTvzK+mZS15PtNE1BzdQ8G4x2F65sP6vmRJNgbb+DjsS+i09L1U8TG5hHKnSgAMWVRETy0C4Mf3uGclVsGKrewZ1XfsJx5mCofdjEzqA2HYSYPubft7XzhbSZkg3sBpHCgi5AAngCTa5n1wJ4JqTbIGAw0mb6Fb1R7XOGNJHqAItP1NYBiZA4Mt23taJnChKZLWI8b2Iw4p1ii6TUOqZ0nU2prRCqxXULxqFiJ9ha4O0W53pzoPVP1AAz6fxc7fhPMWO/AagAg6gYg7fpff9sH9QolVQ/LCahvuzb9tp2i/Em2A/wDEwCLzteCNzxHnacaNxNkaijTPp3+5B/S0G/nc7D2FOk6SAANUHfyJFp+/ODaeRAGtrFSBpiDO4tBBtBO2PK9XVMwZkg+qQSZ9hz+eO1eJtQXLV9DA2PgyAfyP6Th90trs0KsiPQIAkEGZnibXG+2E1JgpcNTm8HgiDJIHFlI2jfDLph0mQJW31CTHgyIMfvxjGgmaep1IUsqlPSRTH0sxYxYnVIAuSIsI95OFKdHFai2YrVtPCAkHU0Ab9hb/AGwTTppmHUCVQaohwv45sxmDdtybWkzOLPipUo0VoqNJ1AhRwIuSRY3j+xidmOoKOTKcWP2FjwP8zIZyn6jBBAIE8eIngwcEZGuB6WURu0b2m0wRzNwdhtgQAgW5t5w1zXTGZlgJrZdX8KAsSYJvCzaBAJnvikmuZJKc0wNmptTG4kHzME7zPN9u2I5tF1KyGLAkzPq5se1h53x6ci4Ykiowp91Nogt3jftyCYmMFdSo12+WzUWVSyhJgG4kCw2j8UeOMBsCN4YUkbSjLZeGUVdLF4I0w/ckEC8neVPv4YfD1ULcyVBJZgDKgXgXgWFpBiZ5hQ8sxSoFqoHaRGsqFMjVOqDMmDM9u+NAnW7rFAssA6aipq0T+GrqBYW24+2Fsx8bRgQEc7yz4xzjPUApwBCtsRcCQdR5sdjePBxn6uVqswYCdSawRBWNM6pGxBBme2Nx0jIGutRqpAQ3UIdUAcliSDYAWA/KACaXwrTQBVkK2kGCBKhYgzYkRcxccSBhC9XiQ6I78LkYaqnx+vuZ77/7zi+hXek9jpK2vIPt3E4+mZr4Qy7khkYkknXqtzBLSJiYiR784Nq9JT5a0A7kBdIAYTBGmSd+TAnTwZgRz/8A0EHAhjoX7mZeh8ZVBRIYtqBu1yLggXkwL/8ApsJ2T5Cu+olmUDeSQS0j6d9u82B7mAdJQ+BFGtWqwrfTZQDE86jIFht798G0Pg/LqQVIH4SCdQdrGDPFthfbtfh1GBL095w6PM59xiTJu2g6VIsSBSkAmLGA0N6l3F7A3sMKBSp6CJ0MNxdTBtcgGfaAL7m4xt+q0QtF3p6EkQWBAZQPO282ERhPlS1eoJQ6CCAIEbqdxciLTFwWI2uS9QGGqtovL0+htMQjpDVKRdV9CLfVuQDJM7iBMrPt4VZM0i51oQDACqdu92P798fRc5mD87S4QorMoXSp2EciPt7Yx3xD0isrvWqABGI0kREbcGf742wWLNqNN34hZcAC2n3/AHiunl1J9BIaLztBEEyOJt9x5w1yOmVFpbTJUG0mQQO9pIETAgnbAnSqX8RCWNgLr6uYjxfg7b3GNXRyVJGatDQZiAY9gBdbzx/TB5cgXYwMOEv7h2MzvW0CV7ACYJ7Sbx22I4/3Y9A6kaRtEqWkNEgHsTJG3H88EZrpdBZZm0FjDaiLciCB6SbebG9yMX/D3wwzRUDDTCssmQdRM2tdQOe4wGtGSjCcNifVfPia9VA+mgCODpH9DjzAn/Bqlv4Wuw9SsVBtws2jb7Y7Hm6F8xxyk7ifNOqZOlTVQpDVBvA9O/5Hixk9zsAupJJ2Ak+w/XDTM5DMVZr1A1QC2s3Ag3EDYD7c4rq9GqDSGXST72EcwDE49kOPMjONuwNQKoBM/qP5Xwblc6Ox0rJlRqM21MWItYCbHBXS6QSpTkXRgzaoOxk8+ANuT99l1Jqb0x/Cpu7lhGnZ4+oqbWAuRawwrJm0UKuFjw+pYufPsxQJFN9SkOx0gvqKjswP035x5/iVRSoQFyIDC8FgJIIgk7jSZAk9zOkr/CZrFHphUDVAjBllp0ltZUAQuw0gwLTF4uof/Tt2YKjhiE1liNlgtAWSfqgX/wBRxv4jH3MwYjdTIoqqktMn/KIJPIJO2Oq5gADSPVzdjBncQYFoF+2Nd0z4S1kLVXSpUmb6jJKhyJ2DmYtIU7Yi3wE76tkBkWMmQJiDfT5vxjvXxi7M4427TL5MtUMG8sNTm5EkDaRM2EGRtEc7Hp/w0Qqvq06R6iggkSIILD0xHY+CJwpyfwoqllzPzFcTDASpERwp52PNsPctmxTpaVYtMKJbcRE3O87njC+oc17DGYEBb3CMMh0X5YZ0p0tViXdpaQdzAAG4+i0898V8S1SazTc8kc9v0gb8Y21XKsuXdEqAhgQA1oLXIkWi8QZ98Ks38NURTsGZ4ENJ3JK3MxuQSAODHlGFwram5O0ty42ddC7AbzKdJofMqKpiJDGbC3cki0c4c185U1mkfSA2sBQP4cz9BU6dF7C/74Eq9FqU6sBvTcBhuJBsdJ9JIMhSfcYc5DJKKmtgxT6SNMyBB9UAxEz+WLshDDXyKnkjEQ+g7S6r0qqabPUMNoUqEEyFXlmkBpB+nbU3vhd1r4bNRQ4aqSCJDEsY5JLNEzP5qBM42eXzOsgA8MSZEHsTfsD+eKlzOhogAeZuxMc9yBxjyj1T3sJ7q9JjC0Zmeh/CBLM5dmWVIBX1MI1EEMDBn7284dZzo1QUggdPSxZVawWW21CbXgSRH2wfXzio4H0g3mZE/wBY/l7YNy2aWopWeCO245jb74S/UuxuGvToooRd0A1kDB21NCtJJjkTHF+4B5N5hm9cx59V+ZtIufOIikKSwpMkxH1cRA+02O0+IwpXOrLAEAkqANV5OxUcSoEfpxgP6hJnIPT2Jh9DNfMA1qWJMcjTogE28xbHVg6FpQQos5C7+17ee+BunZXf1apOlRIk3km8AmefbtgjKMKzxqYFCb33BjYmJ3wD0G+UYBY3g1GTCNqMQRxHHiObeD9/MtkQbF/STOnSSACIgzMcmf6WYVakQFiZI9hMWG23+0YXVugJBTW0lNEQItSVNccMAJJB49oYGBXxFhKbzDE6coA9JqCb6iNrnbY9vbBuXy3yyNK6Viwg2sYEyZmJPJBHe6ej0LUxMnUKnzICgC2mFuY48bnD9epRAYAXF5JJI7TxEW2ERjQARuZroSYmy/QnoyVVW1ajocNIInU5Gkx2E95OxkPqnQzmKUMhJibTIAMcGN/E7jGhzPVXFiqhmDqFJM8wfTJn6TccYJpZ9pCtJZBuZgtp9RgGbEkbcnuSXO2kh4tQaK1tMt07oCU6caNxDMbMZk8Ce5JHI8wOX4YVNYYxJlyVNiYtJ9RBHJiZw5z+fSrTsB6fUC5gkAyRHBIEH77XkBOjEy1WoNbMjEwCFKRABmGUxBHv3wOsmzqmcHj6QMfCoaLWMiCCRbZiCRtb87RvhlVo/JRELS3pkwAFABBAIgzM7/tsIMkKdRdFYn1SVAsIDfh7Q7AC0AjfSIYZzSy7nvYTpPt2i8ee2GFgoBJu557o+VjQly/LFpiPJx2FfyCLax+n8xjsdqXzFei/iKUp0U1MbyJZSZDGxBUG32HjFwq/NVggIhfTpA1GJP1EEQO/v9s4nR88ykGkDcXpst57QxHv74dfCeRqoQjyJ/AdR25MCFEnkjbDXwUNV7y1OqHFbSjo3T6Kya1KSSdLRBAF9JtpNx9W2G9XKxBOzCVBMFd9/HtEWGGOdQIoQfUQzLMTvIuOADF94APmikVaVY3aQdJJBED0m1jMsPvbAHU5uTLnCmxK6PSiqq7ga9QIDAelfUGANyAwbkyY8nDXIqKfzXDajWZTpWZUBTseIsTfAzZimDJIs+7e5gewj81xz59NTQeQoWI30jtxBNxhZVjzEvl1G4Tk8v8AKQpIfVJSwtN4gQORcgbHcnB9FoJkfMIWJIAk6juewYflhPQ6vqDkCFgxudrAXvzwMeUuowoE2EGJk3E/uYg9sAcJ8TfVNQvr+VDI6qupibcC/pEDcmSLDvc4yvS+j1KaKj5f1ipMsbWJMGJLAWMfi5mwxrMv1AN6zIIX6udJY+nxw07+o4nWrKpAGwJvG8zN4sN7+cYGZBplCur7mLerVhK7AkBQECyDaYP4dhHBthHTL031EtBtBAIhjN/O5v5N9sa1adF9ZOlWEnUZ0gEcKLxEHn7Wwl6gBXfSo1hT6BJUi/pB9j9sNxkcVKlYNentCj0wMFH1R6gQdjtO0m897TvzBqCyAqgghp1CApA77i37flMZBqQHqIlfpMEgHm33OLwtpN5G+31De2A96mrlmjWt1M09T5b6lCqCotNrC25B3Mf9sBVuok1GY9xIiONwJsPz484eVOl1XrBwFFMEk2BMx53EW43/ADX9c6PVq1FqLAEgER+ED6j95BAmJGGBRe8myvo2guaz6aVBJgACDMGRMn+z+mDOi5wxvt9V4A5594vxgGp8M/UnzBrgECGvBII29RLEbfbEcvRLGEusqFJFnIF9wD9Xj3icc+NStCBjz200HW+pLRQENDEx6fqI3Ik7XPvE4yx6kazobJqF9Ntm4jY+39caKtlxUy5szMWWBcEtcgSOB52xjM44QtrsQ3qAaDcbXEWn+4xnTKCCO83qmIIPaa/pfUEQFeQBAI5G1z9R59pAw9yldKf8OYUhiWMMAxkn38d4G/PzDIdRKsCCQpgFiAdriD7+f5Y1FPPUnpfLlmchu7WGoD8Mi5Bg9x99ydOdW8BOo9s0efrAkqWHqIgg7x2kdxBG8e4xdSyzL/E9Dah9S9t4g8RAmeBjJ5Tq7miFIQ+sEholvUossiNwY974c5Pq+tCG9KMZLRczwQLCew7eMJbGyio5cysajxKxgNNjpsAbzYR+/wDc4op58sKirAJgLe+xmNryRt298dQTSsABgtgJPHGwHj+ePbkfwiPUJlt4PN947eMSrzKybE8y9Io2urusBAADeN4Gw8HfFOcLhw50wCCB69R9WqTA8Djf8sE0ZHoZlYaSCALeZAJiff38RbNLDBeLQPtcR+X298br7QdN8xBmaGlifRci0VZmCJnddlOq4t+XqhVEto176QHJggN4k2O3geME5nqxViARYwfUD7zJ97+OcWNmy61APUFv9USLWWL2iZn8sUgPURqS6geVyssNDAvIMnWD6YJAJG2q9/6jDajpNjcrAYyYDDccGCTtzinL1pYw9rxvc9treQBe/eMJh1VlNQgNpMTyFI4Is0Wm0g+84WVLmMXSkc1epOrFdBt/pOOxXR6iSohiB4W36DHYyv8ArO1fOXVah07mxIHgSbYa9HM0wTex39jjzHY9Z/hnhzO1KhNdgSSPTz3ZJwBlmPzF9/8A5j+uPcdjhwIk94dmh/Ff/o/9jH98L89ZK0cAEeLgftj3HYxOfynDiMdqNWLQqi1raTbCug50tc/U5+/rvjsdjO5mRxlXMb70Rj3NsQakGPT/AFx2Owj/AJfzzDWSyJk35a/n1AftbEOlCc5Vm8O0TxcC32x2Oxo+I/SX4f3jDq5sfC/1wDTY+n/lB++nHY7CG4nrYOYZkRY//kj7Wtj3qghGi0I3/wDQY7HY1f2kPW8fcyfTbu83uBfsVJI/PAvUaSjVAAu2wj8Dn9747HYIfH9hPNWNMtSX5MQI0LaP9K/1OPj3xDTALQANzYdyuOx2GdH8ZlOb+kPrAMjUPy4kxqNv+kY0/wAMC36faQI9ox2OxZm7yVIpz40s8W/jRa3Ax9D6R6nYN6h8ysINxAWwg8Dtjsdibq/6YlfR/HDcybKPIH2vhczGDfl/0LAfpjsdjz15+0vMlkm/hueZP88VUKrfLBkz8xhvxG3tjsdgP+RhCCZszUabwojxc7dsDdRqEUkAJAlRA2jSLe2Ox2PR6XtJOp4MJp1CTl7m6if/ANgH7WwgzzH5DeT/APIY7HYIfGPr/wCxZ+A/ScmZcCAzAX2J747HY7DyBcUpNT//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pic>
        <p:nvPicPr>
          <p:cNvPr id="12292" name="Picture 6" descr="http://t0.gstatic.com/images?q=tbn:ANd9GcSQv1k3RaPn6jqA7gh6T2UDWXumcWmnTcl24qbFkZSY3JdDgw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4038600"/>
            <a:ext cx="28479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http://t0.gstatic.com/images?q=tbn:ANd9GcRpCRf8d-ILdK128Zmvx98cEH7s3_7ePB_ZXvyi2vTfDWcPb3e5H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3581400"/>
            <a:ext cx="46021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2" descr="http://t3.gstatic.com/images?q=tbn:ANd9GcThx-cngNd6LmcVtkNkwZjUnWLYSwhWKmI_auTLNd17LR-g6nTBZ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495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6" descr="http://diy-campodifiore.es/513-956-large/esencia-solida-velas-bosque-oton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45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62273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2963" y="0"/>
            <a:ext cx="57610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0963" name="Rectangle 3"/>
          <p:cNvSpPr>
            <a:spLocks noChangeArrowheads="1"/>
          </p:cNvSpPr>
          <p:nvPr/>
        </p:nvSpPr>
        <p:spPr bwMode="auto">
          <a:xfrm>
            <a:off x="6046788" y="2636838"/>
            <a:ext cx="30972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endParaRPr lang="es-AR" altLang="es-MX" sz="1800" smtClean="0">
              <a:solidFill>
                <a:srgbClr val="000000"/>
              </a:solidFill>
            </a:endParaRPr>
          </a:p>
          <a:p>
            <a:pPr fontAlgn="base">
              <a:spcBef>
                <a:spcPct val="0"/>
              </a:spcBef>
              <a:spcAft>
                <a:spcPct val="0"/>
              </a:spcAft>
            </a:pPr>
            <a:r>
              <a:rPr lang="es-AR" altLang="es-MX" sz="1800" smtClean="0">
                <a:solidFill>
                  <a:srgbClr val="FFFFFF"/>
                </a:solidFill>
              </a:rPr>
              <a:t>MG hoja madura</a:t>
            </a:r>
          </a:p>
          <a:p>
            <a:pPr fontAlgn="base">
              <a:spcBef>
                <a:spcPct val="0"/>
              </a:spcBef>
              <a:spcAft>
                <a:spcPct val="0"/>
              </a:spcAft>
            </a:pPr>
            <a:r>
              <a:rPr lang="es-AR" altLang="es-MX" sz="1800" smtClean="0">
                <a:solidFill>
                  <a:srgbClr val="FFFFFF"/>
                </a:solidFill>
              </a:rPr>
              <a:t>S1 senescencia temprana </a:t>
            </a:r>
          </a:p>
          <a:p>
            <a:pPr fontAlgn="base">
              <a:spcBef>
                <a:spcPct val="0"/>
              </a:spcBef>
              <a:spcAft>
                <a:spcPct val="0"/>
              </a:spcAft>
            </a:pPr>
            <a:r>
              <a:rPr lang="es-AR" altLang="es-MX" sz="1800" smtClean="0">
                <a:solidFill>
                  <a:srgbClr val="FFFFFF"/>
                </a:solidFill>
              </a:rPr>
              <a:t>S2 senescencia media </a:t>
            </a:r>
            <a:endParaRPr lang="es-ES" altLang="es-MX" sz="1800" smtClean="0">
              <a:solidFill>
                <a:srgbClr val="FFFFFF"/>
              </a:solidFill>
            </a:endParaRPr>
          </a:p>
        </p:txBody>
      </p:sp>
      <p:sp>
        <p:nvSpPr>
          <p:cNvPr id="40964" name="Text Box 4"/>
          <p:cNvSpPr txBox="1">
            <a:spLocks noChangeArrowheads="1"/>
          </p:cNvSpPr>
          <p:nvPr/>
        </p:nvSpPr>
        <p:spPr bwMode="auto">
          <a:xfrm>
            <a:off x="0" y="3835400"/>
            <a:ext cx="9144000"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pPr>
            <a:r>
              <a:rPr lang="en-US" altLang="es-MX" sz="1800" smtClean="0">
                <a:solidFill>
                  <a:srgbClr val="FFFFFF"/>
                </a:solidFill>
              </a:rPr>
              <a:t>1- Genes que aumentan su expresión  tempranamente en la senescencia y cuya expresión es mantenida durante S2 </a:t>
            </a:r>
            <a:r>
              <a:rPr lang="en-US" altLang="es-MX" sz="1800" i="1" smtClean="0">
                <a:solidFill>
                  <a:srgbClr val="FFFFFF"/>
                </a:solidFill>
              </a:rPr>
              <a:t>( fosfatasas , quinasas)</a:t>
            </a:r>
            <a:r>
              <a:rPr lang="en-US" altLang="es-MX" sz="1800" smtClean="0">
                <a:solidFill>
                  <a:srgbClr val="FFFFFF"/>
                </a:solidFill>
              </a:rPr>
              <a:t> roles en la senescencia temprana</a:t>
            </a:r>
          </a:p>
          <a:p>
            <a:pPr fontAlgn="base">
              <a:spcBef>
                <a:spcPct val="50000"/>
              </a:spcBef>
              <a:spcAft>
                <a:spcPct val="0"/>
              </a:spcAft>
            </a:pPr>
            <a:r>
              <a:rPr lang="en-US" altLang="es-MX" sz="1800" smtClean="0">
                <a:solidFill>
                  <a:srgbClr val="FFFFFF"/>
                </a:solidFill>
              </a:rPr>
              <a:t>2- Genes expresados en niveles similares en MG y S1, pero su expresión aumenta en en S2 </a:t>
            </a:r>
            <a:r>
              <a:rPr lang="en-US" altLang="es-MX" sz="1800" i="1" smtClean="0">
                <a:solidFill>
                  <a:srgbClr val="FFFFFF"/>
                </a:solidFill>
              </a:rPr>
              <a:t>(hidrolasas de pared, receptores quinasas, SAG 12)</a:t>
            </a:r>
          </a:p>
          <a:p>
            <a:pPr fontAlgn="base">
              <a:spcBef>
                <a:spcPct val="50000"/>
              </a:spcBef>
              <a:spcAft>
                <a:spcPct val="0"/>
              </a:spcAft>
            </a:pPr>
            <a:r>
              <a:rPr lang="en-US" altLang="es-MX" sz="1800" smtClean="0">
                <a:solidFill>
                  <a:srgbClr val="FFFFFF"/>
                </a:solidFill>
              </a:rPr>
              <a:t>3- Genes expresados en altos niveles en MG cuya expresión cae durante la senescencia </a:t>
            </a:r>
            <a:r>
              <a:rPr lang="en-US" altLang="es-MX" sz="1800" i="1" smtClean="0">
                <a:solidFill>
                  <a:srgbClr val="FFFFFF"/>
                </a:solidFill>
              </a:rPr>
              <a:t>(</a:t>
            </a:r>
            <a:r>
              <a:rPr lang="en-US" altLang="es-MX" sz="1800" smtClean="0">
                <a:solidFill>
                  <a:srgbClr val="FFFFFF"/>
                </a:solidFill>
              </a:rPr>
              <a:t>Rubisco, LHCII, proteínas de PSI y fotoclorofilida reductasa)</a:t>
            </a:r>
          </a:p>
          <a:p>
            <a:pPr fontAlgn="base">
              <a:spcBef>
                <a:spcPct val="50000"/>
              </a:spcBef>
              <a:spcAft>
                <a:spcPct val="0"/>
              </a:spcAft>
            </a:pPr>
            <a:r>
              <a:rPr lang="en-US" altLang="es-MX" sz="1800" smtClean="0">
                <a:solidFill>
                  <a:srgbClr val="FFFFFF"/>
                </a:solidFill>
              </a:rPr>
              <a:t>4- Genes expresados tempranamente en la senescencia cuya expresión cae a medida que ésta progresa. </a:t>
            </a:r>
          </a:p>
        </p:txBody>
      </p:sp>
      <p:sp>
        <p:nvSpPr>
          <p:cNvPr id="40965" name="Text Box 5"/>
          <p:cNvSpPr txBox="1">
            <a:spLocks noChangeArrowheads="1"/>
          </p:cNvSpPr>
          <p:nvPr/>
        </p:nvSpPr>
        <p:spPr bwMode="auto">
          <a:xfrm>
            <a:off x="250825" y="333375"/>
            <a:ext cx="280828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AR" altLang="es-MX" sz="2400" smtClean="0">
                <a:solidFill>
                  <a:srgbClr val="FFFFFF"/>
                </a:solidFill>
              </a:rPr>
              <a:t>Expresión génica diferencial durante la senescencia: cuatro grupos de genes</a:t>
            </a:r>
            <a:endParaRPr lang="es-ES" altLang="es-MX" sz="2400" smtClean="0">
              <a:solidFill>
                <a:srgbClr val="FFFFFF"/>
              </a:solidFill>
            </a:endParaRPr>
          </a:p>
        </p:txBody>
      </p:sp>
    </p:spTree>
    <p:extLst>
      <p:ext uri="{BB962C8B-B14F-4D97-AF65-F5344CB8AC3E}">
        <p14:creationId xmlns:p14="http://schemas.microsoft.com/office/powerpoint/2010/main" val="42071572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0"/>
            <a:ext cx="8497888"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4075" y="3933825"/>
            <a:ext cx="5073650"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1761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213" y="0"/>
            <a:ext cx="4138612"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6227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685800" y="152400"/>
            <a:ext cx="7772400" cy="1143000"/>
          </a:xfrm>
        </p:spPr>
        <p:txBody>
          <a:bodyPr/>
          <a:lstStyle/>
          <a:p>
            <a:r>
              <a:rPr lang="en-GB" altLang="en-US" smtClean="0">
                <a:ea typeface="ＭＳ Ｐゴシック" panose="020B0600070205080204" pitchFamily="34" charset="-128"/>
              </a:rPr>
              <a:t>The suite of SAG-expression is context-dependent</a:t>
            </a:r>
          </a:p>
        </p:txBody>
      </p:sp>
      <p:pic>
        <p:nvPicPr>
          <p:cNvPr id="849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0" y="1343025"/>
            <a:ext cx="5346700"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6200" y="1676400"/>
            <a:ext cx="2514600" cy="4071938"/>
          </a:xfrm>
          <a:prstGeom prst="rect">
            <a:avLst/>
          </a:prstGeom>
          <a:solidFill>
            <a:schemeClr val="accent1">
              <a:lumMod val="20000"/>
              <a:lumOff val="80000"/>
            </a:schemeClr>
          </a:solidFill>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SAG expression were compared in sucrose-starved suspension cells, dark-induced leaves, and leaves senescing naturally in the light. </a:t>
            </a:r>
          </a:p>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Some SAGs are induced in each context but others are context- specific</a:t>
            </a:r>
          </a:p>
        </p:txBody>
      </p:sp>
      <p:sp>
        <p:nvSpPr>
          <p:cNvPr id="84997" name="TextBox 6"/>
          <p:cNvSpPr txBox="1">
            <a:spLocks noChangeArrowheads="1"/>
          </p:cNvSpPr>
          <p:nvPr/>
        </p:nvSpPr>
        <p:spPr bwMode="auto">
          <a:xfrm>
            <a:off x="2611438" y="3621088"/>
            <a:ext cx="222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Degradation of macromolecules</a:t>
            </a:r>
          </a:p>
        </p:txBody>
      </p:sp>
      <p:sp>
        <p:nvSpPr>
          <p:cNvPr id="84998" name="TextBox 7"/>
          <p:cNvSpPr txBox="1">
            <a:spLocks noChangeArrowheads="1"/>
          </p:cNvSpPr>
          <p:nvPr/>
        </p:nvSpPr>
        <p:spPr bwMode="auto">
          <a:xfrm>
            <a:off x="2611438" y="3022600"/>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Induction of lipid metabolism</a:t>
            </a:r>
          </a:p>
        </p:txBody>
      </p:sp>
      <p:sp>
        <p:nvSpPr>
          <p:cNvPr id="84999" name="TextBox 9"/>
          <p:cNvSpPr txBox="1">
            <a:spLocks noChangeArrowheads="1"/>
          </p:cNvSpPr>
          <p:nvPr/>
        </p:nvSpPr>
        <p:spPr bwMode="auto">
          <a:xfrm>
            <a:off x="3408363" y="4762500"/>
            <a:ext cx="222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Anthocyanin accumulation</a:t>
            </a:r>
          </a:p>
        </p:txBody>
      </p:sp>
      <p:sp>
        <p:nvSpPr>
          <p:cNvPr id="9" name="Right Arrow 8"/>
          <p:cNvSpPr/>
          <p:nvPr/>
        </p:nvSpPr>
        <p:spPr>
          <a:xfrm>
            <a:off x="4191000" y="3022600"/>
            <a:ext cx="977900" cy="484188"/>
          </a:xfrm>
          <a:prstGeom prst="rightArrow">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12" name="Right Arrow 11"/>
          <p:cNvSpPr/>
          <p:nvPr/>
        </p:nvSpPr>
        <p:spPr>
          <a:xfrm>
            <a:off x="4191000" y="3519488"/>
            <a:ext cx="2354263" cy="484187"/>
          </a:xfrm>
          <a:prstGeom prst="right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13" name="Right Arrow 12"/>
          <p:cNvSpPr/>
          <p:nvPr/>
        </p:nvSpPr>
        <p:spPr>
          <a:xfrm>
            <a:off x="4679950" y="4805363"/>
            <a:ext cx="1339850" cy="484187"/>
          </a:xfrm>
          <a:prstGeom prst="rightArrow">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85003" name="TextBox 2"/>
          <p:cNvSpPr txBox="1">
            <a:spLocks noChangeArrowheads="1"/>
          </p:cNvSpPr>
          <p:nvPr/>
        </p:nvSpPr>
        <p:spPr bwMode="auto">
          <a:xfrm>
            <a:off x="609600" y="5961063"/>
            <a:ext cx="8534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Reprinted with permission from Buchanan-Wollaston, V., Page, T., Harrison, E., Breeze, E., Lim, P.O., Nam, H.G., Lin, J.-F., Wu, S.-H., Swidzinski, J., Ishizaki, K. and Leaver, C.J. (2005). Comparative transcriptome analysis reveals significant differences in gene expression and signalling pathways between developmental and dark/starvation-induced senescence in Arabidopsis. Plant J. 42: </a:t>
            </a: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hlinkClick r:id="rId3"/>
              </a:rPr>
              <a:t>567-585</a:t>
            </a: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p:txBody>
      </p:sp>
    </p:spTree>
    <p:extLst>
      <p:ext uri="{BB962C8B-B14F-4D97-AF65-F5344CB8AC3E}">
        <p14:creationId xmlns:p14="http://schemas.microsoft.com/office/powerpoint/2010/main" val="39781178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GB" altLang="en-US" smtClean="0">
                <a:ea typeface="ＭＳ Ｐゴシック" panose="020B0600070205080204" pitchFamily="34" charset="-128"/>
              </a:rPr>
              <a:t>Epigenetic changes are associated with senescence</a:t>
            </a:r>
          </a:p>
        </p:txBody>
      </p:sp>
      <p:sp>
        <p:nvSpPr>
          <p:cNvPr id="86019" name="AutoShape 2" descr="http://onlinelibrary.wiley.com.ezproxy.lib.gla.ac.uk/store/10.1111/j.0960-7412.2009.03782.x/asset/image_n/TPJ_3782_f1.gif?v=1&amp;t=hvf8wmy6&amp;s=73f87f4a50d8e8df82379c21a3d7fb20fdb5b399"/>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86020" name="Picture 3"/>
          <p:cNvPicPr>
            <a:picLocks noChangeAspect="1" noChangeArrowheads="1"/>
          </p:cNvPicPr>
          <p:nvPr/>
        </p:nvPicPr>
        <p:blipFill>
          <a:blip r:embed="rId2">
            <a:extLst>
              <a:ext uri="{28A0092B-C50C-407E-A947-70E740481C1C}">
                <a14:useLocalDpi xmlns:a14="http://schemas.microsoft.com/office/drawing/2010/main" val="0"/>
              </a:ext>
            </a:extLst>
          </a:blip>
          <a:srcRect t="18268" r="52000" b="41811"/>
          <a:stretch>
            <a:fillRect/>
          </a:stretch>
        </p:blipFill>
        <p:spPr bwMode="auto">
          <a:xfrm>
            <a:off x="155575" y="1497013"/>
            <a:ext cx="3425825" cy="377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021" name="TextBox 5"/>
          <p:cNvSpPr txBox="1">
            <a:spLocks noChangeArrowheads="1"/>
          </p:cNvSpPr>
          <p:nvPr/>
        </p:nvSpPr>
        <p:spPr bwMode="auto">
          <a:xfrm>
            <a:off x="0" y="6019800"/>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7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Reprinted from Ay, N., Irmler, K., Fischer, A., Uhlemann, R., Reuter, G., and Humbeck, K. (2009). Epigenetic programming via histone methylation at WRKY53 controls leaf senescence in </a:t>
            </a:r>
            <a:r>
              <a:rPr kumimoji="0" lang="en-GB" altLang="en-US" sz="700" b="0" i="1"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Arabidopsis thaliana</a:t>
            </a:r>
            <a:r>
              <a:rPr kumimoji="0" lang="en-GB" altLang="en-US" sz="7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Plant J. 58: </a:t>
            </a:r>
            <a:r>
              <a:rPr kumimoji="0" lang="en-GB" altLang="en-US" sz="7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hlinkClick r:id="rId3"/>
              </a:rPr>
              <a:t>333-346</a:t>
            </a:r>
            <a:r>
              <a:rPr kumimoji="0" lang="en-GB" altLang="en-US" sz="7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with permission from Wiley; Reprinted from Wu, K., Zhang, L., Zhou, C., Yu, C.-W. and Chaikam, V. (2008). HDA6 is required for jasmonate response, senescence and flowering in Arabidopsis. J. Exp. Bot. 59: </a:t>
            </a:r>
            <a:r>
              <a:rPr kumimoji="0" lang="en-GB" altLang="en-US" sz="7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hlinkClick r:id="rId4"/>
              </a:rPr>
              <a:t>225-234</a:t>
            </a:r>
            <a:r>
              <a:rPr kumimoji="0" lang="en-GB" altLang="en-US" sz="7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by permission of Oxford University Press. </a:t>
            </a:r>
          </a:p>
        </p:txBody>
      </p:sp>
      <p:pic>
        <p:nvPicPr>
          <p:cNvPr id="86022" name="Picture 13"/>
          <p:cNvPicPr>
            <a:picLocks noChangeAspect="1" noChangeArrowheads="1"/>
          </p:cNvPicPr>
          <p:nvPr/>
        </p:nvPicPr>
        <p:blipFill>
          <a:blip r:embed="rId5">
            <a:extLst>
              <a:ext uri="{28A0092B-C50C-407E-A947-70E740481C1C}">
                <a14:useLocalDpi xmlns:a14="http://schemas.microsoft.com/office/drawing/2010/main" val="0"/>
              </a:ext>
            </a:extLst>
          </a:blip>
          <a:srcRect l="3700" r="3548" b="89864"/>
          <a:stretch>
            <a:fillRect/>
          </a:stretch>
        </p:blipFill>
        <p:spPr bwMode="auto">
          <a:xfrm>
            <a:off x="4267200" y="4343400"/>
            <a:ext cx="4659313"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6023" name="Group 9"/>
          <p:cNvGrpSpPr>
            <a:grpSpLocks/>
          </p:cNvGrpSpPr>
          <p:nvPr/>
        </p:nvGrpSpPr>
        <p:grpSpPr bwMode="auto">
          <a:xfrm>
            <a:off x="3479800" y="1676400"/>
            <a:ext cx="2921000" cy="1474788"/>
            <a:chOff x="3479292" y="2337816"/>
            <a:chExt cx="2921508" cy="1475232"/>
          </a:xfrm>
        </p:grpSpPr>
        <p:sp>
          <p:nvSpPr>
            <p:cNvPr id="9" name="Pentagon 8"/>
            <p:cNvSpPr/>
            <p:nvPr/>
          </p:nvSpPr>
          <p:spPr>
            <a:xfrm flipH="1">
              <a:off x="3479292" y="2337816"/>
              <a:ext cx="2921508" cy="1475232"/>
            </a:xfrm>
            <a:prstGeom prst="homePlat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86028" name="TextBox 6"/>
            <p:cNvSpPr txBox="1">
              <a:spLocks noChangeArrowheads="1"/>
            </p:cNvSpPr>
            <p:nvPr/>
          </p:nvSpPr>
          <p:spPr bwMode="auto">
            <a:xfrm>
              <a:off x="3989899" y="2413712"/>
              <a:ext cx="23347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DNA methylation patterns are different in mature (M), early and late senescent (S1 and S2) leaves</a:t>
              </a:r>
            </a:p>
          </p:txBody>
        </p:sp>
      </p:grpSp>
      <p:sp>
        <p:nvSpPr>
          <p:cNvPr id="13" name="Pentagon 12"/>
          <p:cNvSpPr/>
          <p:nvPr/>
        </p:nvSpPr>
        <p:spPr>
          <a:xfrm rot="16200000" flipH="1">
            <a:off x="6964362" y="2212976"/>
            <a:ext cx="1660525" cy="2393950"/>
          </a:xfrm>
          <a:prstGeom prst="homePlate">
            <a:avLst>
              <a:gd name="adj" fmla="val 27489"/>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86025" name="TextBox 10"/>
          <p:cNvSpPr txBox="1">
            <a:spLocks noChangeArrowheads="1"/>
          </p:cNvSpPr>
          <p:nvPr/>
        </p:nvSpPr>
        <p:spPr bwMode="auto">
          <a:xfrm>
            <a:off x="6597650" y="2579688"/>
            <a:ext cx="23749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Several mutants affected in epigenetic regulation show altered timing of senescence</a:t>
            </a:r>
          </a:p>
        </p:txBody>
      </p:sp>
      <p:sp>
        <p:nvSpPr>
          <p:cNvPr id="86026" name="TextBox 11"/>
          <p:cNvSpPr txBox="1">
            <a:spLocks noChangeArrowheads="1"/>
          </p:cNvSpPr>
          <p:nvPr/>
        </p:nvSpPr>
        <p:spPr bwMode="auto">
          <a:xfrm>
            <a:off x="5257800" y="5486400"/>
            <a:ext cx="297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1"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axe1-5</a:t>
            </a:r>
            <a:r>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is a histone-deacetylase mutant</a:t>
            </a:r>
          </a:p>
        </p:txBody>
      </p:sp>
    </p:spTree>
    <p:extLst>
      <p:ext uri="{BB962C8B-B14F-4D97-AF65-F5344CB8AC3E}">
        <p14:creationId xmlns:p14="http://schemas.microsoft.com/office/powerpoint/2010/main" val="163975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1628775"/>
            <a:ext cx="84518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2 CuadroTexto"/>
          <p:cNvSpPr txBox="1">
            <a:spLocks noChangeArrowheads="1"/>
          </p:cNvSpPr>
          <p:nvPr/>
        </p:nvSpPr>
        <p:spPr bwMode="auto">
          <a:xfrm>
            <a:off x="1979613" y="4581525"/>
            <a:ext cx="5472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AR" altLang="es-MX" smtClean="0">
                <a:solidFill>
                  <a:srgbClr val="000000"/>
                </a:solidFill>
              </a:rPr>
              <a:t>Transición de cloroplasto a gerontoplasto</a:t>
            </a:r>
            <a:endParaRPr lang="es-ES" altLang="es-MX" smtClean="0">
              <a:solidFill>
                <a:srgbClr val="000000"/>
              </a:solidFill>
            </a:endParaRPr>
          </a:p>
        </p:txBody>
      </p:sp>
      <p:sp>
        <p:nvSpPr>
          <p:cNvPr id="45060" name="3 CuadroTexto"/>
          <p:cNvSpPr txBox="1">
            <a:spLocks noChangeArrowheads="1"/>
          </p:cNvSpPr>
          <p:nvPr/>
        </p:nvSpPr>
        <p:spPr bwMode="auto">
          <a:xfrm>
            <a:off x="1258888" y="404813"/>
            <a:ext cx="72739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pPr>
            <a:r>
              <a:rPr lang="es-AR" altLang="es-MX" smtClean="0">
                <a:solidFill>
                  <a:srgbClr val="000000"/>
                </a:solidFill>
              </a:rPr>
              <a:t>Los cloroplastos son de las primeras organelas en afectase durante las senescencia: </a:t>
            </a:r>
          </a:p>
          <a:p>
            <a:pPr algn="ctr" eaLnBrk="1" fontAlgn="base" hangingPunct="1">
              <a:spcBef>
                <a:spcPct val="0"/>
              </a:spcBef>
              <a:spcAft>
                <a:spcPct val="0"/>
              </a:spcAft>
            </a:pPr>
            <a:r>
              <a:rPr lang="es-AR" altLang="es-MX" smtClean="0">
                <a:solidFill>
                  <a:srgbClr val="000000"/>
                </a:solidFill>
              </a:rPr>
              <a:t>Degradación de clorofilas y proteínas</a:t>
            </a:r>
            <a:endParaRPr lang="es-ES" altLang="es-MX" smtClean="0">
              <a:solidFill>
                <a:srgbClr val="000000"/>
              </a:solidFill>
            </a:endParaRPr>
          </a:p>
        </p:txBody>
      </p:sp>
    </p:spTree>
    <p:extLst>
      <p:ext uri="{BB962C8B-B14F-4D97-AF65-F5344CB8AC3E}">
        <p14:creationId xmlns:p14="http://schemas.microsoft.com/office/powerpoint/2010/main" val="11717397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187450" y="260350"/>
            <a:ext cx="693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ES_tradnl" altLang="es-MX" b="1" smtClean="0">
                <a:solidFill>
                  <a:srgbClr val="FF0000"/>
                </a:solidFill>
              </a:rPr>
              <a:t>SENESCENCIA Y PROCESOS RELACIONADOS</a:t>
            </a:r>
            <a:endParaRPr lang="es-ES_tradnl" altLang="es-MX" smtClean="0">
              <a:solidFill>
                <a:srgbClr val="FF0000"/>
              </a:solidFill>
            </a:endParaRPr>
          </a:p>
        </p:txBody>
      </p:sp>
      <p:grpSp>
        <p:nvGrpSpPr>
          <p:cNvPr id="2" name="Group 3"/>
          <p:cNvGrpSpPr>
            <a:grpSpLocks/>
          </p:cNvGrpSpPr>
          <p:nvPr/>
        </p:nvGrpSpPr>
        <p:grpSpPr bwMode="auto">
          <a:xfrm>
            <a:off x="2124075" y="765175"/>
            <a:ext cx="4895850" cy="2447925"/>
            <a:chOff x="1655" y="1616"/>
            <a:chExt cx="2540" cy="1542"/>
          </a:xfrm>
        </p:grpSpPr>
        <p:sp>
          <p:nvSpPr>
            <p:cNvPr id="46085" name="Oval 4"/>
            <p:cNvSpPr>
              <a:spLocks noChangeArrowheads="1"/>
            </p:cNvSpPr>
            <p:nvPr/>
          </p:nvSpPr>
          <p:spPr bwMode="auto">
            <a:xfrm>
              <a:off x="1655" y="1616"/>
              <a:ext cx="2540" cy="1542"/>
            </a:xfrm>
            <a:prstGeom prst="ellipse">
              <a:avLst/>
            </a:prstGeom>
            <a:noFill/>
            <a:ln w="7620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sp>
          <p:nvSpPr>
            <p:cNvPr id="46086" name="Text Box 5"/>
            <p:cNvSpPr txBox="1">
              <a:spLocks noChangeArrowheads="1"/>
            </p:cNvSpPr>
            <p:nvPr/>
          </p:nvSpPr>
          <p:spPr bwMode="auto">
            <a:xfrm>
              <a:off x="2064" y="2160"/>
              <a:ext cx="187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0"/>
                </a:spcBef>
                <a:spcAft>
                  <a:spcPct val="0"/>
                </a:spcAft>
              </a:pPr>
              <a:r>
                <a:rPr lang="es-ES_tradnl" altLang="es-MX" smtClean="0">
                  <a:solidFill>
                    <a:srgbClr val="000000"/>
                  </a:solidFill>
                </a:rPr>
                <a:t>Degradación de </a:t>
              </a:r>
            </a:p>
            <a:p>
              <a:pPr algn="ctr" fontAlgn="base">
                <a:spcBef>
                  <a:spcPct val="0"/>
                </a:spcBef>
                <a:spcAft>
                  <a:spcPct val="0"/>
                </a:spcAft>
              </a:pPr>
              <a:r>
                <a:rPr lang="es-ES_tradnl" altLang="es-MX" smtClean="0">
                  <a:solidFill>
                    <a:srgbClr val="000000"/>
                  </a:solidFill>
                </a:rPr>
                <a:t>Clorofilas</a:t>
              </a:r>
              <a:endParaRPr lang="en-US" altLang="es-MX" smtClean="0">
                <a:solidFill>
                  <a:srgbClr val="000000"/>
                </a:solidFill>
              </a:endParaRPr>
            </a:p>
          </p:txBody>
        </p:sp>
      </p:grpSp>
      <p:pic>
        <p:nvPicPr>
          <p:cNvPr id="46084" name="Picture 6" descr="senescence-series-figure-lighter-tif"/>
          <p:cNvPicPr>
            <a:picLocks noChangeAspect="1" noChangeArrowheads="1"/>
          </p:cNvPicPr>
          <p:nvPr/>
        </p:nvPicPr>
        <p:blipFill>
          <a:blip r:embed="rId2" cstate="print">
            <a:lum bright="-10000"/>
            <a:extLst>
              <a:ext uri="{28A0092B-C50C-407E-A947-70E740481C1C}">
                <a14:useLocalDpi xmlns:a14="http://schemas.microsoft.com/office/drawing/2010/main" val="0"/>
              </a:ext>
            </a:extLst>
          </a:blip>
          <a:srcRect/>
          <a:stretch>
            <a:fillRect/>
          </a:stretch>
        </p:blipFill>
        <p:spPr bwMode="auto">
          <a:xfrm>
            <a:off x="1403350" y="3262313"/>
            <a:ext cx="6723063"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723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2" descr="fig2015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613" y="608013"/>
            <a:ext cx="8231187"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p:cNvSpPr txBox="1">
            <a:spLocks noChangeArrowheads="1"/>
          </p:cNvSpPr>
          <p:nvPr/>
        </p:nvSpPr>
        <p:spPr bwMode="auto">
          <a:xfrm>
            <a:off x="0" y="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s-AR" altLang="es-MX" smtClean="0">
                <a:solidFill>
                  <a:srgbClr val="000000"/>
                </a:solidFill>
              </a:rPr>
              <a:t>Degradación de clorofilas</a:t>
            </a:r>
            <a:endParaRPr lang="es-ES" altLang="es-MX" smtClean="0">
              <a:solidFill>
                <a:srgbClr val="000000"/>
              </a:solidFill>
            </a:endParaRPr>
          </a:p>
        </p:txBody>
      </p:sp>
    </p:spTree>
    <p:extLst>
      <p:ext uri="{BB962C8B-B14F-4D97-AF65-F5344CB8AC3E}">
        <p14:creationId xmlns:p14="http://schemas.microsoft.com/office/powerpoint/2010/main" val="9483387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130" name="Picture 2" descr="fig2015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613" y="576263"/>
            <a:ext cx="8232775" cy="570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2818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4" name="Picture 2" descr="fig20_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242888"/>
            <a:ext cx="3292475"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323850" y="908050"/>
            <a:ext cx="5029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pPr>
            <a:r>
              <a:rPr lang="es-AR" altLang="es-MX" smtClean="0">
                <a:solidFill>
                  <a:srgbClr val="000000"/>
                </a:solidFill>
              </a:rPr>
              <a:t>Compartamentalización subcelular de  la degradación de clorofilas: necesidad de energía y sistemas de membrana íntegros.</a:t>
            </a:r>
            <a:r>
              <a:rPr lang="es-AR" altLang="es-MX" sz="1800" smtClean="0">
                <a:solidFill>
                  <a:srgbClr val="000000"/>
                </a:solidFill>
              </a:rPr>
              <a:t>  </a:t>
            </a:r>
            <a:endParaRPr lang="es-ES" altLang="es-MX" sz="1800" smtClean="0">
              <a:solidFill>
                <a:srgbClr val="000000"/>
              </a:solidFill>
            </a:endParaRPr>
          </a:p>
        </p:txBody>
      </p:sp>
      <p:sp>
        <p:nvSpPr>
          <p:cNvPr id="49156" name="Text Box 4"/>
          <p:cNvSpPr txBox="1">
            <a:spLocks noChangeArrowheads="1"/>
          </p:cNvSpPr>
          <p:nvPr/>
        </p:nvSpPr>
        <p:spPr bwMode="auto">
          <a:xfrm>
            <a:off x="685800" y="2286000"/>
            <a:ext cx="4495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pPr>
            <a:r>
              <a:rPr lang="es-ES_tradnl" altLang="es-MX" sz="1800" smtClean="0">
                <a:solidFill>
                  <a:srgbClr val="000000"/>
                </a:solidFill>
              </a:rPr>
              <a:t>Acumulación de NCC (catabolitos no fluorescentes de clorofila), compuesto altamente reactivo, en vacuolas. </a:t>
            </a:r>
            <a:endParaRPr lang="es-ES" altLang="es-MX" sz="1800" smtClean="0">
              <a:solidFill>
                <a:srgbClr val="000000"/>
              </a:solidFill>
            </a:endParaRPr>
          </a:p>
        </p:txBody>
      </p:sp>
    </p:spTree>
    <p:extLst>
      <p:ext uri="{BB962C8B-B14F-4D97-AF65-F5344CB8AC3E}">
        <p14:creationId xmlns:p14="http://schemas.microsoft.com/office/powerpoint/2010/main" val="40816987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6838620" y="46058"/>
            <a:ext cx="2197876" cy="2930501"/>
          </a:xfrm>
          <a:prstGeom prst="rect">
            <a:avLst/>
          </a:prstGeom>
        </p:spPr>
      </p:pic>
      <p:grpSp>
        <p:nvGrpSpPr>
          <p:cNvPr id="7" name="Grupo 6"/>
          <p:cNvGrpSpPr/>
          <p:nvPr/>
        </p:nvGrpSpPr>
        <p:grpSpPr>
          <a:xfrm>
            <a:off x="6838620" y="3645024"/>
            <a:ext cx="2356239" cy="2520280"/>
            <a:chOff x="4556313" y="1337959"/>
            <a:chExt cx="4644788" cy="3628916"/>
          </a:xfrm>
        </p:grpSpPr>
        <p:pic>
          <p:nvPicPr>
            <p:cNvPr id="2" name="Imagen 1"/>
            <p:cNvPicPr>
              <a:picLocks noChangeAspect="1"/>
            </p:cNvPicPr>
            <p:nvPr/>
          </p:nvPicPr>
          <p:blipFill>
            <a:blip r:embed="rId3"/>
            <a:stretch>
              <a:fillRect/>
            </a:stretch>
          </p:blipFill>
          <p:spPr>
            <a:xfrm>
              <a:off x="4556313" y="1337959"/>
              <a:ext cx="3411301" cy="2558476"/>
            </a:xfrm>
            <a:prstGeom prst="rect">
              <a:avLst/>
            </a:prstGeom>
          </p:spPr>
        </p:pic>
        <p:pic>
          <p:nvPicPr>
            <p:cNvPr id="3" name="Imagen 2"/>
            <p:cNvPicPr>
              <a:picLocks noChangeAspect="1"/>
            </p:cNvPicPr>
            <p:nvPr/>
          </p:nvPicPr>
          <p:blipFill>
            <a:blip r:embed="rId4"/>
            <a:stretch>
              <a:fillRect/>
            </a:stretch>
          </p:blipFill>
          <p:spPr>
            <a:xfrm>
              <a:off x="6969094" y="3295024"/>
              <a:ext cx="2232007" cy="1671851"/>
            </a:xfrm>
            <a:prstGeom prst="rect">
              <a:avLst/>
            </a:prstGeom>
          </p:spPr>
        </p:pic>
      </p:grpSp>
      <p:sp>
        <p:nvSpPr>
          <p:cNvPr id="8" name="Rectángulo 7"/>
          <p:cNvSpPr/>
          <p:nvPr/>
        </p:nvSpPr>
        <p:spPr>
          <a:xfrm>
            <a:off x="6623211" y="5446254"/>
            <a:ext cx="1654791" cy="461665"/>
          </a:xfrm>
          <a:prstGeom prst="rect">
            <a:avLst/>
          </a:prstGeom>
        </p:spPr>
        <p:txBody>
          <a:bodyPr wrap="square">
            <a:spAutoFit/>
          </a:bodyPr>
          <a:lstStyle/>
          <a:p>
            <a:pPr defTabSz="685800"/>
            <a:r>
              <a:rPr lang="en-US" sz="1200" i="1" dirty="0" err="1">
                <a:solidFill>
                  <a:prstClr val="black"/>
                </a:solidFill>
                <a:latin typeface="Calibri" panose="020F0502020204030204"/>
              </a:rPr>
              <a:t>Lomatia</a:t>
            </a:r>
            <a:r>
              <a:rPr lang="en-US" sz="1200" i="1" dirty="0">
                <a:solidFill>
                  <a:prstClr val="black"/>
                </a:solidFill>
                <a:latin typeface="Calibri" panose="020F0502020204030204"/>
              </a:rPr>
              <a:t> </a:t>
            </a:r>
            <a:r>
              <a:rPr lang="en-US" sz="1200" i="1" dirty="0" err="1" smtClean="0">
                <a:solidFill>
                  <a:prstClr val="black"/>
                </a:solidFill>
                <a:latin typeface="Calibri" panose="020F0502020204030204"/>
              </a:rPr>
              <a:t>tasmanica</a:t>
            </a:r>
            <a:endParaRPr lang="en-US" sz="1200" i="1" dirty="0" smtClean="0">
              <a:solidFill>
                <a:prstClr val="black"/>
              </a:solidFill>
              <a:latin typeface="Calibri" panose="020F0502020204030204"/>
            </a:endParaRPr>
          </a:p>
          <a:p>
            <a:pPr defTabSz="685800"/>
            <a:r>
              <a:rPr lang="en-US" sz="1200" i="1" dirty="0" smtClean="0">
                <a:solidFill>
                  <a:prstClr val="black"/>
                </a:solidFill>
                <a:latin typeface="Calibri" panose="020F0502020204030204"/>
              </a:rPr>
              <a:t>43.000 </a:t>
            </a:r>
            <a:r>
              <a:rPr lang="en-US" sz="1200" i="1" dirty="0" err="1" smtClean="0">
                <a:solidFill>
                  <a:prstClr val="black"/>
                </a:solidFill>
                <a:latin typeface="Calibri" panose="020F0502020204030204"/>
              </a:rPr>
              <a:t>años</a:t>
            </a:r>
            <a:endParaRPr lang="en-US" sz="1200" i="1" dirty="0">
              <a:solidFill>
                <a:prstClr val="black"/>
              </a:solidFill>
              <a:latin typeface="Calibri" panose="020F0502020204030204"/>
            </a:endParaRPr>
          </a:p>
        </p:txBody>
      </p:sp>
      <p:sp>
        <p:nvSpPr>
          <p:cNvPr id="9" name="Rectángulo 8"/>
          <p:cNvSpPr/>
          <p:nvPr/>
        </p:nvSpPr>
        <p:spPr>
          <a:xfrm>
            <a:off x="7342557" y="2991536"/>
            <a:ext cx="1340432" cy="461665"/>
          </a:xfrm>
          <a:prstGeom prst="rect">
            <a:avLst/>
          </a:prstGeom>
        </p:spPr>
        <p:txBody>
          <a:bodyPr wrap="none">
            <a:spAutoFit/>
          </a:bodyPr>
          <a:lstStyle/>
          <a:p>
            <a:pPr defTabSz="685800"/>
            <a:r>
              <a:rPr lang="en-US" sz="1200" i="1" dirty="0" err="1">
                <a:solidFill>
                  <a:prstClr val="black"/>
                </a:solidFill>
                <a:latin typeface="Calibri" panose="020F0502020204030204"/>
              </a:rPr>
              <a:t>Bambusa</a:t>
            </a:r>
            <a:r>
              <a:rPr lang="en-US" sz="1200" i="1" dirty="0">
                <a:solidFill>
                  <a:prstClr val="black"/>
                </a:solidFill>
                <a:latin typeface="Calibri" panose="020F0502020204030204"/>
              </a:rPr>
              <a:t> </a:t>
            </a:r>
            <a:r>
              <a:rPr lang="en-US" sz="1200" i="1" dirty="0" err="1" smtClean="0">
                <a:solidFill>
                  <a:prstClr val="black"/>
                </a:solidFill>
                <a:latin typeface="Calibri" panose="020F0502020204030204"/>
              </a:rPr>
              <a:t>oldhamii</a:t>
            </a:r>
            <a:endParaRPr lang="en-US" sz="1200" i="1" dirty="0" smtClean="0">
              <a:solidFill>
                <a:prstClr val="black"/>
              </a:solidFill>
              <a:latin typeface="Calibri" panose="020F0502020204030204"/>
            </a:endParaRPr>
          </a:p>
          <a:p>
            <a:pPr algn="ctr" defTabSz="685800"/>
            <a:r>
              <a:rPr lang="en-US" sz="1200" i="1" dirty="0" smtClean="0">
                <a:solidFill>
                  <a:prstClr val="black"/>
                </a:solidFill>
                <a:latin typeface="Calibri" panose="020F0502020204030204"/>
              </a:rPr>
              <a:t>130 </a:t>
            </a:r>
            <a:r>
              <a:rPr lang="en-US" sz="1200" i="1" dirty="0" err="1" smtClean="0">
                <a:solidFill>
                  <a:prstClr val="black"/>
                </a:solidFill>
                <a:latin typeface="Calibri" panose="020F0502020204030204"/>
              </a:rPr>
              <a:t>años</a:t>
            </a:r>
            <a:endParaRPr lang="en-US" sz="1200" i="1" dirty="0">
              <a:solidFill>
                <a:prstClr val="black"/>
              </a:solidFill>
              <a:latin typeface="Calibri" panose="020F0502020204030204"/>
            </a:endParaRPr>
          </a:p>
        </p:txBody>
      </p:sp>
      <p:pic>
        <p:nvPicPr>
          <p:cNvPr id="6" name="Imagen 5"/>
          <p:cNvPicPr>
            <a:picLocks noChangeAspect="1"/>
          </p:cNvPicPr>
          <p:nvPr/>
        </p:nvPicPr>
        <p:blipFill>
          <a:blip r:embed="rId5"/>
          <a:stretch>
            <a:fillRect/>
          </a:stretch>
        </p:blipFill>
        <p:spPr>
          <a:xfrm>
            <a:off x="4674509" y="46058"/>
            <a:ext cx="2195047" cy="2930501"/>
          </a:xfrm>
          <a:prstGeom prst="rect">
            <a:avLst/>
          </a:prstGeom>
        </p:spPr>
      </p:pic>
      <p:sp>
        <p:nvSpPr>
          <p:cNvPr id="11" name="Rectángulo 10"/>
          <p:cNvSpPr/>
          <p:nvPr/>
        </p:nvSpPr>
        <p:spPr>
          <a:xfrm>
            <a:off x="4885328" y="2976559"/>
            <a:ext cx="1270541" cy="461665"/>
          </a:xfrm>
          <a:prstGeom prst="rect">
            <a:avLst/>
          </a:prstGeom>
        </p:spPr>
        <p:txBody>
          <a:bodyPr wrap="none">
            <a:spAutoFit/>
          </a:bodyPr>
          <a:lstStyle/>
          <a:p>
            <a:pPr defTabSz="685800"/>
            <a:r>
              <a:rPr lang="en-US" sz="1200" i="1" dirty="0" smtClean="0">
                <a:solidFill>
                  <a:prstClr val="black"/>
                </a:solidFill>
                <a:latin typeface="Calibri" panose="020F0502020204030204"/>
              </a:rPr>
              <a:t>Agave </a:t>
            </a:r>
            <a:r>
              <a:rPr lang="en-US" sz="1200" i="1" dirty="0" err="1" smtClean="0">
                <a:solidFill>
                  <a:prstClr val="black"/>
                </a:solidFill>
                <a:latin typeface="Calibri" panose="020F0502020204030204"/>
              </a:rPr>
              <a:t>americana</a:t>
            </a:r>
            <a:endParaRPr lang="en-US" sz="1200" i="1" dirty="0" smtClean="0">
              <a:solidFill>
                <a:prstClr val="black"/>
              </a:solidFill>
              <a:latin typeface="Calibri" panose="020F0502020204030204"/>
            </a:endParaRPr>
          </a:p>
          <a:p>
            <a:pPr algn="ctr" defTabSz="685800"/>
            <a:r>
              <a:rPr lang="en-US" sz="1200" i="1" dirty="0" smtClean="0">
                <a:solidFill>
                  <a:prstClr val="black"/>
                </a:solidFill>
                <a:latin typeface="Calibri" panose="020F0502020204030204"/>
              </a:rPr>
              <a:t>30-40 </a:t>
            </a:r>
            <a:r>
              <a:rPr lang="en-US" sz="1200" i="1" dirty="0" err="1" smtClean="0">
                <a:solidFill>
                  <a:prstClr val="black"/>
                </a:solidFill>
                <a:latin typeface="Calibri" panose="020F0502020204030204"/>
              </a:rPr>
              <a:t>años</a:t>
            </a:r>
            <a:endParaRPr lang="en-US" sz="1200" i="1" dirty="0">
              <a:solidFill>
                <a:prstClr val="black"/>
              </a:solidFill>
              <a:latin typeface="Calibri" panose="020F0502020204030204"/>
            </a:endParaRPr>
          </a:p>
        </p:txBody>
      </p:sp>
      <p:pic>
        <p:nvPicPr>
          <p:cNvPr id="10" name="Imagen 9"/>
          <p:cNvPicPr>
            <a:picLocks noChangeAspect="1"/>
          </p:cNvPicPr>
          <p:nvPr/>
        </p:nvPicPr>
        <p:blipFill>
          <a:blip r:embed="rId6"/>
          <a:stretch>
            <a:fillRect/>
          </a:stretch>
        </p:blipFill>
        <p:spPr>
          <a:xfrm>
            <a:off x="2507569" y="50928"/>
            <a:ext cx="2176461" cy="2925631"/>
          </a:xfrm>
          <a:prstGeom prst="rect">
            <a:avLst/>
          </a:prstGeom>
        </p:spPr>
      </p:pic>
      <p:sp>
        <p:nvSpPr>
          <p:cNvPr id="13" name="Rectángulo 12"/>
          <p:cNvSpPr/>
          <p:nvPr/>
        </p:nvSpPr>
        <p:spPr>
          <a:xfrm>
            <a:off x="2989607" y="2976559"/>
            <a:ext cx="1345753" cy="461665"/>
          </a:xfrm>
          <a:prstGeom prst="rect">
            <a:avLst/>
          </a:prstGeom>
        </p:spPr>
        <p:txBody>
          <a:bodyPr wrap="none">
            <a:spAutoFit/>
          </a:bodyPr>
          <a:lstStyle/>
          <a:p>
            <a:pPr defTabSz="685800"/>
            <a:r>
              <a:rPr lang="en-US" sz="1200" i="1" dirty="0" err="1" smtClean="0">
                <a:solidFill>
                  <a:prstClr val="black"/>
                </a:solidFill>
                <a:latin typeface="Calibri" panose="020F0502020204030204"/>
              </a:rPr>
              <a:t>Tritricum</a:t>
            </a:r>
            <a:r>
              <a:rPr lang="en-US" sz="1200" i="1" dirty="0" smtClean="0">
                <a:solidFill>
                  <a:prstClr val="black"/>
                </a:solidFill>
                <a:latin typeface="Calibri" panose="020F0502020204030204"/>
              </a:rPr>
              <a:t> </a:t>
            </a:r>
            <a:r>
              <a:rPr lang="en-US" sz="1200" i="1" dirty="0" err="1" smtClean="0">
                <a:solidFill>
                  <a:prstClr val="black"/>
                </a:solidFill>
                <a:latin typeface="Calibri" panose="020F0502020204030204"/>
              </a:rPr>
              <a:t>aestivum</a:t>
            </a:r>
            <a:endParaRPr lang="en-US" sz="1200" i="1" dirty="0" smtClean="0">
              <a:solidFill>
                <a:prstClr val="black"/>
              </a:solidFill>
              <a:latin typeface="Calibri" panose="020F0502020204030204"/>
            </a:endParaRPr>
          </a:p>
          <a:p>
            <a:pPr algn="ctr" defTabSz="685800"/>
            <a:r>
              <a:rPr lang="en-US" sz="1200" dirty="0" smtClean="0">
                <a:solidFill>
                  <a:prstClr val="black"/>
                </a:solidFill>
                <a:latin typeface="Calibri" panose="020F0502020204030204"/>
              </a:rPr>
              <a:t>5-6 </a:t>
            </a:r>
            <a:r>
              <a:rPr lang="en-US" sz="1200" dirty="0" err="1" smtClean="0">
                <a:solidFill>
                  <a:prstClr val="black"/>
                </a:solidFill>
                <a:latin typeface="Calibri" panose="020F0502020204030204"/>
              </a:rPr>
              <a:t>meses</a:t>
            </a:r>
            <a:endParaRPr lang="en-US" sz="1200" dirty="0">
              <a:solidFill>
                <a:prstClr val="black"/>
              </a:solidFill>
              <a:latin typeface="Calibri" panose="020F0502020204030204"/>
            </a:endParaRPr>
          </a:p>
        </p:txBody>
      </p:sp>
      <p:pic>
        <p:nvPicPr>
          <p:cNvPr id="14" name="Imagen 13"/>
          <p:cNvPicPr>
            <a:picLocks noChangeAspect="1"/>
          </p:cNvPicPr>
          <p:nvPr/>
        </p:nvPicPr>
        <p:blipFill rotWithShape="1">
          <a:blip r:embed="rId7"/>
          <a:srcRect t="27710"/>
          <a:stretch/>
        </p:blipFill>
        <p:spPr>
          <a:xfrm>
            <a:off x="129810" y="58058"/>
            <a:ext cx="2377759" cy="2918502"/>
          </a:xfrm>
          <a:prstGeom prst="rect">
            <a:avLst/>
          </a:prstGeom>
        </p:spPr>
      </p:pic>
      <p:pic>
        <p:nvPicPr>
          <p:cNvPr id="15" name="Imagen 14"/>
          <p:cNvPicPr>
            <a:picLocks noChangeAspect="1"/>
          </p:cNvPicPr>
          <p:nvPr/>
        </p:nvPicPr>
        <p:blipFill>
          <a:blip r:embed="rId8"/>
          <a:stretch>
            <a:fillRect/>
          </a:stretch>
        </p:blipFill>
        <p:spPr>
          <a:xfrm>
            <a:off x="4245273" y="3438224"/>
            <a:ext cx="2000003" cy="2996260"/>
          </a:xfrm>
          <a:prstGeom prst="rect">
            <a:avLst/>
          </a:prstGeom>
        </p:spPr>
      </p:pic>
      <p:sp>
        <p:nvSpPr>
          <p:cNvPr id="16" name="Rectángulo 15"/>
          <p:cNvSpPr/>
          <p:nvPr/>
        </p:nvSpPr>
        <p:spPr>
          <a:xfrm>
            <a:off x="4648927" y="6339351"/>
            <a:ext cx="1141659" cy="461665"/>
          </a:xfrm>
          <a:prstGeom prst="rect">
            <a:avLst/>
          </a:prstGeom>
        </p:spPr>
        <p:txBody>
          <a:bodyPr wrap="none">
            <a:spAutoFit/>
          </a:bodyPr>
          <a:lstStyle/>
          <a:p>
            <a:pPr defTabSz="685800"/>
            <a:r>
              <a:rPr lang="en-US" sz="1200" i="1" dirty="0" err="1" smtClean="0">
                <a:solidFill>
                  <a:prstClr val="black"/>
                </a:solidFill>
                <a:latin typeface="Calibri" panose="020F0502020204030204"/>
              </a:rPr>
              <a:t>Pinud</a:t>
            </a:r>
            <a:r>
              <a:rPr lang="en-US" sz="1200" i="1" dirty="0" smtClean="0">
                <a:solidFill>
                  <a:prstClr val="black"/>
                </a:solidFill>
                <a:latin typeface="Calibri" panose="020F0502020204030204"/>
              </a:rPr>
              <a:t> </a:t>
            </a:r>
            <a:r>
              <a:rPr lang="en-US" sz="1200" i="1" dirty="0" err="1" smtClean="0">
                <a:solidFill>
                  <a:prstClr val="black"/>
                </a:solidFill>
                <a:latin typeface="Calibri" panose="020F0502020204030204"/>
              </a:rPr>
              <a:t>longeava</a:t>
            </a:r>
            <a:endParaRPr lang="en-US" sz="1200" i="1" dirty="0" smtClean="0">
              <a:solidFill>
                <a:prstClr val="black"/>
              </a:solidFill>
              <a:latin typeface="Calibri" panose="020F0502020204030204"/>
            </a:endParaRPr>
          </a:p>
          <a:p>
            <a:pPr algn="ctr" defTabSz="685800"/>
            <a:r>
              <a:rPr lang="en-US" sz="1200" i="1" dirty="0" smtClean="0">
                <a:solidFill>
                  <a:prstClr val="black"/>
                </a:solidFill>
                <a:latin typeface="Calibri" panose="020F0502020204030204"/>
              </a:rPr>
              <a:t>4600 </a:t>
            </a:r>
            <a:r>
              <a:rPr lang="en-US" sz="1200" i="1" dirty="0" err="1" smtClean="0">
                <a:solidFill>
                  <a:prstClr val="black"/>
                </a:solidFill>
                <a:latin typeface="Calibri" panose="020F0502020204030204"/>
              </a:rPr>
              <a:t>años</a:t>
            </a:r>
            <a:endParaRPr lang="en-US" sz="1200" i="1" dirty="0">
              <a:solidFill>
                <a:prstClr val="black"/>
              </a:solidFill>
              <a:latin typeface="Calibri" panose="020F0502020204030204"/>
            </a:endParaRPr>
          </a:p>
        </p:txBody>
      </p:sp>
    </p:spTree>
    <p:extLst>
      <p:ext uri="{BB962C8B-B14F-4D97-AF65-F5344CB8AC3E}">
        <p14:creationId xmlns:p14="http://schemas.microsoft.com/office/powerpoint/2010/main" val="3501791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1">
              <a:lumMod val="20000"/>
              <a:lumOff val="80000"/>
            </a:schemeClr>
          </a:solidFill>
        </p:spPr>
        <p:txBody>
          <a:bodyPr/>
          <a:lstStyle/>
          <a:p>
            <a:pPr>
              <a:defRPr/>
            </a:pPr>
            <a:r>
              <a:rPr lang="en-GB" altLang="en-US" dirty="0" smtClean="0">
                <a:ea typeface="ＭＳ Ｐゴシック" panose="020B0600070205080204" pitchFamily="34" charset="-128"/>
              </a:rPr>
              <a:t>Regulation of leaf senescence – one or more pathways?</a:t>
            </a:r>
            <a:endParaRPr lang="en-US" altLang="en-US" dirty="0" smtClean="0">
              <a:ea typeface="ＭＳ Ｐゴシック" panose="020B0600070205080204" pitchFamily="34" charset="-128"/>
            </a:endParaRPr>
          </a:p>
        </p:txBody>
      </p:sp>
      <p:grpSp>
        <p:nvGrpSpPr>
          <p:cNvPr id="59395" name="Group 4"/>
          <p:cNvGrpSpPr>
            <a:grpSpLocks/>
          </p:cNvGrpSpPr>
          <p:nvPr/>
        </p:nvGrpSpPr>
        <p:grpSpPr bwMode="auto">
          <a:xfrm>
            <a:off x="609600" y="2057400"/>
            <a:ext cx="7848600" cy="4005263"/>
            <a:chOff x="304800" y="2057400"/>
            <a:chExt cx="8153400" cy="4051300"/>
          </a:xfrm>
        </p:grpSpPr>
        <p:grpSp>
          <p:nvGrpSpPr>
            <p:cNvPr id="59396" name="Group 27"/>
            <p:cNvGrpSpPr>
              <a:grpSpLocks/>
            </p:cNvGrpSpPr>
            <p:nvPr/>
          </p:nvGrpSpPr>
          <p:grpSpPr bwMode="auto">
            <a:xfrm>
              <a:off x="385763" y="2462213"/>
              <a:ext cx="3694112" cy="2300287"/>
              <a:chOff x="386264" y="2461736"/>
              <a:chExt cx="3692837" cy="2300764"/>
            </a:xfrm>
          </p:grpSpPr>
          <p:sp>
            <p:nvSpPr>
              <p:cNvPr id="50" name="Rectangle 49"/>
              <p:cNvSpPr/>
              <p:nvPr/>
            </p:nvSpPr>
            <p:spPr>
              <a:xfrm>
                <a:off x="2057772" y="3733586"/>
                <a:ext cx="608326" cy="610310"/>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cxnSp>
            <p:nvCxnSpPr>
              <p:cNvPr id="51" name="Straight Arrow Connector 50"/>
              <p:cNvCxnSpPr/>
              <p:nvPr/>
            </p:nvCxnSpPr>
            <p:spPr>
              <a:xfrm>
                <a:off x="1752784" y="3200368"/>
                <a:ext cx="380823" cy="38064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2590263" y="3200368"/>
                <a:ext cx="380823" cy="38064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59447" idx="2"/>
              </p:cNvCxnSpPr>
              <p:nvPr/>
            </p:nvCxnSpPr>
            <p:spPr>
              <a:xfrm flipH="1">
                <a:off x="2361111" y="2830969"/>
                <a:ext cx="0" cy="75004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361111" y="4419383"/>
                <a:ext cx="0" cy="34370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445" name="TextBox 23"/>
              <p:cNvSpPr txBox="1">
                <a:spLocks noChangeArrowheads="1"/>
              </p:cNvSpPr>
              <p:nvPr/>
            </p:nvSpPr>
            <p:spPr bwMode="auto">
              <a:xfrm>
                <a:off x="386264" y="2773918"/>
                <a:ext cx="1556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Reproduction</a:t>
                </a:r>
              </a:p>
            </p:txBody>
          </p:sp>
          <p:sp>
            <p:nvSpPr>
              <p:cNvPr id="59446" name="TextBox 25"/>
              <p:cNvSpPr txBox="1">
                <a:spLocks noChangeArrowheads="1"/>
              </p:cNvSpPr>
              <p:nvPr/>
            </p:nvSpPr>
            <p:spPr bwMode="auto">
              <a:xfrm>
                <a:off x="2714625" y="2831068"/>
                <a:ext cx="13644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Metabolism</a:t>
                </a:r>
              </a:p>
            </p:txBody>
          </p:sp>
          <p:sp>
            <p:nvSpPr>
              <p:cNvPr id="59447" name="TextBox 26"/>
              <p:cNvSpPr txBox="1">
                <a:spLocks noChangeArrowheads="1"/>
              </p:cNvSpPr>
              <p:nvPr/>
            </p:nvSpPr>
            <p:spPr bwMode="auto">
              <a:xfrm>
                <a:off x="1943100" y="2461736"/>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Stress</a:t>
                </a:r>
              </a:p>
            </p:txBody>
          </p:sp>
        </p:grpSp>
        <p:grpSp>
          <p:nvGrpSpPr>
            <p:cNvPr id="59397" name="Group 29"/>
            <p:cNvGrpSpPr>
              <a:grpSpLocks/>
            </p:cNvGrpSpPr>
            <p:nvPr/>
          </p:nvGrpSpPr>
          <p:grpSpPr bwMode="auto">
            <a:xfrm>
              <a:off x="4572000" y="2462213"/>
              <a:ext cx="3692525" cy="2300287"/>
              <a:chOff x="386264" y="2461736"/>
              <a:chExt cx="3692837" cy="2300764"/>
            </a:xfrm>
          </p:grpSpPr>
          <p:sp>
            <p:nvSpPr>
              <p:cNvPr id="42" name="Rectangle 41"/>
              <p:cNvSpPr/>
              <p:nvPr/>
            </p:nvSpPr>
            <p:spPr>
              <a:xfrm>
                <a:off x="2064393" y="3733586"/>
                <a:ext cx="603640" cy="610310"/>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cxnSp>
            <p:nvCxnSpPr>
              <p:cNvPr id="43" name="Straight Arrow Connector 42"/>
              <p:cNvCxnSpPr/>
              <p:nvPr/>
            </p:nvCxnSpPr>
            <p:spPr>
              <a:xfrm>
                <a:off x="1754327" y="3200368"/>
                <a:ext cx="0" cy="38064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973151" y="3200368"/>
                <a:ext cx="0" cy="38064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59439" idx="2"/>
              </p:cNvCxnSpPr>
              <p:nvPr/>
            </p:nvCxnSpPr>
            <p:spPr>
              <a:xfrm flipH="1">
                <a:off x="2362914" y="2830969"/>
                <a:ext cx="0" cy="75004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362914" y="4419383"/>
                <a:ext cx="0" cy="34370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437" name="TextBox 35"/>
              <p:cNvSpPr txBox="1">
                <a:spLocks noChangeArrowheads="1"/>
              </p:cNvSpPr>
              <p:nvPr/>
            </p:nvSpPr>
            <p:spPr bwMode="auto">
              <a:xfrm>
                <a:off x="386264" y="2773918"/>
                <a:ext cx="1556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Reproduction</a:t>
                </a:r>
              </a:p>
            </p:txBody>
          </p:sp>
          <p:sp>
            <p:nvSpPr>
              <p:cNvPr id="59438" name="TextBox 36"/>
              <p:cNvSpPr txBox="1">
                <a:spLocks noChangeArrowheads="1"/>
              </p:cNvSpPr>
              <p:nvPr/>
            </p:nvSpPr>
            <p:spPr bwMode="auto">
              <a:xfrm>
                <a:off x="2714625" y="2831068"/>
                <a:ext cx="13644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Metabolism</a:t>
                </a:r>
              </a:p>
            </p:txBody>
          </p:sp>
          <p:sp>
            <p:nvSpPr>
              <p:cNvPr id="59439" name="TextBox 37"/>
              <p:cNvSpPr txBox="1">
                <a:spLocks noChangeArrowheads="1"/>
              </p:cNvSpPr>
              <p:nvPr/>
            </p:nvSpPr>
            <p:spPr bwMode="auto">
              <a:xfrm>
                <a:off x="1943100" y="2461736"/>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Stress</a:t>
                </a:r>
              </a:p>
            </p:txBody>
          </p:sp>
        </p:grpSp>
        <p:sp>
          <p:nvSpPr>
            <p:cNvPr id="8" name="Rectangle 7"/>
            <p:cNvSpPr/>
            <p:nvPr/>
          </p:nvSpPr>
          <p:spPr>
            <a:xfrm>
              <a:off x="6964070" y="3733800"/>
              <a:ext cx="605239" cy="610184"/>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 name="Rectangle 8"/>
            <p:cNvSpPr/>
            <p:nvPr/>
          </p:nvSpPr>
          <p:spPr>
            <a:xfrm>
              <a:off x="5524362" y="3733800"/>
              <a:ext cx="605238" cy="610184"/>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cxnSp>
          <p:nvCxnSpPr>
            <p:cNvPr id="10" name="Straight Arrow Connector 9"/>
            <p:cNvCxnSpPr/>
            <p:nvPr/>
          </p:nvCxnSpPr>
          <p:spPr>
            <a:xfrm>
              <a:off x="7298848" y="4400185"/>
              <a:ext cx="0" cy="34363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826156" y="4419454"/>
              <a:ext cx="0" cy="34363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9402" name="Group 34"/>
            <p:cNvGrpSpPr>
              <a:grpSpLocks/>
            </p:cNvGrpSpPr>
            <p:nvPr/>
          </p:nvGrpSpPr>
          <p:grpSpPr bwMode="auto">
            <a:xfrm>
              <a:off x="1371600" y="4762500"/>
              <a:ext cx="1882775" cy="1216025"/>
              <a:chOff x="3066211" y="2914532"/>
              <a:chExt cx="1477439" cy="1056862"/>
            </a:xfrm>
          </p:grpSpPr>
          <p:sp>
            <p:nvSpPr>
              <p:cNvPr id="31" name="Freeform 30"/>
              <p:cNvSpPr/>
              <p:nvPr/>
            </p:nvSpPr>
            <p:spPr>
              <a:xfrm>
                <a:off x="3066368" y="2915039"/>
                <a:ext cx="1477874" cy="1056449"/>
              </a:xfrm>
              <a:custGeom>
                <a:avLst/>
                <a:gdLst>
                  <a:gd name="connsiteX0" fmla="*/ 10621 w 1477439"/>
                  <a:gd name="connsiteY0" fmla="*/ 1663 h 1056862"/>
                  <a:gd name="connsiteX1" fmla="*/ 97119 w 1477439"/>
                  <a:gd name="connsiteY1" fmla="*/ 199371 h 1056862"/>
                  <a:gd name="connsiteX2" fmla="*/ 183616 w 1477439"/>
                  <a:gd name="connsiteY2" fmla="*/ 483576 h 1056862"/>
                  <a:gd name="connsiteX3" fmla="*/ 319540 w 1477439"/>
                  <a:gd name="connsiteY3" fmla="*/ 792495 h 1056862"/>
                  <a:gd name="connsiteX4" fmla="*/ 591389 w 1477439"/>
                  <a:gd name="connsiteY4" fmla="*/ 1051987 h 1056862"/>
                  <a:gd name="connsiteX5" fmla="*/ 962092 w 1477439"/>
                  <a:gd name="connsiteY5" fmla="*/ 953133 h 1056862"/>
                  <a:gd name="connsiteX6" fmla="*/ 1147443 w 1477439"/>
                  <a:gd name="connsiteY6" fmla="*/ 841922 h 1056862"/>
                  <a:gd name="connsiteX7" fmla="*/ 1456362 w 1477439"/>
                  <a:gd name="connsiteY7" fmla="*/ 1039630 h 1056862"/>
                  <a:gd name="connsiteX8" fmla="*/ 1431648 w 1477439"/>
                  <a:gd name="connsiteY8" fmla="*/ 891349 h 1056862"/>
                  <a:gd name="connsiteX9" fmla="*/ 1283367 w 1477439"/>
                  <a:gd name="connsiteY9" fmla="*/ 891349 h 1056862"/>
                  <a:gd name="connsiteX10" fmla="*/ 1184513 w 1477439"/>
                  <a:gd name="connsiteY10" fmla="*/ 619500 h 1056862"/>
                  <a:gd name="connsiteX11" fmla="*/ 1060946 w 1477439"/>
                  <a:gd name="connsiteY11" fmla="*/ 285868 h 1056862"/>
                  <a:gd name="connsiteX12" fmla="*/ 813811 w 1477439"/>
                  <a:gd name="connsiteY12" fmla="*/ 63446 h 1056862"/>
                  <a:gd name="connsiteX13" fmla="*/ 356611 w 1477439"/>
                  <a:gd name="connsiteY13" fmla="*/ 100517 h 1056862"/>
                  <a:gd name="connsiteX14" fmla="*/ 10621 w 1477439"/>
                  <a:gd name="connsiteY14" fmla="*/ 1663 h 105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7439" h="1056862">
                    <a:moveTo>
                      <a:pt x="10621" y="1663"/>
                    </a:moveTo>
                    <a:cubicBezTo>
                      <a:pt x="-32627" y="18139"/>
                      <a:pt x="68287" y="119052"/>
                      <a:pt x="97119" y="199371"/>
                    </a:cubicBezTo>
                    <a:cubicBezTo>
                      <a:pt x="125951" y="279690"/>
                      <a:pt x="146546" y="384722"/>
                      <a:pt x="183616" y="483576"/>
                    </a:cubicBezTo>
                    <a:cubicBezTo>
                      <a:pt x="220686" y="582430"/>
                      <a:pt x="251578" y="697760"/>
                      <a:pt x="319540" y="792495"/>
                    </a:cubicBezTo>
                    <a:cubicBezTo>
                      <a:pt x="387502" y="887230"/>
                      <a:pt x="484297" y="1025214"/>
                      <a:pt x="591389" y="1051987"/>
                    </a:cubicBezTo>
                    <a:cubicBezTo>
                      <a:pt x="698481" y="1078760"/>
                      <a:pt x="869416" y="988144"/>
                      <a:pt x="962092" y="953133"/>
                    </a:cubicBezTo>
                    <a:cubicBezTo>
                      <a:pt x="1054768" y="918122"/>
                      <a:pt x="1065065" y="827506"/>
                      <a:pt x="1147443" y="841922"/>
                    </a:cubicBezTo>
                    <a:cubicBezTo>
                      <a:pt x="1229821" y="856338"/>
                      <a:pt x="1408995" y="1031392"/>
                      <a:pt x="1456362" y="1039630"/>
                    </a:cubicBezTo>
                    <a:cubicBezTo>
                      <a:pt x="1503730" y="1047868"/>
                      <a:pt x="1460480" y="916062"/>
                      <a:pt x="1431648" y="891349"/>
                    </a:cubicBezTo>
                    <a:cubicBezTo>
                      <a:pt x="1402816" y="866636"/>
                      <a:pt x="1324556" y="936657"/>
                      <a:pt x="1283367" y="891349"/>
                    </a:cubicBezTo>
                    <a:cubicBezTo>
                      <a:pt x="1242178" y="846041"/>
                      <a:pt x="1221583" y="720414"/>
                      <a:pt x="1184513" y="619500"/>
                    </a:cubicBezTo>
                    <a:cubicBezTo>
                      <a:pt x="1147443" y="518587"/>
                      <a:pt x="1122730" y="378544"/>
                      <a:pt x="1060946" y="285868"/>
                    </a:cubicBezTo>
                    <a:cubicBezTo>
                      <a:pt x="999162" y="193192"/>
                      <a:pt x="931200" y="94338"/>
                      <a:pt x="813811" y="63446"/>
                    </a:cubicBezTo>
                    <a:cubicBezTo>
                      <a:pt x="696422" y="32554"/>
                      <a:pt x="486357" y="104636"/>
                      <a:pt x="356611" y="100517"/>
                    </a:cubicBezTo>
                    <a:cubicBezTo>
                      <a:pt x="226865" y="96398"/>
                      <a:pt x="53869" y="-14813"/>
                      <a:pt x="10621" y="1663"/>
                    </a:cubicBezTo>
                    <a:close/>
                  </a:path>
                </a:pathLst>
              </a:custGeom>
              <a:gradFill flip="none" rotWithShape="1">
                <a:gsLst>
                  <a:gs pos="0">
                    <a:srgbClr val="00B050"/>
                  </a:gs>
                  <a:gs pos="50000">
                    <a:srgbClr val="CCFF33"/>
                  </a:gs>
                  <a:gs pos="100000">
                    <a:srgbClr val="FFC000"/>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Freeform 31"/>
              <p:cNvSpPr/>
              <p:nvPr/>
            </p:nvSpPr>
            <p:spPr>
              <a:xfrm>
                <a:off x="3304485" y="3092277"/>
                <a:ext cx="1039170" cy="696392"/>
              </a:xfrm>
              <a:custGeom>
                <a:avLst/>
                <a:gdLst>
                  <a:gd name="connsiteX0" fmla="*/ 0 w 1095594"/>
                  <a:gd name="connsiteY0" fmla="*/ 0 h 695282"/>
                  <a:gd name="connsiteX1" fmla="*/ 261257 w 1095594"/>
                  <a:gd name="connsiteY1" fmla="*/ 117988 h 695282"/>
                  <a:gd name="connsiteX2" fmla="*/ 589935 w 1095594"/>
                  <a:gd name="connsiteY2" fmla="*/ 307610 h 695282"/>
                  <a:gd name="connsiteX3" fmla="*/ 889117 w 1095594"/>
                  <a:gd name="connsiteY3" fmla="*/ 556225 h 695282"/>
                  <a:gd name="connsiteX4" fmla="*/ 1095594 w 1095594"/>
                  <a:gd name="connsiteY4" fmla="*/ 695282 h 6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594" h="695282">
                    <a:moveTo>
                      <a:pt x="0" y="0"/>
                    </a:moveTo>
                    <a:cubicBezTo>
                      <a:pt x="81467" y="33360"/>
                      <a:pt x="162935" y="66720"/>
                      <a:pt x="261257" y="117988"/>
                    </a:cubicBezTo>
                    <a:cubicBezTo>
                      <a:pt x="359580" y="169256"/>
                      <a:pt x="485292" y="234571"/>
                      <a:pt x="589935" y="307610"/>
                    </a:cubicBezTo>
                    <a:cubicBezTo>
                      <a:pt x="694578" y="380649"/>
                      <a:pt x="804841" y="491613"/>
                      <a:pt x="889117" y="556225"/>
                    </a:cubicBezTo>
                    <a:cubicBezTo>
                      <a:pt x="973394" y="620837"/>
                      <a:pt x="1095594" y="695282"/>
                      <a:pt x="1095594" y="69528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Freeform 32"/>
              <p:cNvSpPr/>
              <p:nvPr/>
            </p:nvSpPr>
            <p:spPr>
              <a:xfrm>
                <a:off x="3510248" y="3051805"/>
                <a:ext cx="42706" cy="135370"/>
              </a:xfrm>
              <a:custGeom>
                <a:avLst/>
                <a:gdLst>
                  <a:gd name="connsiteX0" fmla="*/ 0 w 42367"/>
                  <a:gd name="connsiteY0" fmla="*/ 0 h 134843"/>
                  <a:gd name="connsiteX1" fmla="*/ 42138 w 42367"/>
                  <a:gd name="connsiteY1" fmla="*/ 46352 h 134843"/>
                  <a:gd name="connsiteX2" fmla="*/ 16855 w 42367"/>
                  <a:gd name="connsiteY2" fmla="*/ 134843 h 134843"/>
                </a:gdLst>
                <a:ahLst/>
                <a:cxnLst>
                  <a:cxn ang="0">
                    <a:pos x="connsiteX0" y="connsiteY0"/>
                  </a:cxn>
                  <a:cxn ang="0">
                    <a:pos x="connsiteX1" y="connsiteY1"/>
                  </a:cxn>
                  <a:cxn ang="0">
                    <a:pos x="connsiteX2" y="connsiteY2"/>
                  </a:cxn>
                </a:cxnLst>
                <a:rect l="l" t="t" r="r" b="b"/>
                <a:pathLst>
                  <a:path w="42367" h="134843">
                    <a:moveTo>
                      <a:pt x="0" y="0"/>
                    </a:moveTo>
                    <a:cubicBezTo>
                      <a:pt x="19664" y="11939"/>
                      <a:pt x="39329" y="23878"/>
                      <a:pt x="42138" y="46352"/>
                    </a:cubicBezTo>
                    <a:cubicBezTo>
                      <a:pt x="44947" y="68826"/>
                      <a:pt x="21069" y="120094"/>
                      <a:pt x="16855" y="1348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reeform 33"/>
              <p:cNvSpPr/>
              <p:nvPr/>
            </p:nvSpPr>
            <p:spPr>
              <a:xfrm>
                <a:off x="3351073" y="3252768"/>
                <a:ext cx="252351" cy="68383"/>
              </a:xfrm>
              <a:custGeom>
                <a:avLst/>
                <a:gdLst>
                  <a:gd name="connsiteX0" fmla="*/ 0 w 252829"/>
                  <a:gd name="connsiteY0" fmla="*/ 67421 h 67421"/>
                  <a:gd name="connsiteX1" fmla="*/ 139056 w 252829"/>
                  <a:gd name="connsiteY1" fmla="*/ 46352 h 67421"/>
                  <a:gd name="connsiteX2" fmla="*/ 252829 w 252829"/>
                  <a:gd name="connsiteY2" fmla="*/ 0 h 67421"/>
                </a:gdLst>
                <a:ahLst/>
                <a:cxnLst>
                  <a:cxn ang="0">
                    <a:pos x="connsiteX0" y="connsiteY0"/>
                  </a:cxn>
                  <a:cxn ang="0">
                    <a:pos x="connsiteX1" y="connsiteY1"/>
                  </a:cxn>
                  <a:cxn ang="0">
                    <a:pos x="connsiteX2" y="connsiteY2"/>
                  </a:cxn>
                </a:cxnLst>
                <a:rect l="l" t="t" r="r" b="b"/>
                <a:pathLst>
                  <a:path w="252829" h="67421">
                    <a:moveTo>
                      <a:pt x="0" y="67421"/>
                    </a:moveTo>
                    <a:cubicBezTo>
                      <a:pt x="48459" y="62505"/>
                      <a:pt x="96918" y="57589"/>
                      <a:pt x="139056" y="46352"/>
                    </a:cubicBezTo>
                    <a:cubicBezTo>
                      <a:pt x="181194" y="35115"/>
                      <a:pt x="252829" y="0"/>
                      <a:pt x="252829"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Freeform 34"/>
              <p:cNvSpPr/>
              <p:nvPr/>
            </p:nvSpPr>
            <p:spPr>
              <a:xfrm>
                <a:off x="3788482" y="3076926"/>
                <a:ext cx="42705" cy="259577"/>
              </a:xfrm>
              <a:custGeom>
                <a:avLst/>
                <a:gdLst>
                  <a:gd name="connsiteX0" fmla="*/ 12641 w 42327"/>
                  <a:gd name="connsiteY0" fmla="*/ 0 h 261257"/>
                  <a:gd name="connsiteX1" fmla="*/ 42138 w 42327"/>
                  <a:gd name="connsiteY1" fmla="*/ 84277 h 261257"/>
                  <a:gd name="connsiteX2" fmla="*/ 0 w 42327"/>
                  <a:gd name="connsiteY2" fmla="*/ 261257 h 261257"/>
                </a:gdLst>
                <a:ahLst/>
                <a:cxnLst>
                  <a:cxn ang="0">
                    <a:pos x="connsiteX0" y="connsiteY0"/>
                  </a:cxn>
                  <a:cxn ang="0">
                    <a:pos x="connsiteX1" y="connsiteY1"/>
                  </a:cxn>
                  <a:cxn ang="0">
                    <a:pos x="connsiteX2" y="connsiteY2"/>
                  </a:cxn>
                </a:cxnLst>
                <a:rect l="l" t="t" r="r" b="b"/>
                <a:pathLst>
                  <a:path w="42327" h="261257">
                    <a:moveTo>
                      <a:pt x="12641" y="0"/>
                    </a:moveTo>
                    <a:cubicBezTo>
                      <a:pt x="28443" y="20367"/>
                      <a:pt x="44245" y="40734"/>
                      <a:pt x="42138" y="84277"/>
                    </a:cubicBezTo>
                    <a:cubicBezTo>
                      <a:pt x="40031" y="127820"/>
                      <a:pt x="0" y="261257"/>
                      <a:pt x="0" y="26125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Freeform 35"/>
              <p:cNvSpPr/>
              <p:nvPr/>
            </p:nvSpPr>
            <p:spPr>
              <a:xfrm>
                <a:off x="3823423" y="3076926"/>
                <a:ext cx="103529" cy="89317"/>
              </a:xfrm>
              <a:custGeom>
                <a:avLst/>
                <a:gdLst>
                  <a:gd name="connsiteX0" fmla="*/ 104097 w 104097"/>
                  <a:gd name="connsiteY0" fmla="*/ 0 h 89282"/>
                  <a:gd name="connsiteX1" fmla="*/ 7179 w 104097"/>
                  <a:gd name="connsiteY1" fmla="*/ 84277 h 89282"/>
                  <a:gd name="connsiteX2" fmla="*/ 7179 w 104097"/>
                  <a:gd name="connsiteY2" fmla="*/ 80063 h 89282"/>
                </a:gdLst>
                <a:ahLst/>
                <a:cxnLst>
                  <a:cxn ang="0">
                    <a:pos x="connsiteX0" y="connsiteY0"/>
                  </a:cxn>
                  <a:cxn ang="0">
                    <a:pos x="connsiteX1" y="connsiteY1"/>
                  </a:cxn>
                  <a:cxn ang="0">
                    <a:pos x="connsiteX2" y="connsiteY2"/>
                  </a:cxn>
                </a:cxnLst>
                <a:rect l="l" t="t" r="r" b="b"/>
                <a:pathLst>
                  <a:path w="104097" h="89282">
                    <a:moveTo>
                      <a:pt x="104097" y="0"/>
                    </a:moveTo>
                    <a:lnTo>
                      <a:pt x="7179" y="84277"/>
                    </a:lnTo>
                    <a:cubicBezTo>
                      <a:pt x="-8974" y="97621"/>
                      <a:pt x="7179" y="80063"/>
                      <a:pt x="7179" y="8006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Freeform 36"/>
              <p:cNvSpPr/>
              <p:nvPr/>
            </p:nvSpPr>
            <p:spPr>
              <a:xfrm>
                <a:off x="3452013" y="3423028"/>
                <a:ext cx="446468" cy="132579"/>
              </a:xfrm>
              <a:custGeom>
                <a:avLst/>
                <a:gdLst>
                  <a:gd name="connsiteX0" fmla="*/ 0 w 446665"/>
                  <a:gd name="connsiteY0" fmla="*/ 126415 h 132487"/>
                  <a:gd name="connsiteX1" fmla="*/ 176980 w 446665"/>
                  <a:gd name="connsiteY1" fmla="*/ 117987 h 132487"/>
                  <a:gd name="connsiteX2" fmla="*/ 446665 w 446665"/>
                  <a:gd name="connsiteY2" fmla="*/ 0 h 132487"/>
                </a:gdLst>
                <a:ahLst/>
                <a:cxnLst>
                  <a:cxn ang="0">
                    <a:pos x="connsiteX0" y="connsiteY0"/>
                  </a:cxn>
                  <a:cxn ang="0">
                    <a:pos x="connsiteX1" y="connsiteY1"/>
                  </a:cxn>
                  <a:cxn ang="0">
                    <a:pos x="connsiteX2" y="connsiteY2"/>
                  </a:cxn>
                </a:cxnLst>
                <a:rect l="l" t="t" r="r" b="b"/>
                <a:pathLst>
                  <a:path w="446665" h="132487">
                    <a:moveTo>
                      <a:pt x="0" y="126415"/>
                    </a:moveTo>
                    <a:cubicBezTo>
                      <a:pt x="51268" y="132735"/>
                      <a:pt x="102536" y="139056"/>
                      <a:pt x="176980" y="117987"/>
                    </a:cubicBezTo>
                    <a:cubicBezTo>
                      <a:pt x="251424" y="96918"/>
                      <a:pt x="401718" y="19664"/>
                      <a:pt x="446665"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Freeform 37"/>
              <p:cNvSpPr/>
              <p:nvPr/>
            </p:nvSpPr>
            <p:spPr>
              <a:xfrm>
                <a:off x="3506366" y="3557003"/>
                <a:ext cx="67294" cy="129788"/>
              </a:xfrm>
              <a:custGeom>
                <a:avLst/>
                <a:gdLst>
                  <a:gd name="connsiteX0" fmla="*/ 0 w 67422"/>
                  <a:gd name="connsiteY0" fmla="*/ 130629 h 130629"/>
                  <a:gd name="connsiteX1" fmla="*/ 67422 w 67422"/>
                  <a:gd name="connsiteY1" fmla="*/ 0 h 130629"/>
                </a:gdLst>
                <a:ahLst/>
                <a:cxnLst>
                  <a:cxn ang="0">
                    <a:pos x="connsiteX0" y="connsiteY0"/>
                  </a:cxn>
                  <a:cxn ang="0">
                    <a:pos x="connsiteX1" y="connsiteY1"/>
                  </a:cxn>
                </a:cxnLst>
                <a:rect l="l" t="t" r="r" b="b"/>
                <a:pathLst>
                  <a:path w="67422" h="130629">
                    <a:moveTo>
                      <a:pt x="0" y="130629"/>
                    </a:moveTo>
                    <a:lnTo>
                      <a:pt x="6742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Freeform 38"/>
              <p:cNvSpPr/>
              <p:nvPr/>
            </p:nvSpPr>
            <p:spPr>
              <a:xfrm>
                <a:off x="3628012" y="3619804"/>
                <a:ext cx="494350" cy="139557"/>
              </a:xfrm>
              <a:custGeom>
                <a:avLst/>
                <a:gdLst>
                  <a:gd name="connsiteX0" fmla="*/ 0 w 493018"/>
                  <a:gd name="connsiteY0" fmla="*/ 117987 h 139681"/>
                  <a:gd name="connsiteX1" fmla="*/ 235974 w 493018"/>
                  <a:gd name="connsiteY1" fmla="*/ 130628 h 139681"/>
                  <a:gd name="connsiteX2" fmla="*/ 493018 w 493018"/>
                  <a:gd name="connsiteY2" fmla="*/ 0 h 139681"/>
                </a:gdLst>
                <a:ahLst/>
                <a:cxnLst>
                  <a:cxn ang="0">
                    <a:pos x="connsiteX0" y="connsiteY0"/>
                  </a:cxn>
                  <a:cxn ang="0">
                    <a:pos x="connsiteX1" y="connsiteY1"/>
                  </a:cxn>
                  <a:cxn ang="0">
                    <a:pos x="connsiteX2" y="connsiteY2"/>
                  </a:cxn>
                </a:cxnLst>
                <a:rect l="l" t="t" r="r" b="b"/>
                <a:pathLst>
                  <a:path w="493018" h="139681">
                    <a:moveTo>
                      <a:pt x="0" y="117987"/>
                    </a:moveTo>
                    <a:cubicBezTo>
                      <a:pt x="76902" y="134139"/>
                      <a:pt x="153804" y="150292"/>
                      <a:pt x="235974" y="130628"/>
                    </a:cubicBezTo>
                    <a:cubicBezTo>
                      <a:pt x="318144" y="110964"/>
                      <a:pt x="449475" y="21771"/>
                      <a:pt x="49301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Freeform 39"/>
              <p:cNvSpPr/>
              <p:nvPr/>
            </p:nvSpPr>
            <p:spPr>
              <a:xfrm>
                <a:off x="4049892" y="3316964"/>
                <a:ext cx="40117" cy="277719"/>
              </a:xfrm>
              <a:custGeom>
                <a:avLst/>
                <a:gdLst>
                  <a:gd name="connsiteX0" fmla="*/ 10125 w 39851"/>
                  <a:gd name="connsiteY0" fmla="*/ 0 h 278112"/>
                  <a:gd name="connsiteX1" fmla="*/ 1697 w 39851"/>
                  <a:gd name="connsiteY1" fmla="*/ 126414 h 278112"/>
                  <a:gd name="connsiteX2" fmla="*/ 39622 w 39851"/>
                  <a:gd name="connsiteY2" fmla="*/ 227546 h 278112"/>
                  <a:gd name="connsiteX3" fmla="*/ 18553 w 39851"/>
                  <a:gd name="connsiteY3" fmla="*/ 278112 h 278112"/>
                </a:gdLst>
                <a:ahLst/>
                <a:cxnLst>
                  <a:cxn ang="0">
                    <a:pos x="connsiteX0" y="connsiteY0"/>
                  </a:cxn>
                  <a:cxn ang="0">
                    <a:pos x="connsiteX1" y="connsiteY1"/>
                  </a:cxn>
                  <a:cxn ang="0">
                    <a:pos x="connsiteX2" y="connsiteY2"/>
                  </a:cxn>
                  <a:cxn ang="0">
                    <a:pos x="connsiteX3" y="connsiteY3"/>
                  </a:cxn>
                </a:cxnLst>
                <a:rect l="l" t="t" r="r" b="b"/>
                <a:pathLst>
                  <a:path w="39851" h="278112">
                    <a:moveTo>
                      <a:pt x="10125" y="0"/>
                    </a:moveTo>
                    <a:cubicBezTo>
                      <a:pt x="3453" y="44245"/>
                      <a:pt x="-3219" y="88490"/>
                      <a:pt x="1697" y="126414"/>
                    </a:cubicBezTo>
                    <a:cubicBezTo>
                      <a:pt x="6613" y="164338"/>
                      <a:pt x="36813" y="202263"/>
                      <a:pt x="39622" y="227546"/>
                    </a:cubicBezTo>
                    <a:cubicBezTo>
                      <a:pt x="42431" y="252829"/>
                      <a:pt x="18553" y="278112"/>
                      <a:pt x="18553" y="27811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reeform 40"/>
              <p:cNvSpPr/>
              <p:nvPr/>
            </p:nvSpPr>
            <p:spPr>
              <a:xfrm>
                <a:off x="4049892" y="3346271"/>
                <a:ext cx="91881" cy="29307"/>
              </a:xfrm>
              <a:custGeom>
                <a:avLst/>
                <a:gdLst>
                  <a:gd name="connsiteX0" fmla="*/ 0 w 92704"/>
                  <a:gd name="connsiteY0" fmla="*/ 29497 h 29497"/>
                  <a:gd name="connsiteX1" fmla="*/ 92704 w 92704"/>
                  <a:gd name="connsiteY1" fmla="*/ 0 h 29497"/>
                </a:gdLst>
                <a:ahLst/>
                <a:cxnLst>
                  <a:cxn ang="0">
                    <a:pos x="connsiteX0" y="connsiteY0"/>
                  </a:cxn>
                  <a:cxn ang="0">
                    <a:pos x="connsiteX1" y="connsiteY1"/>
                  </a:cxn>
                </a:cxnLst>
                <a:rect l="l" t="t" r="r" b="b"/>
                <a:pathLst>
                  <a:path w="92704" h="29497">
                    <a:moveTo>
                      <a:pt x="0" y="29497"/>
                    </a:moveTo>
                    <a:lnTo>
                      <a:pt x="9270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9403" name="Group 34"/>
            <p:cNvGrpSpPr>
              <a:grpSpLocks/>
            </p:cNvGrpSpPr>
            <p:nvPr/>
          </p:nvGrpSpPr>
          <p:grpSpPr bwMode="auto">
            <a:xfrm>
              <a:off x="5638800" y="4803775"/>
              <a:ext cx="1882775" cy="1216025"/>
              <a:chOff x="3066211" y="2914532"/>
              <a:chExt cx="1477439" cy="1056862"/>
            </a:xfrm>
          </p:grpSpPr>
          <p:sp>
            <p:nvSpPr>
              <p:cNvPr id="20" name="Freeform 19"/>
              <p:cNvSpPr/>
              <p:nvPr/>
            </p:nvSpPr>
            <p:spPr>
              <a:xfrm>
                <a:off x="3065703" y="2914056"/>
                <a:ext cx="1477874" cy="1057845"/>
              </a:xfrm>
              <a:custGeom>
                <a:avLst/>
                <a:gdLst>
                  <a:gd name="connsiteX0" fmla="*/ 10621 w 1477439"/>
                  <a:gd name="connsiteY0" fmla="*/ 1663 h 1056862"/>
                  <a:gd name="connsiteX1" fmla="*/ 97119 w 1477439"/>
                  <a:gd name="connsiteY1" fmla="*/ 199371 h 1056862"/>
                  <a:gd name="connsiteX2" fmla="*/ 183616 w 1477439"/>
                  <a:gd name="connsiteY2" fmla="*/ 483576 h 1056862"/>
                  <a:gd name="connsiteX3" fmla="*/ 319540 w 1477439"/>
                  <a:gd name="connsiteY3" fmla="*/ 792495 h 1056862"/>
                  <a:gd name="connsiteX4" fmla="*/ 591389 w 1477439"/>
                  <a:gd name="connsiteY4" fmla="*/ 1051987 h 1056862"/>
                  <a:gd name="connsiteX5" fmla="*/ 962092 w 1477439"/>
                  <a:gd name="connsiteY5" fmla="*/ 953133 h 1056862"/>
                  <a:gd name="connsiteX6" fmla="*/ 1147443 w 1477439"/>
                  <a:gd name="connsiteY6" fmla="*/ 841922 h 1056862"/>
                  <a:gd name="connsiteX7" fmla="*/ 1456362 w 1477439"/>
                  <a:gd name="connsiteY7" fmla="*/ 1039630 h 1056862"/>
                  <a:gd name="connsiteX8" fmla="*/ 1431648 w 1477439"/>
                  <a:gd name="connsiteY8" fmla="*/ 891349 h 1056862"/>
                  <a:gd name="connsiteX9" fmla="*/ 1283367 w 1477439"/>
                  <a:gd name="connsiteY9" fmla="*/ 891349 h 1056862"/>
                  <a:gd name="connsiteX10" fmla="*/ 1184513 w 1477439"/>
                  <a:gd name="connsiteY10" fmla="*/ 619500 h 1056862"/>
                  <a:gd name="connsiteX11" fmla="*/ 1060946 w 1477439"/>
                  <a:gd name="connsiteY11" fmla="*/ 285868 h 1056862"/>
                  <a:gd name="connsiteX12" fmla="*/ 813811 w 1477439"/>
                  <a:gd name="connsiteY12" fmla="*/ 63446 h 1056862"/>
                  <a:gd name="connsiteX13" fmla="*/ 356611 w 1477439"/>
                  <a:gd name="connsiteY13" fmla="*/ 100517 h 1056862"/>
                  <a:gd name="connsiteX14" fmla="*/ 10621 w 1477439"/>
                  <a:gd name="connsiteY14" fmla="*/ 1663 h 105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7439" h="1056862">
                    <a:moveTo>
                      <a:pt x="10621" y="1663"/>
                    </a:moveTo>
                    <a:cubicBezTo>
                      <a:pt x="-32627" y="18139"/>
                      <a:pt x="68287" y="119052"/>
                      <a:pt x="97119" y="199371"/>
                    </a:cubicBezTo>
                    <a:cubicBezTo>
                      <a:pt x="125951" y="279690"/>
                      <a:pt x="146546" y="384722"/>
                      <a:pt x="183616" y="483576"/>
                    </a:cubicBezTo>
                    <a:cubicBezTo>
                      <a:pt x="220686" y="582430"/>
                      <a:pt x="251578" y="697760"/>
                      <a:pt x="319540" y="792495"/>
                    </a:cubicBezTo>
                    <a:cubicBezTo>
                      <a:pt x="387502" y="887230"/>
                      <a:pt x="484297" y="1025214"/>
                      <a:pt x="591389" y="1051987"/>
                    </a:cubicBezTo>
                    <a:cubicBezTo>
                      <a:pt x="698481" y="1078760"/>
                      <a:pt x="869416" y="988144"/>
                      <a:pt x="962092" y="953133"/>
                    </a:cubicBezTo>
                    <a:cubicBezTo>
                      <a:pt x="1054768" y="918122"/>
                      <a:pt x="1065065" y="827506"/>
                      <a:pt x="1147443" y="841922"/>
                    </a:cubicBezTo>
                    <a:cubicBezTo>
                      <a:pt x="1229821" y="856338"/>
                      <a:pt x="1408995" y="1031392"/>
                      <a:pt x="1456362" y="1039630"/>
                    </a:cubicBezTo>
                    <a:cubicBezTo>
                      <a:pt x="1503730" y="1047868"/>
                      <a:pt x="1460480" y="916062"/>
                      <a:pt x="1431648" y="891349"/>
                    </a:cubicBezTo>
                    <a:cubicBezTo>
                      <a:pt x="1402816" y="866636"/>
                      <a:pt x="1324556" y="936657"/>
                      <a:pt x="1283367" y="891349"/>
                    </a:cubicBezTo>
                    <a:cubicBezTo>
                      <a:pt x="1242178" y="846041"/>
                      <a:pt x="1221583" y="720414"/>
                      <a:pt x="1184513" y="619500"/>
                    </a:cubicBezTo>
                    <a:cubicBezTo>
                      <a:pt x="1147443" y="518587"/>
                      <a:pt x="1122730" y="378544"/>
                      <a:pt x="1060946" y="285868"/>
                    </a:cubicBezTo>
                    <a:cubicBezTo>
                      <a:pt x="999162" y="193192"/>
                      <a:pt x="931200" y="94338"/>
                      <a:pt x="813811" y="63446"/>
                    </a:cubicBezTo>
                    <a:cubicBezTo>
                      <a:pt x="696422" y="32554"/>
                      <a:pt x="486357" y="104636"/>
                      <a:pt x="356611" y="100517"/>
                    </a:cubicBezTo>
                    <a:cubicBezTo>
                      <a:pt x="226865" y="96398"/>
                      <a:pt x="53869" y="-14813"/>
                      <a:pt x="10621" y="1663"/>
                    </a:cubicBezTo>
                    <a:close/>
                  </a:path>
                </a:pathLst>
              </a:custGeom>
              <a:gradFill flip="none" rotWithShape="1">
                <a:gsLst>
                  <a:gs pos="0">
                    <a:srgbClr val="00B050"/>
                  </a:gs>
                  <a:gs pos="50000">
                    <a:srgbClr val="CCFF33"/>
                  </a:gs>
                  <a:gs pos="100000">
                    <a:srgbClr val="FFC000"/>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Freeform 20"/>
              <p:cNvSpPr/>
              <p:nvPr/>
            </p:nvSpPr>
            <p:spPr>
              <a:xfrm>
                <a:off x="3303819" y="3092689"/>
                <a:ext cx="1039171" cy="694996"/>
              </a:xfrm>
              <a:custGeom>
                <a:avLst/>
                <a:gdLst>
                  <a:gd name="connsiteX0" fmla="*/ 0 w 1095594"/>
                  <a:gd name="connsiteY0" fmla="*/ 0 h 695282"/>
                  <a:gd name="connsiteX1" fmla="*/ 261257 w 1095594"/>
                  <a:gd name="connsiteY1" fmla="*/ 117988 h 695282"/>
                  <a:gd name="connsiteX2" fmla="*/ 589935 w 1095594"/>
                  <a:gd name="connsiteY2" fmla="*/ 307610 h 695282"/>
                  <a:gd name="connsiteX3" fmla="*/ 889117 w 1095594"/>
                  <a:gd name="connsiteY3" fmla="*/ 556225 h 695282"/>
                  <a:gd name="connsiteX4" fmla="*/ 1095594 w 1095594"/>
                  <a:gd name="connsiteY4" fmla="*/ 695282 h 6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594" h="695282">
                    <a:moveTo>
                      <a:pt x="0" y="0"/>
                    </a:moveTo>
                    <a:cubicBezTo>
                      <a:pt x="81467" y="33360"/>
                      <a:pt x="162935" y="66720"/>
                      <a:pt x="261257" y="117988"/>
                    </a:cubicBezTo>
                    <a:cubicBezTo>
                      <a:pt x="359580" y="169256"/>
                      <a:pt x="485292" y="234571"/>
                      <a:pt x="589935" y="307610"/>
                    </a:cubicBezTo>
                    <a:cubicBezTo>
                      <a:pt x="694578" y="380649"/>
                      <a:pt x="804841" y="491613"/>
                      <a:pt x="889117" y="556225"/>
                    </a:cubicBezTo>
                    <a:cubicBezTo>
                      <a:pt x="973394" y="620837"/>
                      <a:pt x="1095594" y="695282"/>
                      <a:pt x="1095594" y="69528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Freeform 21"/>
              <p:cNvSpPr/>
              <p:nvPr/>
            </p:nvSpPr>
            <p:spPr>
              <a:xfrm>
                <a:off x="3509583" y="3050822"/>
                <a:ext cx="42705" cy="135371"/>
              </a:xfrm>
              <a:custGeom>
                <a:avLst/>
                <a:gdLst>
                  <a:gd name="connsiteX0" fmla="*/ 0 w 42367"/>
                  <a:gd name="connsiteY0" fmla="*/ 0 h 134843"/>
                  <a:gd name="connsiteX1" fmla="*/ 42138 w 42367"/>
                  <a:gd name="connsiteY1" fmla="*/ 46352 h 134843"/>
                  <a:gd name="connsiteX2" fmla="*/ 16855 w 42367"/>
                  <a:gd name="connsiteY2" fmla="*/ 134843 h 134843"/>
                </a:gdLst>
                <a:ahLst/>
                <a:cxnLst>
                  <a:cxn ang="0">
                    <a:pos x="connsiteX0" y="connsiteY0"/>
                  </a:cxn>
                  <a:cxn ang="0">
                    <a:pos x="connsiteX1" y="connsiteY1"/>
                  </a:cxn>
                  <a:cxn ang="0">
                    <a:pos x="connsiteX2" y="connsiteY2"/>
                  </a:cxn>
                </a:cxnLst>
                <a:rect l="l" t="t" r="r" b="b"/>
                <a:pathLst>
                  <a:path w="42367" h="134843">
                    <a:moveTo>
                      <a:pt x="0" y="0"/>
                    </a:moveTo>
                    <a:cubicBezTo>
                      <a:pt x="19664" y="11939"/>
                      <a:pt x="39329" y="23878"/>
                      <a:pt x="42138" y="46352"/>
                    </a:cubicBezTo>
                    <a:cubicBezTo>
                      <a:pt x="44947" y="68826"/>
                      <a:pt x="21069" y="120094"/>
                      <a:pt x="16855" y="1348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Freeform 22"/>
              <p:cNvSpPr/>
              <p:nvPr/>
            </p:nvSpPr>
            <p:spPr>
              <a:xfrm>
                <a:off x="3350407" y="3251784"/>
                <a:ext cx="252352" cy="68384"/>
              </a:xfrm>
              <a:custGeom>
                <a:avLst/>
                <a:gdLst>
                  <a:gd name="connsiteX0" fmla="*/ 0 w 252829"/>
                  <a:gd name="connsiteY0" fmla="*/ 67421 h 67421"/>
                  <a:gd name="connsiteX1" fmla="*/ 139056 w 252829"/>
                  <a:gd name="connsiteY1" fmla="*/ 46352 h 67421"/>
                  <a:gd name="connsiteX2" fmla="*/ 252829 w 252829"/>
                  <a:gd name="connsiteY2" fmla="*/ 0 h 67421"/>
                </a:gdLst>
                <a:ahLst/>
                <a:cxnLst>
                  <a:cxn ang="0">
                    <a:pos x="connsiteX0" y="connsiteY0"/>
                  </a:cxn>
                  <a:cxn ang="0">
                    <a:pos x="connsiteX1" y="connsiteY1"/>
                  </a:cxn>
                  <a:cxn ang="0">
                    <a:pos x="connsiteX2" y="connsiteY2"/>
                  </a:cxn>
                </a:cxnLst>
                <a:rect l="l" t="t" r="r" b="b"/>
                <a:pathLst>
                  <a:path w="252829" h="67421">
                    <a:moveTo>
                      <a:pt x="0" y="67421"/>
                    </a:moveTo>
                    <a:cubicBezTo>
                      <a:pt x="48459" y="62505"/>
                      <a:pt x="96918" y="57589"/>
                      <a:pt x="139056" y="46352"/>
                    </a:cubicBezTo>
                    <a:cubicBezTo>
                      <a:pt x="181194" y="35115"/>
                      <a:pt x="252829" y="0"/>
                      <a:pt x="252829"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Freeform 23"/>
              <p:cNvSpPr/>
              <p:nvPr/>
            </p:nvSpPr>
            <p:spPr>
              <a:xfrm>
                <a:off x="3787817" y="3075942"/>
                <a:ext cx="42706" cy="260973"/>
              </a:xfrm>
              <a:custGeom>
                <a:avLst/>
                <a:gdLst>
                  <a:gd name="connsiteX0" fmla="*/ 12641 w 42327"/>
                  <a:gd name="connsiteY0" fmla="*/ 0 h 261257"/>
                  <a:gd name="connsiteX1" fmla="*/ 42138 w 42327"/>
                  <a:gd name="connsiteY1" fmla="*/ 84277 h 261257"/>
                  <a:gd name="connsiteX2" fmla="*/ 0 w 42327"/>
                  <a:gd name="connsiteY2" fmla="*/ 261257 h 261257"/>
                </a:gdLst>
                <a:ahLst/>
                <a:cxnLst>
                  <a:cxn ang="0">
                    <a:pos x="connsiteX0" y="connsiteY0"/>
                  </a:cxn>
                  <a:cxn ang="0">
                    <a:pos x="connsiteX1" y="connsiteY1"/>
                  </a:cxn>
                  <a:cxn ang="0">
                    <a:pos x="connsiteX2" y="connsiteY2"/>
                  </a:cxn>
                </a:cxnLst>
                <a:rect l="l" t="t" r="r" b="b"/>
                <a:pathLst>
                  <a:path w="42327" h="261257">
                    <a:moveTo>
                      <a:pt x="12641" y="0"/>
                    </a:moveTo>
                    <a:cubicBezTo>
                      <a:pt x="28443" y="20367"/>
                      <a:pt x="44245" y="40734"/>
                      <a:pt x="42138" y="84277"/>
                    </a:cubicBezTo>
                    <a:cubicBezTo>
                      <a:pt x="40031" y="127820"/>
                      <a:pt x="0" y="261257"/>
                      <a:pt x="0" y="26125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Freeform 24"/>
              <p:cNvSpPr/>
              <p:nvPr/>
            </p:nvSpPr>
            <p:spPr>
              <a:xfrm>
                <a:off x="3822758" y="3075942"/>
                <a:ext cx="103529" cy="89317"/>
              </a:xfrm>
              <a:custGeom>
                <a:avLst/>
                <a:gdLst>
                  <a:gd name="connsiteX0" fmla="*/ 104097 w 104097"/>
                  <a:gd name="connsiteY0" fmla="*/ 0 h 89282"/>
                  <a:gd name="connsiteX1" fmla="*/ 7179 w 104097"/>
                  <a:gd name="connsiteY1" fmla="*/ 84277 h 89282"/>
                  <a:gd name="connsiteX2" fmla="*/ 7179 w 104097"/>
                  <a:gd name="connsiteY2" fmla="*/ 80063 h 89282"/>
                </a:gdLst>
                <a:ahLst/>
                <a:cxnLst>
                  <a:cxn ang="0">
                    <a:pos x="connsiteX0" y="connsiteY0"/>
                  </a:cxn>
                  <a:cxn ang="0">
                    <a:pos x="connsiteX1" y="connsiteY1"/>
                  </a:cxn>
                  <a:cxn ang="0">
                    <a:pos x="connsiteX2" y="connsiteY2"/>
                  </a:cxn>
                </a:cxnLst>
                <a:rect l="l" t="t" r="r" b="b"/>
                <a:pathLst>
                  <a:path w="104097" h="89282">
                    <a:moveTo>
                      <a:pt x="104097" y="0"/>
                    </a:moveTo>
                    <a:lnTo>
                      <a:pt x="7179" y="84277"/>
                    </a:lnTo>
                    <a:cubicBezTo>
                      <a:pt x="-8974" y="97621"/>
                      <a:pt x="7179" y="80063"/>
                      <a:pt x="7179" y="8006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Freeform 25"/>
              <p:cNvSpPr/>
              <p:nvPr/>
            </p:nvSpPr>
            <p:spPr>
              <a:xfrm>
                <a:off x="3451348" y="3422044"/>
                <a:ext cx="446469" cy="132580"/>
              </a:xfrm>
              <a:custGeom>
                <a:avLst/>
                <a:gdLst>
                  <a:gd name="connsiteX0" fmla="*/ 0 w 446665"/>
                  <a:gd name="connsiteY0" fmla="*/ 126415 h 132487"/>
                  <a:gd name="connsiteX1" fmla="*/ 176980 w 446665"/>
                  <a:gd name="connsiteY1" fmla="*/ 117987 h 132487"/>
                  <a:gd name="connsiteX2" fmla="*/ 446665 w 446665"/>
                  <a:gd name="connsiteY2" fmla="*/ 0 h 132487"/>
                </a:gdLst>
                <a:ahLst/>
                <a:cxnLst>
                  <a:cxn ang="0">
                    <a:pos x="connsiteX0" y="connsiteY0"/>
                  </a:cxn>
                  <a:cxn ang="0">
                    <a:pos x="connsiteX1" y="connsiteY1"/>
                  </a:cxn>
                  <a:cxn ang="0">
                    <a:pos x="connsiteX2" y="connsiteY2"/>
                  </a:cxn>
                </a:cxnLst>
                <a:rect l="l" t="t" r="r" b="b"/>
                <a:pathLst>
                  <a:path w="446665" h="132487">
                    <a:moveTo>
                      <a:pt x="0" y="126415"/>
                    </a:moveTo>
                    <a:cubicBezTo>
                      <a:pt x="51268" y="132735"/>
                      <a:pt x="102536" y="139056"/>
                      <a:pt x="176980" y="117987"/>
                    </a:cubicBezTo>
                    <a:cubicBezTo>
                      <a:pt x="251424" y="96918"/>
                      <a:pt x="401718" y="19664"/>
                      <a:pt x="446665"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Freeform 26"/>
              <p:cNvSpPr/>
              <p:nvPr/>
            </p:nvSpPr>
            <p:spPr>
              <a:xfrm>
                <a:off x="3505701" y="3556019"/>
                <a:ext cx="67294" cy="131184"/>
              </a:xfrm>
              <a:custGeom>
                <a:avLst/>
                <a:gdLst>
                  <a:gd name="connsiteX0" fmla="*/ 0 w 67422"/>
                  <a:gd name="connsiteY0" fmla="*/ 130629 h 130629"/>
                  <a:gd name="connsiteX1" fmla="*/ 67422 w 67422"/>
                  <a:gd name="connsiteY1" fmla="*/ 0 h 130629"/>
                </a:gdLst>
                <a:ahLst/>
                <a:cxnLst>
                  <a:cxn ang="0">
                    <a:pos x="connsiteX0" y="connsiteY0"/>
                  </a:cxn>
                  <a:cxn ang="0">
                    <a:pos x="connsiteX1" y="connsiteY1"/>
                  </a:cxn>
                </a:cxnLst>
                <a:rect l="l" t="t" r="r" b="b"/>
                <a:pathLst>
                  <a:path w="67422" h="130629">
                    <a:moveTo>
                      <a:pt x="0" y="130629"/>
                    </a:moveTo>
                    <a:lnTo>
                      <a:pt x="67422"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Freeform 27"/>
              <p:cNvSpPr/>
              <p:nvPr/>
            </p:nvSpPr>
            <p:spPr>
              <a:xfrm>
                <a:off x="3627347" y="3620216"/>
                <a:ext cx="494350" cy="139557"/>
              </a:xfrm>
              <a:custGeom>
                <a:avLst/>
                <a:gdLst>
                  <a:gd name="connsiteX0" fmla="*/ 0 w 493018"/>
                  <a:gd name="connsiteY0" fmla="*/ 117987 h 139681"/>
                  <a:gd name="connsiteX1" fmla="*/ 235974 w 493018"/>
                  <a:gd name="connsiteY1" fmla="*/ 130628 h 139681"/>
                  <a:gd name="connsiteX2" fmla="*/ 493018 w 493018"/>
                  <a:gd name="connsiteY2" fmla="*/ 0 h 139681"/>
                </a:gdLst>
                <a:ahLst/>
                <a:cxnLst>
                  <a:cxn ang="0">
                    <a:pos x="connsiteX0" y="connsiteY0"/>
                  </a:cxn>
                  <a:cxn ang="0">
                    <a:pos x="connsiteX1" y="connsiteY1"/>
                  </a:cxn>
                  <a:cxn ang="0">
                    <a:pos x="connsiteX2" y="connsiteY2"/>
                  </a:cxn>
                </a:cxnLst>
                <a:rect l="l" t="t" r="r" b="b"/>
                <a:pathLst>
                  <a:path w="493018" h="139681">
                    <a:moveTo>
                      <a:pt x="0" y="117987"/>
                    </a:moveTo>
                    <a:cubicBezTo>
                      <a:pt x="76902" y="134139"/>
                      <a:pt x="153804" y="150292"/>
                      <a:pt x="235974" y="130628"/>
                    </a:cubicBezTo>
                    <a:cubicBezTo>
                      <a:pt x="318144" y="110964"/>
                      <a:pt x="449475" y="21771"/>
                      <a:pt x="493018"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Freeform 28"/>
              <p:cNvSpPr/>
              <p:nvPr/>
            </p:nvSpPr>
            <p:spPr>
              <a:xfrm>
                <a:off x="4049227" y="3315981"/>
                <a:ext cx="40118" cy="279115"/>
              </a:xfrm>
              <a:custGeom>
                <a:avLst/>
                <a:gdLst>
                  <a:gd name="connsiteX0" fmla="*/ 10125 w 39851"/>
                  <a:gd name="connsiteY0" fmla="*/ 0 h 278112"/>
                  <a:gd name="connsiteX1" fmla="*/ 1697 w 39851"/>
                  <a:gd name="connsiteY1" fmla="*/ 126414 h 278112"/>
                  <a:gd name="connsiteX2" fmla="*/ 39622 w 39851"/>
                  <a:gd name="connsiteY2" fmla="*/ 227546 h 278112"/>
                  <a:gd name="connsiteX3" fmla="*/ 18553 w 39851"/>
                  <a:gd name="connsiteY3" fmla="*/ 278112 h 278112"/>
                </a:gdLst>
                <a:ahLst/>
                <a:cxnLst>
                  <a:cxn ang="0">
                    <a:pos x="connsiteX0" y="connsiteY0"/>
                  </a:cxn>
                  <a:cxn ang="0">
                    <a:pos x="connsiteX1" y="connsiteY1"/>
                  </a:cxn>
                  <a:cxn ang="0">
                    <a:pos x="connsiteX2" y="connsiteY2"/>
                  </a:cxn>
                  <a:cxn ang="0">
                    <a:pos x="connsiteX3" y="connsiteY3"/>
                  </a:cxn>
                </a:cxnLst>
                <a:rect l="l" t="t" r="r" b="b"/>
                <a:pathLst>
                  <a:path w="39851" h="278112">
                    <a:moveTo>
                      <a:pt x="10125" y="0"/>
                    </a:moveTo>
                    <a:cubicBezTo>
                      <a:pt x="3453" y="44245"/>
                      <a:pt x="-3219" y="88490"/>
                      <a:pt x="1697" y="126414"/>
                    </a:cubicBezTo>
                    <a:cubicBezTo>
                      <a:pt x="6613" y="164338"/>
                      <a:pt x="36813" y="202263"/>
                      <a:pt x="39622" y="227546"/>
                    </a:cubicBezTo>
                    <a:cubicBezTo>
                      <a:pt x="42431" y="252829"/>
                      <a:pt x="18553" y="278112"/>
                      <a:pt x="18553" y="27811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reeform 29"/>
              <p:cNvSpPr/>
              <p:nvPr/>
            </p:nvSpPr>
            <p:spPr>
              <a:xfrm>
                <a:off x="4049227" y="3346683"/>
                <a:ext cx="91882" cy="29307"/>
              </a:xfrm>
              <a:custGeom>
                <a:avLst/>
                <a:gdLst>
                  <a:gd name="connsiteX0" fmla="*/ 0 w 92704"/>
                  <a:gd name="connsiteY0" fmla="*/ 29497 h 29497"/>
                  <a:gd name="connsiteX1" fmla="*/ 92704 w 92704"/>
                  <a:gd name="connsiteY1" fmla="*/ 0 h 29497"/>
                </a:gdLst>
                <a:ahLst/>
                <a:cxnLst>
                  <a:cxn ang="0">
                    <a:pos x="connsiteX0" y="connsiteY0"/>
                  </a:cxn>
                  <a:cxn ang="0">
                    <a:pos x="connsiteX1" y="connsiteY1"/>
                  </a:cxn>
                </a:cxnLst>
                <a:rect l="l" t="t" r="r" b="b"/>
                <a:pathLst>
                  <a:path w="92704" h="29497">
                    <a:moveTo>
                      <a:pt x="0" y="29497"/>
                    </a:moveTo>
                    <a:lnTo>
                      <a:pt x="92704"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Rectangle 13"/>
            <p:cNvSpPr/>
            <p:nvPr/>
          </p:nvSpPr>
          <p:spPr>
            <a:xfrm>
              <a:off x="304800" y="2462048"/>
              <a:ext cx="3885399" cy="3646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15" name="Rectangle 14"/>
            <p:cNvSpPr/>
            <p:nvPr/>
          </p:nvSpPr>
          <p:spPr>
            <a:xfrm>
              <a:off x="4572801" y="2462048"/>
              <a:ext cx="3885399" cy="3646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16" name="Rectangle 15"/>
            <p:cNvSpPr/>
            <p:nvPr/>
          </p:nvSpPr>
          <p:spPr>
            <a:xfrm>
              <a:off x="304800" y="2057400"/>
              <a:ext cx="3885399" cy="40464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59407" name="TextBox 68"/>
            <p:cNvSpPr txBox="1">
              <a:spLocks noChangeArrowheads="1"/>
            </p:cNvSpPr>
            <p:nvPr/>
          </p:nvSpPr>
          <p:spPr bwMode="auto">
            <a:xfrm>
              <a:off x="1200150" y="2092325"/>
              <a:ext cx="2406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COMMON PATHWAY</a:t>
              </a:r>
            </a:p>
          </p:txBody>
        </p:sp>
        <p:sp>
          <p:nvSpPr>
            <p:cNvPr id="18" name="Rectangle 17"/>
            <p:cNvSpPr/>
            <p:nvPr/>
          </p:nvSpPr>
          <p:spPr>
            <a:xfrm>
              <a:off x="4572801" y="2075064"/>
              <a:ext cx="3885399" cy="40464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59409" name="TextBox 74"/>
            <p:cNvSpPr txBox="1">
              <a:spLocks noChangeArrowheads="1"/>
            </p:cNvSpPr>
            <p:nvPr/>
          </p:nvSpPr>
          <p:spPr bwMode="auto">
            <a:xfrm>
              <a:off x="5211763" y="2101850"/>
              <a:ext cx="2595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MULTIPLE PATHWAYS</a:t>
              </a:r>
            </a:p>
          </p:txBody>
        </p:sp>
      </p:grpSp>
    </p:spTree>
    <p:extLst>
      <p:ext uri="{BB962C8B-B14F-4D97-AF65-F5344CB8AC3E}">
        <p14:creationId xmlns:p14="http://schemas.microsoft.com/office/powerpoint/2010/main" val="16246881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3"/>
          <p:cNvSpPr>
            <a:spLocks noGrp="1"/>
          </p:cNvSpPr>
          <p:nvPr>
            <p:ph type="title"/>
          </p:nvPr>
        </p:nvSpPr>
        <p:spPr/>
        <p:txBody>
          <a:bodyPr/>
          <a:lstStyle/>
          <a:p>
            <a:r>
              <a:rPr lang="en-GB" altLang="en-US" smtClean="0">
                <a:ea typeface="ＭＳ Ｐゴシック" panose="020B0600070205080204" pitchFamily="34" charset="-128"/>
              </a:rPr>
              <a:t>Chlorophyll degrades during senescence</a:t>
            </a:r>
            <a:endParaRPr lang="en-US" altLang="en-US" smtClean="0">
              <a:ea typeface="ＭＳ Ｐゴシック" panose="020B0600070205080204" pitchFamily="34" charset="-128"/>
            </a:endParaRPr>
          </a:p>
        </p:txBody>
      </p:sp>
      <p:pic>
        <p:nvPicPr>
          <p:cNvPr id="890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063" y="1600200"/>
            <a:ext cx="73818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1"/>
          <p:cNvSpPr>
            <a:spLocks noChangeArrowheads="1"/>
          </p:cNvSpPr>
          <p:nvPr/>
        </p:nvSpPr>
        <p:spPr bwMode="auto">
          <a:xfrm>
            <a:off x="2743200" y="6027738"/>
            <a:ext cx="6400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Woo, H.R., Chung, K.M., Park, J.-H., Oh, S.A., Ahn, T., Hong, S.H., Jang, S.K. and Nam, H.G. (2001). ORE9, an F-Box protein that regulates leaf senescence in Arabidopsis. Plant Cell. 13: </a:t>
            </a: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hlinkClick r:id="rId4"/>
              </a:rPr>
              <a:t>1779-1790</a:t>
            </a: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endParaRPr kumimoji="0" lang="en-GB" altLang="en-US" sz="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Times New Roman" panose="02020603050405020304" pitchFamily="18" charset="0"/>
            </a:endParaRPr>
          </a:p>
        </p:txBody>
      </p:sp>
      <p:sp>
        <p:nvSpPr>
          <p:cNvPr id="89093" name="TextBox 2"/>
          <p:cNvSpPr txBox="1">
            <a:spLocks noChangeArrowheads="1"/>
          </p:cNvSpPr>
          <p:nvPr/>
        </p:nvSpPr>
        <p:spPr bwMode="auto">
          <a:xfrm>
            <a:off x="1465263" y="2986088"/>
            <a:ext cx="6724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The first visible sign of leaf senescence is chlorophyll breakdown</a:t>
            </a:r>
          </a:p>
        </p:txBody>
      </p:sp>
      <p:pic>
        <p:nvPicPr>
          <p:cNvPr id="8909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352800"/>
            <a:ext cx="3276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581400" y="3381375"/>
            <a:ext cx="2514600" cy="2409825"/>
          </a:xfrm>
          <a:prstGeom prst="rect">
            <a:avLst/>
          </a:prstGeom>
          <a:solidFill>
            <a:schemeClr val="accent1">
              <a:lumMod val="20000"/>
              <a:lumOff val="80000"/>
            </a:schemeClr>
          </a:solidFill>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GB" altLang="en-US" sz="18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mn-cs"/>
              </a:rPr>
              <a:t>In some plants this is accompanied by unmasking of </a:t>
            </a:r>
            <a:r>
              <a:rPr kumimoji="0" lang="en-GB" altLang="en-US" sz="1800" b="1"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mn-cs"/>
              </a:rPr>
              <a:t>carotenoids</a:t>
            </a:r>
            <a:r>
              <a:rPr kumimoji="0" lang="en-GB" altLang="en-US" sz="18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mn-cs"/>
              </a:rPr>
              <a:t> or accumulation of </a:t>
            </a:r>
            <a:r>
              <a:rPr kumimoji="0" lang="en-GB" altLang="en-US" sz="1800" b="1"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mn-cs"/>
              </a:rPr>
              <a:t>anthocyanins</a:t>
            </a:r>
            <a:r>
              <a:rPr kumimoji="0" lang="en-GB" altLang="en-US" sz="18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mn-cs"/>
              </a:rPr>
              <a:t>, turning leaves orange or red.</a:t>
            </a:r>
          </a:p>
        </p:txBody>
      </p:sp>
      <p:pic>
        <p:nvPicPr>
          <p:cNvPr id="8909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4250" y="3352800"/>
            <a:ext cx="27749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26240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0" y="361950"/>
            <a:ext cx="9142413" cy="1143000"/>
          </a:xfrm>
        </p:spPr>
        <p:txBody>
          <a:bodyPr/>
          <a:lstStyle/>
          <a:p>
            <a:r>
              <a:rPr lang="en-GB" altLang="en-US" smtClean="0">
                <a:ea typeface="ＭＳ Ｐゴシック" panose="020B0600070205080204" pitchFamily="34" charset="-128"/>
              </a:rPr>
              <a:t>Yellow carotenoids become visible and red anthocyanins can accumulate</a:t>
            </a:r>
          </a:p>
        </p:txBody>
      </p:sp>
      <p:pic>
        <p:nvPicPr>
          <p:cNvPr id="911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13" y="2362200"/>
            <a:ext cx="17526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8188" y="1504950"/>
            <a:ext cx="17526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Box 6"/>
          <p:cNvSpPr txBox="1">
            <a:spLocks noChangeArrowheads="1"/>
          </p:cNvSpPr>
          <p:nvPr/>
        </p:nvSpPr>
        <p:spPr bwMode="auto">
          <a:xfrm>
            <a:off x="396875" y="4806950"/>
            <a:ext cx="219392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Pre-senescent: </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GB" altLang="en-US" sz="16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Light is absorbed and drives photosynthesis</a:t>
            </a:r>
          </a:p>
        </p:txBody>
      </p:sp>
      <p:pic>
        <p:nvPicPr>
          <p:cNvPr id="12" name="Picture 2"/>
          <p:cNvPicPr>
            <a:picLocks noChangeAspect="1" noChangeArrowheads="1"/>
          </p:cNvPicPr>
          <p:nvPr/>
        </p:nvPicPr>
        <p:blipFill>
          <a:blip r:embed="rId5" cstate="screen">
            <a:duotone>
              <a:prstClr val="black"/>
              <a:srgbClr val="FF0000">
                <a:tint val="45000"/>
                <a:satMod val="400000"/>
              </a:srgbClr>
            </a:duotone>
            <a:extLst/>
          </a:blip>
          <a:srcRect/>
          <a:stretch>
            <a:fillRect/>
          </a:stretch>
        </p:blipFill>
        <p:spPr bwMode="auto">
          <a:xfrm rot="5400000">
            <a:off x="4127500" y="3721100"/>
            <a:ext cx="2336800" cy="1752600"/>
          </a:xfrm>
          <a:prstGeom prst="rect">
            <a:avLst/>
          </a:prstGeom>
          <a:noFill/>
          <a:ln>
            <a:noFill/>
          </a:ln>
          <a:effectLst/>
          <a:extLst/>
        </p:spPr>
      </p:pic>
      <p:cxnSp>
        <p:nvCxnSpPr>
          <p:cNvPr id="9" name="Straight Arrow Connector 8"/>
          <p:cNvCxnSpPr/>
          <p:nvPr/>
        </p:nvCxnSpPr>
        <p:spPr>
          <a:xfrm flipV="1">
            <a:off x="2590800" y="2673350"/>
            <a:ext cx="1600200" cy="37465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1144" name="TextBox 9"/>
          <p:cNvSpPr txBox="1">
            <a:spLocks noChangeArrowheads="1"/>
          </p:cNvSpPr>
          <p:nvPr/>
        </p:nvSpPr>
        <p:spPr bwMode="auto">
          <a:xfrm>
            <a:off x="2895600" y="2500313"/>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Chl</a:t>
            </a:r>
          </a:p>
        </p:txBody>
      </p:sp>
      <p:cxnSp>
        <p:nvCxnSpPr>
          <p:cNvPr id="16" name="Straight Arrow Connector 15"/>
          <p:cNvCxnSpPr/>
          <p:nvPr/>
        </p:nvCxnSpPr>
        <p:spPr>
          <a:xfrm>
            <a:off x="2590800" y="4003675"/>
            <a:ext cx="1600200" cy="37465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449513" y="4191000"/>
            <a:ext cx="1628775" cy="646113"/>
          </a:xfrm>
          <a:prstGeom prst="rect">
            <a:avLst/>
          </a:prstGeom>
          <a:noFill/>
        </p:spPr>
        <p:txBody>
          <a:bodyPr wrap="none">
            <a:spAutoFit/>
          </a:bodyPr>
          <a:lstStyle/>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Chl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anthocyanin</a:t>
            </a:r>
          </a:p>
        </p:txBody>
      </p:sp>
      <p:sp>
        <p:nvSpPr>
          <p:cNvPr id="91147" name="TextBox 10"/>
          <p:cNvSpPr txBox="1">
            <a:spLocks noChangeArrowheads="1"/>
          </p:cNvSpPr>
          <p:nvPr/>
        </p:nvSpPr>
        <p:spPr bwMode="auto">
          <a:xfrm>
            <a:off x="6477000" y="1600200"/>
            <a:ext cx="2362200" cy="14128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Carotenoids and anthocyanins absorb and dissipate excess light energy</a:t>
            </a:r>
          </a:p>
        </p:txBody>
      </p:sp>
      <p:sp>
        <p:nvSpPr>
          <p:cNvPr id="19" name="Freeform 18"/>
          <p:cNvSpPr/>
          <p:nvPr/>
        </p:nvSpPr>
        <p:spPr>
          <a:xfrm rot="3378746">
            <a:off x="4161632" y="1959769"/>
            <a:ext cx="1200150" cy="204787"/>
          </a:xfrm>
          <a:custGeom>
            <a:avLst/>
            <a:gdLst>
              <a:gd name="connsiteX0" fmla="*/ 0 w 2304048"/>
              <a:gd name="connsiteY0" fmla="*/ 2478 h 409416"/>
              <a:gd name="connsiteX1" fmla="*/ 51135 w 2304048"/>
              <a:gd name="connsiteY1" fmla="*/ 71660 h 409416"/>
              <a:gd name="connsiteX2" fmla="*/ 93245 w 2304048"/>
              <a:gd name="connsiteY2" fmla="*/ 213031 h 409416"/>
              <a:gd name="connsiteX3" fmla="*/ 144379 w 2304048"/>
              <a:gd name="connsiteY3" fmla="*/ 351394 h 409416"/>
              <a:gd name="connsiteX4" fmla="*/ 198521 w 2304048"/>
              <a:gd name="connsiteY4" fmla="*/ 408544 h 409416"/>
              <a:gd name="connsiteX5" fmla="*/ 255671 w 2304048"/>
              <a:gd name="connsiteY5" fmla="*/ 312291 h 409416"/>
              <a:gd name="connsiteX6" fmla="*/ 294774 w 2304048"/>
              <a:gd name="connsiteY6" fmla="*/ 164905 h 409416"/>
              <a:gd name="connsiteX7" fmla="*/ 351924 w 2304048"/>
              <a:gd name="connsiteY7" fmla="*/ 17518 h 409416"/>
              <a:gd name="connsiteX8" fmla="*/ 418098 w 2304048"/>
              <a:gd name="connsiteY8" fmla="*/ 23534 h 409416"/>
              <a:gd name="connsiteX9" fmla="*/ 478256 w 2304048"/>
              <a:gd name="connsiteY9" fmla="*/ 204007 h 409416"/>
              <a:gd name="connsiteX10" fmla="*/ 529390 w 2304048"/>
              <a:gd name="connsiteY10" fmla="*/ 348386 h 409416"/>
              <a:gd name="connsiteX11" fmla="*/ 568492 w 2304048"/>
              <a:gd name="connsiteY11" fmla="*/ 399520 h 409416"/>
              <a:gd name="connsiteX12" fmla="*/ 610603 w 2304048"/>
              <a:gd name="connsiteY12" fmla="*/ 375457 h 409416"/>
              <a:gd name="connsiteX13" fmla="*/ 664745 w 2304048"/>
              <a:gd name="connsiteY13" fmla="*/ 210023 h 409416"/>
              <a:gd name="connsiteX14" fmla="*/ 709864 w 2304048"/>
              <a:gd name="connsiteY14" fmla="*/ 92715 h 409416"/>
              <a:gd name="connsiteX15" fmla="*/ 757990 w 2304048"/>
              <a:gd name="connsiteY15" fmla="*/ 5486 h 409416"/>
              <a:gd name="connsiteX16" fmla="*/ 809124 w 2304048"/>
              <a:gd name="connsiteY16" fmla="*/ 50605 h 409416"/>
              <a:gd name="connsiteX17" fmla="*/ 875298 w 2304048"/>
              <a:gd name="connsiteY17" fmla="*/ 258149 h 409416"/>
              <a:gd name="connsiteX18" fmla="*/ 914400 w 2304048"/>
              <a:gd name="connsiteY18" fmla="*/ 345378 h 409416"/>
              <a:gd name="connsiteX19" fmla="*/ 959519 w 2304048"/>
              <a:gd name="connsiteY19" fmla="*/ 402528 h 409416"/>
              <a:gd name="connsiteX20" fmla="*/ 1016669 w 2304048"/>
              <a:gd name="connsiteY20" fmla="*/ 318307 h 409416"/>
              <a:gd name="connsiteX21" fmla="*/ 1061787 w 2304048"/>
              <a:gd name="connsiteY21" fmla="*/ 158889 h 409416"/>
              <a:gd name="connsiteX22" fmla="*/ 1103898 w 2304048"/>
              <a:gd name="connsiteY22" fmla="*/ 62636 h 409416"/>
              <a:gd name="connsiteX23" fmla="*/ 1146008 w 2304048"/>
              <a:gd name="connsiteY23" fmla="*/ 2478 h 409416"/>
              <a:gd name="connsiteX24" fmla="*/ 1209174 w 2304048"/>
              <a:gd name="connsiteY24" fmla="*/ 92715 h 409416"/>
              <a:gd name="connsiteX25" fmla="*/ 1257300 w 2304048"/>
              <a:gd name="connsiteY25" fmla="*/ 246118 h 409416"/>
              <a:gd name="connsiteX26" fmla="*/ 1290387 w 2304048"/>
              <a:gd name="connsiteY26" fmla="*/ 333347 h 409416"/>
              <a:gd name="connsiteX27" fmla="*/ 1332498 w 2304048"/>
              <a:gd name="connsiteY27" fmla="*/ 399520 h 409416"/>
              <a:gd name="connsiteX28" fmla="*/ 1392656 w 2304048"/>
              <a:gd name="connsiteY28" fmla="*/ 324323 h 409416"/>
              <a:gd name="connsiteX29" fmla="*/ 1443790 w 2304048"/>
              <a:gd name="connsiteY29" fmla="*/ 161897 h 409416"/>
              <a:gd name="connsiteX30" fmla="*/ 1491916 w 2304048"/>
              <a:gd name="connsiteY30" fmla="*/ 53612 h 409416"/>
              <a:gd name="connsiteX31" fmla="*/ 1549066 w 2304048"/>
              <a:gd name="connsiteY31" fmla="*/ 8494 h 409416"/>
              <a:gd name="connsiteX32" fmla="*/ 1594185 w 2304048"/>
              <a:gd name="connsiteY32" fmla="*/ 113770 h 409416"/>
              <a:gd name="connsiteX33" fmla="*/ 1645319 w 2304048"/>
              <a:gd name="connsiteY33" fmla="*/ 243110 h 409416"/>
              <a:gd name="connsiteX34" fmla="*/ 1690437 w 2304048"/>
              <a:gd name="connsiteY34" fmla="*/ 366434 h 409416"/>
              <a:gd name="connsiteX35" fmla="*/ 1750595 w 2304048"/>
              <a:gd name="connsiteY35" fmla="*/ 390497 h 409416"/>
              <a:gd name="connsiteX36" fmla="*/ 1810753 w 2304048"/>
              <a:gd name="connsiteY36" fmla="*/ 225062 h 409416"/>
              <a:gd name="connsiteX37" fmla="*/ 1855871 w 2304048"/>
              <a:gd name="connsiteY37" fmla="*/ 77676 h 409416"/>
              <a:gd name="connsiteX38" fmla="*/ 1900990 w 2304048"/>
              <a:gd name="connsiteY38" fmla="*/ 8494 h 409416"/>
              <a:gd name="connsiteX39" fmla="*/ 1961148 w 2304048"/>
              <a:gd name="connsiteY39" fmla="*/ 44589 h 409416"/>
              <a:gd name="connsiteX40" fmla="*/ 2009274 w 2304048"/>
              <a:gd name="connsiteY40" fmla="*/ 213031 h 409416"/>
              <a:gd name="connsiteX41" fmla="*/ 2054392 w 2304048"/>
              <a:gd name="connsiteY41" fmla="*/ 327331 h 409416"/>
              <a:gd name="connsiteX42" fmla="*/ 2108535 w 2304048"/>
              <a:gd name="connsiteY42" fmla="*/ 402528 h 409416"/>
              <a:gd name="connsiteX43" fmla="*/ 2171700 w 2304048"/>
              <a:gd name="connsiteY43" fmla="*/ 300260 h 409416"/>
              <a:gd name="connsiteX44" fmla="*/ 2222835 w 2304048"/>
              <a:gd name="connsiteY44" fmla="*/ 128810 h 409416"/>
              <a:gd name="connsiteX45" fmla="*/ 2261937 w 2304048"/>
              <a:gd name="connsiteY45" fmla="*/ 38573 h 409416"/>
              <a:gd name="connsiteX46" fmla="*/ 2304048 w 2304048"/>
              <a:gd name="connsiteY46" fmla="*/ 5486 h 40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304048" h="409416">
                <a:moveTo>
                  <a:pt x="0" y="2478"/>
                </a:moveTo>
                <a:cubicBezTo>
                  <a:pt x="17797" y="19523"/>
                  <a:pt x="35594" y="36568"/>
                  <a:pt x="51135" y="71660"/>
                </a:cubicBezTo>
                <a:cubicBezTo>
                  <a:pt x="66676" y="106752"/>
                  <a:pt x="77704" y="166409"/>
                  <a:pt x="93245" y="213031"/>
                </a:cubicBezTo>
                <a:cubicBezTo>
                  <a:pt x="108786" y="259653"/>
                  <a:pt x="126833" y="318809"/>
                  <a:pt x="144379" y="351394"/>
                </a:cubicBezTo>
                <a:cubicBezTo>
                  <a:pt x="161925" y="383979"/>
                  <a:pt x="179972" y="415061"/>
                  <a:pt x="198521" y="408544"/>
                </a:cubicBezTo>
                <a:cubicBezTo>
                  <a:pt x="217070" y="402027"/>
                  <a:pt x="239629" y="352897"/>
                  <a:pt x="255671" y="312291"/>
                </a:cubicBezTo>
                <a:cubicBezTo>
                  <a:pt x="271713" y="271685"/>
                  <a:pt x="278732" y="214034"/>
                  <a:pt x="294774" y="164905"/>
                </a:cubicBezTo>
                <a:cubicBezTo>
                  <a:pt x="310816" y="115776"/>
                  <a:pt x="331370" y="41080"/>
                  <a:pt x="351924" y="17518"/>
                </a:cubicBezTo>
                <a:cubicBezTo>
                  <a:pt x="372478" y="-6044"/>
                  <a:pt x="397043" y="-7547"/>
                  <a:pt x="418098" y="23534"/>
                </a:cubicBezTo>
                <a:cubicBezTo>
                  <a:pt x="439153" y="54615"/>
                  <a:pt x="459707" y="149865"/>
                  <a:pt x="478256" y="204007"/>
                </a:cubicBezTo>
                <a:cubicBezTo>
                  <a:pt x="496805" y="258149"/>
                  <a:pt x="514351" y="315801"/>
                  <a:pt x="529390" y="348386"/>
                </a:cubicBezTo>
                <a:cubicBezTo>
                  <a:pt x="544429" y="380971"/>
                  <a:pt x="554957" y="395008"/>
                  <a:pt x="568492" y="399520"/>
                </a:cubicBezTo>
                <a:cubicBezTo>
                  <a:pt x="582027" y="404032"/>
                  <a:pt x="594561" y="407040"/>
                  <a:pt x="610603" y="375457"/>
                </a:cubicBezTo>
                <a:cubicBezTo>
                  <a:pt x="626645" y="343874"/>
                  <a:pt x="648202" y="257147"/>
                  <a:pt x="664745" y="210023"/>
                </a:cubicBezTo>
                <a:cubicBezTo>
                  <a:pt x="681288" y="162899"/>
                  <a:pt x="694323" y="126805"/>
                  <a:pt x="709864" y="92715"/>
                </a:cubicBezTo>
                <a:cubicBezTo>
                  <a:pt x="725405" y="58625"/>
                  <a:pt x="741447" y="12504"/>
                  <a:pt x="757990" y="5486"/>
                </a:cubicBezTo>
                <a:cubicBezTo>
                  <a:pt x="774533" y="-1532"/>
                  <a:pt x="789573" y="8495"/>
                  <a:pt x="809124" y="50605"/>
                </a:cubicBezTo>
                <a:cubicBezTo>
                  <a:pt x="828675" y="92716"/>
                  <a:pt x="857752" y="209020"/>
                  <a:pt x="875298" y="258149"/>
                </a:cubicBezTo>
                <a:cubicBezTo>
                  <a:pt x="892844" y="307278"/>
                  <a:pt x="900363" y="321315"/>
                  <a:pt x="914400" y="345378"/>
                </a:cubicBezTo>
                <a:cubicBezTo>
                  <a:pt x="928437" y="369441"/>
                  <a:pt x="942474" y="407040"/>
                  <a:pt x="959519" y="402528"/>
                </a:cubicBezTo>
                <a:cubicBezTo>
                  <a:pt x="976564" y="398016"/>
                  <a:pt x="999624" y="358914"/>
                  <a:pt x="1016669" y="318307"/>
                </a:cubicBezTo>
                <a:cubicBezTo>
                  <a:pt x="1033714" y="277701"/>
                  <a:pt x="1047249" y="201501"/>
                  <a:pt x="1061787" y="158889"/>
                </a:cubicBezTo>
                <a:cubicBezTo>
                  <a:pt x="1076325" y="116277"/>
                  <a:pt x="1089861" y="88705"/>
                  <a:pt x="1103898" y="62636"/>
                </a:cubicBezTo>
                <a:cubicBezTo>
                  <a:pt x="1117935" y="36568"/>
                  <a:pt x="1128462" y="-2535"/>
                  <a:pt x="1146008" y="2478"/>
                </a:cubicBezTo>
                <a:cubicBezTo>
                  <a:pt x="1163554" y="7491"/>
                  <a:pt x="1190625" y="52108"/>
                  <a:pt x="1209174" y="92715"/>
                </a:cubicBezTo>
                <a:cubicBezTo>
                  <a:pt x="1227723" y="133322"/>
                  <a:pt x="1243765" y="206013"/>
                  <a:pt x="1257300" y="246118"/>
                </a:cubicBezTo>
                <a:cubicBezTo>
                  <a:pt x="1270836" y="286223"/>
                  <a:pt x="1277854" y="307780"/>
                  <a:pt x="1290387" y="333347"/>
                </a:cubicBezTo>
                <a:cubicBezTo>
                  <a:pt x="1302920" y="358914"/>
                  <a:pt x="1315453" y="401024"/>
                  <a:pt x="1332498" y="399520"/>
                </a:cubicBezTo>
                <a:cubicBezTo>
                  <a:pt x="1349543" y="398016"/>
                  <a:pt x="1374107" y="363927"/>
                  <a:pt x="1392656" y="324323"/>
                </a:cubicBezTo>
                <a:cubicBezTo>
                  <a:pt x="1411205" y="284719"/>
                  <a:pt x="1427247" y="207015"/>
                  <a:pt x="1443790" y="161897"/>
                </a:cubicBezTo>
                <a:cubicBezTo>
                  <a:pt x="1460333" y="116779"/>
                  <a:pt x="1474370" y="79179"/>
                  <a:pt x="1491916" y="53612"/>
                </a:cubicBezTo>
                <a:cubicBezTo>
                  <a:pt x="1509462" y="28045"/>
                  <a:pt x="1532021" y="-1532"/>
                  <a:pt x="1549066" y="8494"/>
                </a:cubicBezTo>
                <a:cubicBezTo>
                  <a:pt x="1566111" y="18520"/>
                  <a:pt x="1578143" y="74667"/>
                  <a:pt x="1594185" y="113770"/>
                </a:cubicBezTo>
                <a:cubicBezTo>
                  <a:pt x="1610227" y="152873"/>
                  <a:pt x="1629277" y="200999"/>
                  <a:pt x="1645319" y="243110"/>
                </a:cubicBezTo>
                <a:cubicBezTo>
                  <a:pt x="1661361" y="285221"/>
                  <a:pt x="1672891" y="341870"/>
                  <a:pt x="1690437" y="366434"/>
                </a:cubicBezTo>
                <a:cubicBezTo>
                  <a:pt x="1707983" y="390998"/>
                  <a:pt x="1730542" y="414059"/>
                  <a:pt x="1750595" y="390497"/>
                </a:cubicBezTo>
                <a:cubicBezTo>
                  <a:pt x="1770648" y="366935"/>
                  <a:pt x="1793207" y="277199"/>
                  <a:pt x="1810753" y="225062"/>
                </a:cubicBezTo>
                <a:cubicBezTo>
                  <a:pt x="1828299" y="172925"/>
                  <a:pt x="1840832" y="113771"/>
                  <a:pt x="1855871" y="77676"/>
                </a:cubicBezTo>
                <a:cubicBezTo>
                  <a:pt x="1870910" y="41581"/>
                  <a:pt x="1883444" y="14008"/>
                  <a:pt x="1900990" y="8494"/>
                </a:cubicBezTo>
                <a:cubicBezTo>
                  <a:pt x="1918536" y="2980"/>
                  <a:pt x="1943101" y="10500"/>
                  <a:pt x="1961148" y="44589"/>
                </a:cubicBezTo>
                <a:cubicBezTo>
                  <a:pt x="1979195" y="78678"/>
                  <a:pt x="1993733" y="165907"/>
                  <a:pt x="2009274" y="213031"/>
                </a:cubicBezTo>
                <a:cubicBezTo>
                  <a:pt x="2024815" y="260155"/>
                  <a:pt x="2037849" y="295748"/>
                  <a:pt x="2054392" y="327331"/>
                </a:cubicBezTo>
                <a:cubicBezTo>
                  <a:pt x="2070935" y="358914"/>
                  <a:pt x="2088984" y="407040"/>
                  <a:pt x="2108535" y="402528"/>
                </a:cubicBezTo>
                <a:cubicBezTo>
                  <a:pt x="2128086" y="398016"/>
                  <a:pt x="2152650" y="345880"/>
                  <a:pt x="2171700" y="300260"/>
                </a:cubicBezTo>
                <a:cubicBezTo>
                  <a:pt x="2190750" y="254640"/>
                  <a:pt x="2207796" y="172424"/>
                  <a:pt x="2222835" y="128810"/>
                </a:cubicBezTo>
                <a:cubicBezTo>
                  <a:pt x="2237874" y="85196"/>
                  <a:pt x="2248401" y="59127"/>
                  <a:pt x="2261937" y="38573"/>
                </a:cubicBezTo>
                <a:cubicBezTo>
                  <a:pt x="2275473" y="18019"/>
                  <a:pt x="2297030" y="11001"/>
                  <a:pt x="2304048" y="5486"/>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Freeform 19"/>
          <p:cNvSpPr/>
          <p:nvPr/>
        </p:nvSpPr>
        <p:spPr>
          <a:xfrm rot="3378746">
            <a:off x="503238" y="2724150"/>
            <a:ext cx="1201738" cy="204787"/>
          </a:xfrm>
          <a:custGeom>
            <a:avLst/>
            <a:gdLst>
              <a:gd name="connsiteX0" fmla="*/ 0 w 2304048"/>
              <a:gd name="connsiteY0" fmla="*/ 2478 h 409416"/>
              <a:gd name="connsiteX1" fmla="*/ 51135 w 2304048"/>
              <a:gd name="connsiteY1" fmla="*/ 71660 h 409416"/>
              <a:gd name="connsiteX2" fmla="*/ 93245 w 2304048"/>
              <a:gd name="connsiteY2" fmla="*/ 213031 h 409416"/>
              <a:gd name="connsiteX3" fmla="*/ 144379 w 2304048"/>
              <a:gd name="connsiteY3" fmla="*/ 351394 h 409416"/>
              <a:gd name="connsiteX4" fmla="*/ 198521 w 2304048"/>
              <a:gd name="connsiteY4" fmla="*/ 408544 h 409416"/>
              <a:gd name="connsiteX5" fmla="*/ 255671 w 2304048"/>
              <a:gd name="connsiteY5" fmla="*/ 312291 h 409416"/>
              <a:gd name="connsiteX6" fmla="*/ 294774 w 2304048"/>
              <a:gd name="connsiteY6" fmla="*/ 164905 h 409416"/>
              <a:gd name="connsiteX7" fmla="*/ 351924 w 2304048"/>
              <a:gd name="connsiteY7" fmla="*/ 17518 h 409416"/>
              <a:gd name="connsiteX8" fmla="*/ 418098 w 2304048"/>
              <a:gd name="connsiteY8" fmla="*/ 23534 h 409416"/>
              <a:gd name="connsiteX9" fmla="*/ 478256 w 2304048"/>
              <a:gd name="connsiteY9" fmla="*/ 204007 h 409416"/>
              <a:gd name="connsiteX10" fmla="*/ 529390 w 2304048"/>
              <a:gd name="connsiteY10" fmla="*/ 348386 h 409416"/>
              <a:gd name="connsiteX11" fmla="*/ 568492 w 2304048"/>
              <a:gd name="connsiteY11" fmla="*/ 399520 h 409416"/>
              <a:gd name="connsiteX12" fmla="*/ 610603 w 2304048"/>
              <a:gd name="connsiteY12" fmla="*/ 375457 h 409416"/>
              <a:gd name="connsiteX13" fmla="*/ 664745 w 2304048"/>
              <a:gd name="connsiteY13" fmla="*/ 210023 h 409416"/>
              <a:gd name="connsiteX14" fmla="*/ 709864 w 2304048"/>
              <a:gd name="connsiteY14" fmla="*/ 92715 h 409416"/>
              <a:gd name="connsiteX15" fmla="*/ 757990 w 2304048"/>
              <a:gd name="connsiteY15" fmla="*/ 5486 h 409416"/>
              <a:gd name="connsiteX16" fmla="*/ 809124 w 2304048"/>
              <a:gd name="connsiteY16" fmla="*/ 50605 h 409416"/>
              <a:gd name="connsiteX17" fmla="*/ 875298 w 2304048"/>
              <a:gd name="connsiteY17" fmla="*/ 258149 h 409416"/>
              <a:gd name="connsiteX18" fmla="*/ 914400 w 2304048"/>
              <a:gd name="connsiteY18" fmla="*/ 345378 h 409416"/>
              <a:gd name="connsiteX19" fmla="*/ 959519 w 2304048"/>
              <a:gd name="connsiteY19" fmla="*/ 402528 h 409416"/>
              <a:gd name="connsiteX20" fmla="*/ 1016669 w 2304048"/>
              <a:gd name="connsiteY20" fmla="*/ 318307 h 409416"/>
              <a:gd name="connsiteX21" fmla="*/ 1061787 w 2304048"/>
              <a:gd name="connsiteY21" fmla="*/ 158889 h 409416"/>
              <a:gd name="connsiteX22" fmla="*/ 1103898 w 2304048"/>
              <a:gd name="connsiteY22" fmla="*/ 62636 h 409416"/>
              <a:gd name="connsiteX23" fmla="*/ 1146008 w 2304048"/>
              <a:gd name="connsiteY23" fmla="*/ 2478 h 409416"/>
              <a:gd name="connsiteX24" fmla="*/ 1209174 w 2304048"/>
              <a:gd name="connsiteY24" fmla="*/ 92715 h 409416"/>
              <a:gd name="connsiteX25" fmla="*/ 1257300 w 2304048"/>
              <a:gd name="connsiteY25" fmla="*/ 246118 h 409416"/>
              <a:gd name="connsiteX26" fmla="*/ 1290387 w 2304048"/>
              <a:gd name="connsiteY26" fmla="*/ 333347 h 409416"/>
              <a:gd name="connsiteX27" fmla="*/ 1332498 w 2304048"/>
              <a:gd name="connsiteY27" fmla="*/ 399520 h 409416"/>
              <a:gd name="connsiteX28" fmla="*/ 1392656 w 2304048"/>
              <a:gd name="connsiteY28" fmla="*/ 324323 h 409416"/>
              <a:gd name="connsiteX29" fmla="*/ 1443790 w 2304048"/>
              <a:gd name="connsiteY29" fmla="*/ 161897 h 409416"/>
              <a:gd name="connsiteX30" fmla="*/ 1491916 w 2304048"/>
              <a:gd name="connsiteY30" fmla="*/ 53612 h 409416"/>
              <a:gd name="connsiteX31" fmla="*/ 1549066 w 2304048"/>
              <a:gd name="connsiteY31" fmla="*/ 8494 h 409416"/>
              <a:gd name="connsiteX32" fmla="*/ 1594185 w 2304048"/>
              <a:gd name="connsiteY32" fmla="*/ 113770 h 409416"/>
              <a:gd name="connsiteX33" fmla="*/ 1645319 w 2304048"/>
              <a:gd name="connsiteY33" fmla="*/ 243110 h 409416"/>
              <a:gd name="connsiteX34" fmla="*/ 1690437 w 2304048"/>
              <a:gd name="connsiteY34" fmla="*/ 366434 h 409416"/>
              <a:gd name="connsiteX35" fmla="*/ 1750595 w 2304048"/>
              <a:gd name="connsiteY35" fmla="*/ 390497 h 409416"/>
              <a:gd name="connsiteX36" fmla="*/ 1810753 w 2304048"/>
              <a:gd name="connsiteY36" fmla="*/ 225062 h 409416"/>
              <a:gd name="connsiteX37" fmla="*/ 1855871 w 2304048"/>
              <a:gd name="connsiteY37" fmla="*/ 77676 h 409416"/>
              <a:gd name="connsiteX38" fmla="*/ 1900990 w 2304048"/>
              <a:gd name="connsiteY38" fmla="*/ 8494 h 409416"/>
              <a:gd name="connsiteX39" fmla="*/ 1961148 w 2304048"/>
              <a:gd name="connsiteY39" fmla="*/ 44589 h 409416"/>
              <a:gd name="connsiteX40" fmla="*/ 2009274 w 2304048"/>
              <a:gd name="connsiteY40" fmla="*/ 213031 h 409416"/>
              <a:gd name="connsiteX41" fmla="*/ 2054392 w 2304048"/>
              <a:gd name="connsiteY41" fmla="*/ 327331 h 409416"/>
              <a:gd name="connsiteX42" fmla="*/ 2108535 w 2304048"/>
              <a:gd name="connsiteY42" fmla="*/ 402528 h 409416"/>
              <a:gd name="connsiteX43" fmla="*/ 2171700 w 2304048"/>
              <a:gd name="connsiteY43" fmla="*/ 300260 h 409416"/>
              <a:gd name="connsiteX44" fmla="*/ 2222835 w 2304048"/>
              <a:gd name="connsiteY44" fmla="*/ 128810 h 409416"/>
              <a:gd name="connsiteX45" fmla="*/ 2261937 w 2304048"/>
              <a:gd name="connsiteY45" fmla="*/ 38573 h 409416"/>
              <a:gd name="connsiteX46" fmla="*/ 2304048 w 2304048"/>
              <a:gd name="connsiteY46" fmla="*/ 5486 h 40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304048" h="409416">
                <a:moveTo>
                  <a:pt x="0" y="2478"/>
                </a:moveTo>
                <a:cubicBezTo>
                  <a:pt x="17797" y="19523"/>
                  <a:pt x="35594" y="36568"/>
                  <a:pt x="51135" y="71660"/>
                </a:cubicBezTo>
                <a:cubicBezTo>
                  <a:pt x="66676" y="106752"/>
                  <a:pt x="77704" y="166409"/>
                  <a:pt x="93245" y="213031"/>
                </a:cubicBezTo>
                <a:cubicBezTo>
                  <a:pt x="108786" y="259653"/>
                  <a:pt x="126833" y="318809"/>
                  <a:pt x="144379" y="351394"/>
                </a:cubicBezTo>
                <a:cubicBezTo>
                  <a:pt x="161925" y="383979"/>
                  <a:pt x="179972" y="415061"/>
                  <a:pt x="198521" y="408544"/>
                </a:cubicBezTo>
                <a:cubicBezTo>
                  <a:pt x="217070" y="402027"/>
                  <a:pt x="239629" y="352897"/>
                  <a:pt x="255671" y="312291"/>
                </a:cubicBezTo>
                <a:cubicBezTo>
                  <a:pt x="271713" y="271685"/>
                  <a:pt x="278732" y="214034"/>
                  <a:pt x="294774" y="164905"/>
                </a:cubicBezTo>
                <a:cubicBezTo>
                  <a:pt x="310816" y="115776"/>
                  <a:pt x="331370" y="41080"/>
                  <a:pt x="351924" y="17518"/>
                </a:cubicBezTo>
                <a:cubicBezTo>
                  <a:pt x="372478" y="-6044"/>
                  <a:pt x="397043" y="-7547"/>
                  <a:pt x="418098" y="23534"/>
                </a:cubicBezTo>
                <a:cubicBezTo>
                  <a:pt x="439153" y="54615"/>
                  <a:pt x="459707" y="149865"/>
                  <a:pt x="478256" y="204007"/>
                </a:cubicBezTo>
                <a:cubicBezTo>
                  <a:pt x="496805" y="258149"/>
                  <a:pt x="514351" y="315801"/>
                  <a:pt x="529390" y="348386"/>
                </a:cubicBezTo>
                <a:cubicBezTo>
                  <a:pt x="544429" y="380971"/>
                  <a:pt x="554957" y="395008"/>
                  <a:pt x="568492" y="399520"/>
                </a:cubicBezTo>
                <a:cubicBezTo>
                  <a:pt x="582027" y="404032"/>
                  <a:pt x="594561" y="407040"/>
                  <a:pt x="610603" y="375457"/>
                </a:cubicBezTo>
                <a:cubicBezTo>
                  <a:pt x="626645" y="343874"/>
                  <a:pt x="648202" y="257147"/>
                  <a:pt x="664745" y="210023"/>
                </a:cubicBezTo>
                <a:cubicBezTo>
                  <a:pt x="681288" y="162899"/>
                  <a:pt x="694323" y="126805"/>
                  <a:pt x="709864" y="92715"/>
                </a:cubicBezTo>
                <a:cubicBezTo>
                  <a:pt x="725405" y="58625"/>
                  <a:pt x="741447" y="12504"/>
                  <a:pt x="757990" y="5486"/>
                </a:cubicBezTo>
                <a:cubicBezTo>
                  <a:pt x="774533" y="-1532"/>
                  <a:pt x="789573" y="8495"/>
                  <a:pt x="809124" y="50605"/>
                </a:cubicBezTo>
                <a:cubicBezTo>
                  <a:pt x="828675" y="92716"/>
                  <a:pt x="857752" y="209020"/>
                  <a:pt x="875298" y="258149"/>
                </a:cubicBezTo>
                <a:cubicBezTo>
                  <a:pt x="892844" y="307278"/>
                  <a:pt x="900363" y="321315"/>
                  <a:pt x="914400" y="345378"/>
                </a:cubicBezTo>
                <a:cubicBezTo>
                  <a:pt x="928437" y="369441"/>
                  <a:pt x="942474" y="407040"/>
                  <a:pt x="959519" y="402528"/>
                </a:cubicBezTo>
                <a:cubicBezTo>
                  <a:pt x="976564" y="398016"/>
                  <a:pt x="999624" y="358914"/>
                  <a:pt x="1016669" y="318307"/>
                </a:cubicBezTo>
                <a:cubicBezTo>
                  <a:pt x="1033714" y="277701"/>
                  <a:pt x="1047249" y="201501"/>
                  <a:pt x="1061787" y="158889"/>
                </a:cubicBezTo>
                <a:cubicBezTo>
                  <a:pt x="1076325" y="116277"/>
                  <a:pt x="1089861" y="88705"/>
                  <a:pt x="1103898" y="62636"/>
                </a:cubicBezTo>
                <a:cubicBezTo>
                  <a:pt x="1117935" y="36568"/>
                  <a:pt x="1128462" y="-2535"/>
                  <a:pt x="1146008" y="2478"/>
                </a:cubicBezTo>
                <a:cubicBezTo>
                  <a:pt x="1163554" y="7491"/>
                  <a:pt x="1190625" y="52108"/>
                  <a:pt x="1209174" y="92715"/>
                </a:cubicBezTo>
                <a:cubicBezTo>
                  <a:pt x="1227723" y="133322"/>
                  <a:pt x="1243765" y="206013"/>
                  <a:pt x="1257300" y="246118"/>
                </a:cubicBezTo>
                <a:cubicBezTo>
                  <a:pt x="1270836" y="286223"/>
                  <a:pt x="1277854" y="307780"/>
                  <a:pt x="1290387" y="333347"/>
                </a:cubicBezTo>
                <a:cubicBezTo>
                  <a:pt x="1302920" y="358914"/>
                  <a:pt x="1315453" y="401024"/>
                  <a:pt x="1332498" y="399520"/>
                </a:cubicBezTo>
                <a:cubicBezTo>
                  <a:pt x="1349543" y="398016"/>
                  <a:pt x="1374107" y="363927"/>
                  <a:pt x="1392656" y="324323"/>
                </a:cubicBezTo>
                <a:cubicBezTo>
                  <a:pt x="1411205" y="284719"/>
                  <a:pt x="1427247" y="207015"/>
                  <a:pt x="1443790" y="161897"/>
                </a:cubicBezTo>
                <a:cubicBezTo>
                  <a:pt x="1460333" y="116779"/>
                  <a:pt x="1474370" y="79179"/>
                  <a:pt x="1491916" y="53612"/>
                </a:cubicBezTo>
                <a:cubicBezTo>
                  <a:pt x="1509462" y="28045"/>
                  <a:pt x="1532021" y="-1532"/>
                  <a:pt x="1549066" y="8494"/>
                </a:cubicBezTo>
                <a:cubicBezTo>
                  <a:pt x="1566111" y="18520"/>
                  <a:pt x="1578143" y="74667"/>
                  <a:pt x="1594185" y="113770"/>
                </a:cubicBezTo>
                <a:cubicBezTo>
                  <a:pt x="1610227" y="152873"/>
                  <a:pt x="1629277" y="200999"/>
                  <a:pt x="1645319" y="243110"/>
                </a:cubicBezTo>
                <a:cubicBezTo>
                  <a:pt x="1661361" y="285221"/>
                  <a:pt x="1672891" y="341870"/>
                  <a:pt x="1690437" y="366434"/>
                </a:cubicBezTo>
                <a:cubicBezTo>
                  <a:pt x="1707983" y="390998"/>
                  <a:pt x="1730542" y="414059"/>
                  <a:pt x="1750595" y="390497"/>
                </a:cubicBezTo>
                <a:cubicBezTo>
                  <a:pt x="1770648" y="366935"/>
                  <a:pt x="1793207" y="277199"/>
                  <a:pt x="1810753" y="225062"/>
                </a:cubicBezTo>
                <a:cubicBezTo>
                  <a:pt x="1828299" y="172925"/>
                  <a:pt x="1840832" y="113771"/>
                  <a:pt x="1855871" y="77676"/>
                </a:cubicBezTo>
                <a:cubicBezTo>
                  <a:pt x="1870910" y="41581"/>
                  <a:pt x="1883444" y="14008"/>
                  <a:pt x="1900990" y="8494"/>
                </a:cubicBezTo>
                <a:cubicBezTo>
                  <a:pt x="1918536" y="2980"/>
                  <a:pt x="1943101" y="10500"/>
                  <a:pt x="1961148" y="44589"/>
                </a:cubicBezTo>
                <a:cubicBezTo>
                  <a:pt x="1979195" y="78678"/>
                  <a:pt x="1993733" y="165907"/>
                  <a:pt x="2009274" y="213031"/>
                </a:cubicBezTo>
                <a:cubicBezTo>
                  <a:pt x="2024815" y="260155"/>
                  <a:pt x="2037849" y="295748"/>
                  <a:pt x="2054392" y="327331"/>
                </a:cubicBezTo>
                <a:cubicBezTo>
                  <a:pt x="2070935" y="358914"/>
                  <a:pt x="2088984" y="407040"/>
                  <a:pt x="2108535" y="402528"/>
                </a:cubicBezTo>
                <a:cubicBezTo>
                  <a:pt x="2128086" y="398016"/>
                  <a:pt x="2152650" y="345880"/>
                  <a:pt x="2171700" y="300260"/>
                </a:cubicBezTo>
                <a:cubicBezTo>
                  <a:pt x="2190750" y="254640"/>
                  <a:pt x="2207796" y="172424"/>
                  <a:pt x="2222835" y="128810"/>
                </a:cubicBezTo>
                <a:cubicBezTo>
                  <a:pt x="2237874" y="85196"/>
                  <a:pt x="2248401" y="59127"/>
                  <a:pt x="2261937" y="38573"/>
                </a:cubicBezTo>
                <a:cubicBezTo>
                  <a:pt x="2275473" y="18019"/>
                  <a:pt x="2297030" y="11001"/>
                  <a:pt x="2304048" y="5486"/>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Freeform 3"/>
          <p:cNvSpPr/>
          <p:nvPr/>
        </p:nvSpPr>
        <p:spPr>
          <a:xfrm rot="3378746">
            <a:off x="4017963" y="3668713"/>
            <a:ext cx="1201737" cy="204787"/>
          </a:xfrm>
          <a:custGeom>
            <a:avLst/>
            <a:gdLst>
              <a:gd name="connsiteX0" fmla="*/ 0 w 2304048"/>
              <a:gd name="connsiteY0" fmla="*/ 2478 h 409416"/>
              <a:gd name="connsiteX1" fmla="*/ 51135 w 2304048"/>
              <a:gd name="connsiteY1" fmla="*/ 71660 h 409416"/>
              <a:gd name="connsiteX2" fmla="*/ 93245 w 2304048"/>
              <a:gd name="connsiteY2" fmla="*/ 213031 h 409416"/>
              <a:gd name="connsiteX3" fmla="*/ 144379 w 2304048"/>
              <a:gd name="connsiteY3" fmla="*/ 351394 h 409416"/>
              <a:gd name="connsiteX4" fmla="*/ 198521 w 2304048"/>
              <a:gd name="connsiteY4" fmla="*/ 408544 h 409416"/>
              <a:gd name="connsiteX5" fmla="*/ 255671 w 2304048"/>
              <a:gd name="connsiteY5" fmla="*/ 312291 h 409416"/>
              <a:gd name="connsiteX6" fmla="*/ 294774 w 2304048"/>
              <a:gd name="connsiteY6" fmla="*/ 164905 h 409416"/>
              <a:gd name="connsiteX7" fmla="*/ 351924 w 2304048"/>
              <a:gd name="connsiteY7" fmla="*/ 17518 h 409416"/>
              <a:gd name="connsiteX8" fmla="*/ 418098 w 2304048"/>
              <a:gd name="connsiteY8" fmla="*/ 23534 h 409416"/>
              <a:gd name="connsiteX9" fmla="*/ 478256 w 2304048"/>
              <a:gd name="connsiteY9" fmla="*/ 204007 h 409416"/>
              <a:gd name="connsiteX10" fmla="*/ 529390 w 2304048"/>
              <a:gd name="connsiteY10" fmla="*/ 348386 h 409416"/>
              <a:gd name="connsiteX11" fmla="*/ 568492 w 2304048"/>
              <a:gd name="connsiteY11" fmla="*/ 399520 h 409416"/>
              <a:gd name="connsiteX12" fmla="*/ 610603 w 2304048"/>
              <a:gd name="connsiteY12" fmla="*/ 375457 h 409416"/>
              <a:gd name="connsiteX13" fmla="*/ 664745 w 2304048"/>
              <a:gd name="connsiteY13" fmla="*/ 210023 h 409416"/>
              <a:gd name="connsiteX14" fmla="*/ 709864 w 2304048"/>
              <a:gd name="connsiteY14" fmla="*/ 92715 h 409416"/>
              <a:gd name="connsiteX15" fmla="*/ 757990 w 2304048"/>
              <a:gd name="connsiteY15" fmla="*/ 5486 h 409416"/>
              <a:gd name="connsiteX16" fmla="*/ 809124 w 2304048"/>
              <a:gd name="connsiteY16" fmla="*/ 50605 h 409416"/>
              <a:gd name="connsiteX17" fmla="*/ 875298 w 2304048"/>
              <a:gd name="connsiteY17" fmla="*/ 258149 h 409416"/>
              <a:gd name="connsiteX18" fmla="*/ 914400 w 2304048"/>
              <a:gd name="connsiteY18" fmla="*/ 345378 h 409416"/>
              <a:gd name="connsiteX19" fmla="*/ 959519 w 2304048"/>
              <a:gd name="connsiteY19" fmla="*/ 402528 h 409416"/>
              <a:gd name="connsiteX20" fmla="*/ 1016669 w 2304048"/>
              <a:gd name="connsiteY20" fmla="*/ 318307 h 409416"/>
              <a:gd name="connsiteX21" fmla="*/ 1061787 w 2304048"/>
              <a:gd name="connsiteY21" fmla="*/ 158889 h 409416"/>
              <a:gd name="connsiteX22" fmla="*/ 1103898 w 2304048"/>
              <a:gd name="connsiteY22" fmla="*/ 62636 h 409416"/>
              <a:gd name="connsiteX23" fmla="*/ 1146008 w 2304048"/>
              <a:gd name="connsiteY23" fmla="*/ 2478 h 409416"/>
              <a:gd name="connsiteX24" fmla="*/ 1209174 w 2304048"/>
              <a:gd name="connsiteY24" fmla="*/ 92715 h 409416"/>
              <a:gd name="connsiteX25" fmla="*/ 1257300 w 2304048"/>
              <a:gd name="connsiteY25" fmla="*/ 246118 h 409416"/>
              <a:gd name="connsiteX26" fmla="*/ 1290387 w 2304048"/>
              <a:gd name="connsiteY26" fmla="*/ 333347 h 409416"/>
              <a:gd name="connsiteX27" fmla="*/ 1332498 w 2304048"/>
              <a:gd name="connsiteY27" fmla="*/ 399520 h 409416"/>
              <a:gd name="connsiteX28" fmla="*/ 1392656 w 2304048"/>
              <a:gd name="connsiteY28" fmla="*/ 324323 h 409416"/>
              <a:gd name="connsiteX29" fmla="*/ 1443790 w 2304048"/>
              <a:gd name="connsiteY29" fmla="*/ 161897 h 409416"/>
              <a:gd name="connsiteX30" fmla="*/ 1491916 w 2304048"/>
              <a:gd name="connsiteY30" fmla="*/ 53612 h 409416"/>
              <a:gd name="connsiteX31" fmla="*/ 1549066 w 2304048"/>
              <a:gd name="connsiteY31" fmla="*/ 8494 h 409416"/>
              <a:gd name="connsiteX32" fmla="*/ 1594185 w 2304048"/>
              <a:gd name="connsiteY32" fmla="*/ 113770 h 409416"/>
              <a:gd name="connsiteX33" fmla="*/ 1645319 w 2304048"/>
              <a:gd name="connsiteY33" fmla="*/ 243110 h 409416"/>
              <a:gd name="connsiteX34" fmla="*/ 1690437 w 2304048"/>
              <a:gd name="connsiteY34" fmla="*/ 366434 h 409416"/>
              <a:gd name="connsiteX35" fmla="*/ 1750595 w 2304048"/>
              <a:gd name="connsiteY35" fmla="*/ 390497 h 409416"/>
              <a:gd name="connsiteX36" fmla="*/ 1810753 w 2304048"/>
              <a:gd name="connsiteY36" fmla="*/ 225062 h 409416"/>
              <a:gd name="connsiteX37" fmla="*/ 1855871 w 2304048"/>
              <a:gd name="connsiteY37" fmla="*/ 77676 h 409416"/>
              <a:gd name="connsiteX38" fmla="*/ 1900990 w 2304048"/>
              <a:gd name="connsiteY38" fmla="*/ 8494 h 409416"/>
              <a:gd name="connsiteX39" fmla="*/ 1961148 w 2304048"/>
              <a:gd name="connsiteY39" fmla="*/ 44589 h 409416"/>
              <a:gd name="connsiteX40" fmla="*/ 2009274 w 2304048"/>
              <a:gd name="connsiteY40" fmla="*/ 213031 h 409416"/>
              <a:gd name="connsiteX41" fmla="*/ 2054392 w 2304048"/>
              <a:gd name="connsiteY41" fmla="*/ 327331 h 409416"/>
              <a:gd name="connsiteX42" fmla="*/ 2108535 w 2304048"/>
              <a:gd name="connsiteY42" fmla="*/ 402528 h 409416"/>
              <a:gd name="connsiteX43" fmla="*/ 2171700 w 2304048"/>
              <a:gd name="connsiteY43" fmla="*/ 300260 h 409416"/>
              <a:gd name="connsiteX44" fmla="*/ 2222835 w 2304048"/>
              <a:gd name="connsiteY44" fmla="*/ 128810 h 409416"/>
              <a:gd name="connsiteX45" fmla="*/ 2261937 w 2304048"/>
              <a:gd name="connsiteY45" fmla="*/ 38573 h 409416"/>
              <a:gd name="connsiteX46" fmla="*/ 2304048 w 2304048"/>
              <a:gd name="connsiteY46" fmla="*/ 5486 h 40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304048" h="409416">
                <a:moveTo>
                  <a:pt x="0" y="2478"/>
                </a:moveTo>
                <a:cubicBezTo>
                  <a:pt x="17797" y="19523"/>
                  <a:pt x="35594" y="36568"/>
                  <a:pt x="51135" y="71660"/>
                </a:cubicBezTo>
                <a:cubicBezTo>
                  <a:pt x="66676" y="106752"/>
                  <a:pt x="77704" y="166409"/>
                  <a:pt x="93245" y="213031"/>
                </a:cubicBezTo>
                <a:cubicBezTo>
                  <a:pt x="108786" y="259653"/>
                  <a:pt x="126833" y="318809"/>
                  <a:pt x="144379" y="351394"/>
                </a:cubicBezTo>
                <a:cubicBezTo>
                  <a:pt x="161925" y="383979"/>
                  <a:pt x="179972" y="415061"/>
                  <a:pt x="198521" y="408544"/>
                </a:cubicBezTo>
                <a:cubicBezTo>
                  <a:pt x="217070" y="402027"/>
                  <a:pt x="239629" y="352897"/>
                  <a:pt x="255671" y="312291"/>
                </a:cubicBezTo>
                <a:cubicBezTo>
                  <a:pt x="271713" y="271685"/>
                  <a:pt x="278732" y="214034"/>
                  <a:pt x="294774" y="164905"/>
                </a:cubicBezTo>
                <a:cubicBezTo>
                  <a:pt x="310816" y="115776"/>
                  <a:pt x="331370" y="41080"/>
                  <a:pt x="351924" y="17518"/>
                </a:cubicBezTo>
                <a:cubicBezTo>
                  <a:pt x="372478" y="-6044"/>
                  <a:pt x="397043" y="-7547"/>
                  <a:pt x="418098" y="23534"/>
                </a:cubicBezTo>
                <a:cubicBezTo>
                  <a:pt x="439153" y="54615"/>
                  <a:pt x="459707" y="149865"/>
                  <a:pt x="478256" y="204007"/>
                </a:cubicBezTo>
                <a:cubicBezTo>
                  <a:pt x="496805" y="258149"/>
                  <a:pt x="514351" y="315801"/>
                  <a:pt x="529390" y="348386"/>
                </a:cubicBezTo>
                <a:cubicBezTo>
                  <a:pt x="544429" y="380971"/>
                  <a:pt x="554957" y="395008"/>
                  <a:pt x="568492" y="399520"/>
                </a:cubicBezTo>
                <a:cubicBezTo>
                  <a:pt x="582027" y="404032"/>
                  <a:pt x="594561" y="407040"/>
                  <a:pt x="610603" y="375457"/>
                </a:cubicBezTo>
                <a:cubicBezTo>
                  <a:pt x="626645" y="343874"/>
                  <a:pt x="648202" y="257147"/>
                  <a:pt x="664745" y="210023"/>
                </a:cubicBezTo>
                <a:cubicBezTo>
                  <a:pt x="681288" y="162899"/>
                  <a:pt x="694323" y="126805"/>
                  <a:pt x="709864" y="92715"/>
                </a:cubicBezTo>
                <a:cubicBezTo>
                  <a:pt x="725405" y="58625"/>
                  <a:pt x="741447" y="12504"/>
                  <a:pt x="757990" y="5486"/>
                </a:cubicBezTo>
                <a:cubicBezTo>
                  <a:pt x="774533" y="-1532"/>
                  <a:pt x="789573" y="8495"/>
                  <a:pt x="809124" y="50605"/>
                </a:cubicBezTo>
                <a:cubicBezTo>
                  <a:pt x="828675" y="92716"/>
                  <a:pt x="857752" y="209020"/>
                  <a:pt x="875298" y="258149"/>
                </a:cubicBezTo>
                <a:cubicBezTo>
                  <a:pt x="892844" y="307278"/>
                  <a:pt x="900363" y="321315"/>
                  <a:pt x="914400" y="345378"/>
                </a:cubicBezTo>
                <a:cubicBezTo>
                  <a:pt x="928437" y="369441"/>
                  <a:pt x="942474" y="407040"/>
                  <a:pt x="959519" y="402528"/>
                </a:cubicBezTo>
                <a:cubicBezTo>
                  <a:pt x="976564" y="398016"/>
                  <a:pt x="999624" y="358914"/>
                  <a:pt x="1016669" y="318307"/>
                </a:cubicBezTo>
                <a:cubicBezTo>
                  <a:pt x="1033714" y="277701"/>
                  <a:pt x="1047249" y="201501"/>
                  <a:pt x="1061787" y="158889"/>
                </a:cubicBezTo>
                <a:cubicBezTo>
                  <a:pt x="1076325" y="116277"/>
                  <a:pt x="1089861" y="88705"/>
                  <a:pt x="1103898" y="62636"/>
                </a:cubicBezTo>
                <a:cubicBezTo>
                  <a:pt x="1117935" y="36568"/>
                  <a:pt x="1128462" y="-2535"/>
                  <a:pt x="1146008" y="2478"/>
                </a:cubicBezTo>
                <a:cubicBezTo>
                  <a:pt x="1163554" y="7491"/>
                  <a:pt x="1190625" y="52108"/>
                  <a:pt x="1209174" y="92715"/>
                </a:cubicBezTo>
                <a:cubicBezTo>
                  <a:pt x="1227723" y="133322"/>
                  <a:pt x="1243765" y="206013"/>
                  <a:pt x="1257300" y="246118"/>
                </a:cubicBezTo>
                <a:cubicBezTo>
                  <a:pt x="1270836" y="286223"/>
                  <a:pt x="1277854" y="307780"/>
                  <a:pt x="1290387" y="333347"/>
                </a:cubicBezTo>
                <a:cubicBezTo>
                  <a:pt x="1302920" y="358914"/>
                  <a:pt x="1315453" y="401024"/>
                  <a:pt x="1332498" y="399520"/>
                </a:cubicBezTo>
                <a:cubicBezTo>
                  <a:pt x="1349543" y="398016"/>
                  <a:pt x="1374107" y="363927"/>
                  <a:pt x="1392656" y="324323"/>
                </a:cubicBezTo>
                <a:cubicBezTo>
                  <a:pt x="1411205" y="284719"/>
                  <a:pt x="1427247" y="207015"/>
                  <a:pt x="1443790" y="161897"/>
                </a:cubicBezTo>
                <a:cubicBezTo>
                  <a:pt x="1460333" y="116779"/>
                  <a:pt x="1474370" y="79179"/>
                  <a:pt x="1491916" y="53612"/>
                </a:cubicBezTo>
                <a:cubicBezTo>
                  <a:pt x="1509462" y="28045"/>
                  <a:pt x="1532021" y="-1532"/>
                  <a:pt x="1549066" y="8494"/>
                </a:cubicBezTo>
                <a:cubicBezTo>
                  <a:pt x="1566111" y="18520"/>
                  <a:pt x="1578143" y="74667"/>
                  <a:pt x="1594185" y="113770"/>
                </a:cubicBezTo>
                <a:cubicBezTo>
                  <a:pt x="1610227" y="152873"/>
                  <a:pt x="1629277" y="200999"/>
                  <a:pt x="1645319" y="243110"/>
                </a:cubicBezTo>
                <a:cubicBezTo>
                  <a:pt x="1661361" y="285221"/>
                  <a:pt x="1672891" y="341870"/>
                  <a:pt x="1690437" y="366434"/>
                </a:cubicBezTo>
                <a:cubicBezTo>
                  <a:pt x="1707983" y="390998"/>
                  <a:pt x="1730542" y="414059"/>
                  <a:pt x="1750595" y="390497"/>
                </a:cubicBezTo>
                <a:cubicBezTo>
                  <a:pt x="1770648" y="366935"/>
                  <a:pt x="1793207" y="277199"/>
                  <a:pt x="1810753" y="225062"/>
                </a:cubicBezTo>
                <a:cubicBezTo>
                  <a:pt x="1828299" y="172925"/>
                  <a:pt x="1840832" y="113771"/>
                  <a:pt x="1855871" y="77676"/>
                </a:cubicBezTo>
                <a:cubicBezTo>
                  <a:pt x="1870910" y="41581"/>
                  <a:pt x="1883444" y="14008"/>
                  <a:pt x="1900990" y="8494"/>
                </a:cubicBezTo>
                <a:cubicBezTo>
                  <a:pt x="1918536" y="2980"/>
                  <a:pt x="1943101" y="10500"/>
                  <a:pt x="1961148" y="44589"/>
                </a:cubicBezTo>
                <a:cubicBezTo>
                  <a:pt x="1979195" y="78678"/>
                  <a:pt x="1993733" y="165907"/>
                  <a:pt x="2009274" y="213031"/>
                </a:cubicBezTo>
                <a:cubicBezTo>
                  <a:pt x="2024815" y="260155"/>
                  <a:pt x="2037849" y="295748"/>
                  <a:pt x="2054392" y="327331"/>
                </a:cubicBezTo>
                <a:cubicBezTo>
                  <a:pt x="2070935" y="358914"/>
                  <a:pt x="2088984" y="407040"/>
                  <a:pt x="2108535" y="402528"/>
                </a:cubicBezTo>
                <a:cubicBezTo>
                  <a:pt x="2128086" y="398016"/>
                  <a:pt x="2152650" y="345880"/>
                  <a:pt x="2171700" y="300260"/>
                </a:cubicBezTo>
                <a:cubicBezTo>
                  <a:pt x="2190750" y="254640"/>
                  <a:pt x="2207796" y="172424"/>
                  <a:pt x="2222835" y="128810"/>
                </a:cubicBezTo>
                <a:cubicBezTo>
                  <a:pt x="2237874" y="85196"/>
                  <a:pt x="2248401" y="59127"/>
                  <a:pt x="2261937" y="38573"/>
                </a:cubicBezTo>
                <a:cubicBezTo>
                  <a:pt x="2275473" y="18019"/>
                  <a:pt x="2297030" y="11001"/>
                  <a:pt x="2304048" y="5486"/>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1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160838"/>
            <a:ext cx="215900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52" name="Rectangle 1"/>
          <p:cNvSpPr>
            <a:spLocks noChangeArrowheads="1"/>
          </p:cNvSpPr>
          <p:nvPr/>
        </p:nvSpPr>
        <p:spPr bwMode="auto">
          <a:xfrm>
            <a:off x="6535738" y="3394075"/>
            <a:ext cx="2201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Anthocyanin accumulation in palisade cells of sugar maple</a:t>
            </a:r>
          </a:p>
        </p:txBody>
      </p:sp>
      <p:sp>
        <p:nvSpPr>
          <p:cNvPr id="3" name="Rectangle 2"/>
          <p:cNvSpPr/>
          <p:nvPr/>
        </p:nvSpPr>
        <p:spPr>
          <a:xfrm>
            <a:off x="6553200" y="3352800"/>
            <a:ext cx="2159000" cy="27844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377306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GB" altLang="en-US" smtClean="0">
                <a:ea typeface="ＭＳ Ｐゴシック" panose="020B0600070205080204" pitchFamily="34" charset="-128"/>
              </a:rPr>
              <a:t>Chlorophyll loss causes reactive oxygen species to accumulate</a:t>
            </a:r>
          </a:p>
        </p:txBody>
      </p:sp>
      <p:grpSp>
        <p:nvGrpSpPr>
          <p:cNvPr id="93187" name="Group 186370"/>
          <p:cNvGrpSpPr>
            <a:grpSpLocks/>
          </p:cNvGrpSpPr>
          <p:nvPr/>
        </p:nvGrpSpPr>
        <p:grpSpPr bwMode="auto">
          <a:xfrm>
            <a:off x="152400" y="1423988"/>
            <a:ext cx="4038600" cy="2462212"/>
            <a:chOff x="838199" y="1423882"/>
            <a:chExt cx="4038601" cy="2462318"/>
          </a:xfrm>
        </p:grpSpPr>
        <p:grpSp>
          <p:nvGrpSpPr>
            <p:cNvPr id="93232" name="Group 19"/>
            <p:cNvGrpSpPr>
              <a:grpSpLocks/>
            </p:cNvGrpSpPr>
            <p:nvPr/>
          </p:nvGrpSpPr>
          <p:grpSpPr bwMode="auto">
            <a:xfrm>
              <a:off x="838199" y="1423882"/>
              <a:ext cx="4038601" cy="2462318"/>
              <a:chOff x="1006779" y="2985350"/>
              <a:chExt cx="4038601" cy="2462318"/>
            </a:xfrm>
          </p:grpSpPr>
          <p:grpSp>
            <p:nvGrpSpPr>
              <p:cNvPr id="93237" name="Group 22"/>
              <p:cNvGrpSpPr>
                <a:grpSpLocks/>
              </p:cNvGrpSpPr>
              <p:nvPr/>
            </p:nvGrpSpPr>
            <p:grpSpPr bwMode="auto">
              <a:xfrm>
                <a:off x="1006779" y="3390268"/>
                <a:ext cx="4038601" cy="2057400"/>
                <a:chOff x="5117047" y="3425662"/>
                <a:chExt cx="3621071" cy="1676400"/>
              </a:xfrm>
            </p:grpSpPr>
            <p:sp>
              <p:nvSpPr>
                <p:cNvPr id="5" name="Oval 4"/>
                <p:cNvSpPr/>
                <p:nvPr/>
              </p:nvSpPr>
              <p:spPr>
                <a:xfrm>
                  <a:off x="5117047" y="3425589"/>
                  <a:ext cx="3621071" cy="16764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3241" name="Oval 5"/>
                <p:cNvSpPr>
                  <a:spLocks noChangeArrowheads="1"/>
                </p:cNvSpPr>
                <p:nvPr/>
              </p:nvSpPr>
              <p:spPr bwMode="auto">
                <a:xfrm>
                  <a:off x="5225224" y="3503204"/>
                  <a:ext cx="3421798" cy="1523831"/>
                </a:xfrm>
                <a:prstGeom prst="ellipse">
                  <a:avLst/>
                </a:prstGeom>
                <a:blipFill dpi="0" rotWithShape="1">
                  <a:blip r:embed="rId2"/>
                  <a:srcRect/>
                  <a:tile tx="0" ty="0" sx="100000" sy="100000" flip="none" algn="tl"/>
                </a:blipFill>
                <a:ln w="25400">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smtClean="0">
                    <a:ln>
                      <a:noFill/>
                    </a:ln>
                    <a:solidFill>
                      <a:srgbClr val="FFFFFF"/>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grpSp>
              <p:nvGrpSpPr>
                <p:cNvPr id="93242" name="Group 21"/>
                <p:cNvGrpSpPr>
                  <a:grpSpLocks/>
                </p:cNvGrpSpPr>
                <p:nvPr/>
              </p:nvGrpSpPr>
              <p:grpSpPr bwMode="auto">
                <a:xfrm>
                  <a:off x="5262438" y="3783841"/>
                  <a:ext cx="1958086" cy="808977"/>
                  <a:chOff x="5334203" y="2139800"/>
                  <a:chExt cx="1958086" cy="808977"/>
                </a:xfrm>
              </p:grpSpPr>
              <p:cxnSp>
                <p:nvCxnSpPr>
                  <p:cNvPr id="9" name="Straight Connector 8"/>
                  <p:cNvCxnSpPr/>
                  <p:nvPr/>
                </p:nvCxnSpPr>
                <p:spPr>
                  <a:xfrm>
                    <a:off x="5333997" y="2818996"/>
                    <a:ext cx="1676738"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523306" y="2505951"/>
                    <a:ext cx="1769257"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486299" y="2362364"/>
                    <a:ext cx="1676738"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5753893" y="2139869"/>
                    <a:ext cx="380041" cy="609273"/>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15" name="Rounded Rectangle 14"/>
                  <p:cNvSpPr/>
                  <p:nvPr/>
                </p:nvSpPr>
                <p:spPr>
                  <a:xfrm>
                    <a:off x="6355981" y="2200667"/>
                    <a:ext cx="381465" cy="609274"/>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17" name="Rounded Rectangle 16"/>
                  <p:cNvSpPr/>
                  <p:nvPr/>
                </p:nvSpPr>
                <p:spPr>
                  <a:xfrm>
                    <a:off x="6782994" y="2341667"/>
                    <a:ext cx="380042" cy="606686"/>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grpSp>
          <p:sp>
            <p:nvSpPr>
              <p:cNvPr id="19" name="Freeform 18"/>
              <p:cNvSpPr/>
              <p:nvPr/>
            </p:nvSpPr>
            <p:spPr>
              <a:xfrm rot="3378746">
                <a:off x="831335" y="3483057"/>
                <a:ext cx="1200202" cy="204787"/>
              </a:xfrm>
              <a:custGeom>
                <a:avLst/>
                <a:gdLst>
                  <a:gd name="connsiteX0" fmla="*/ 0 w 2304048"/>
                  <a:gd name="connsiteY0" fmla="*/ 2478 h 409416"/>
                  <a:gd name="connsiteX1" fmla="*/ 51135 w 2304048"/>
                  <a:gd name="connsiteY1" fmla="*/ 71660 h 409416"/>
                  <a:gd name="connsiteX2" fmla="*/ 93245 w 2304048"/>
                  <a:gd name="connsiteY2" fmla="*/ 213031 h 409416"/>
                  <a:gd name="connsiteX3" fmla="*/ 144379 w 2304048"/>
                  <a:gd name="connsiteY3" fmla="*/ 351394 h 409416"/>
                  <a:gd name="connsiteX4" fmla="*/ 198521 w 2304048"/>
                  <a:gd name="connsiteY4" fmla="*/ 408544 h 409416"/>
                  <a:gd name="connsiteX5" fmla="*/ 255671 w 2304048"/>
                  <a:gd name="connsiteY5" fmla="*/ 312291 h 409416"/>
                  <a:gd name="connsiteX6" fmla="*/ 294774 w 2304048"/>
                  <a:gd name="connsiteY6" fmla="*/ 164905 h 409416"/>
                  <a:gd name="connsiteX7" fmla="*/ 351924 w 2304048"/>
                  <a:gd name="connsiteY7" fmla="*/ 17518 h 409416"/>
                  <a:gd name="connsiteX8" fmla="*/ 418098 w 2304048"/>
                  <a:gd name="connsiteY8" fmla="*/ 23534 h 409416"/>
                  <a:gd name="connsiteX9" fmla="*/ 478256 w 2304048"/>
                  <a:gd name="connsiteY9" fmla="*/ 204007 h 409416"/>
                  <a:gd name="connsiteX10" fmla="*/ 529390 w 2304048"/>
                  <a:gd name="connsiteY10" fmla="*/ 348386 h 409416"/>
                  <a:gd name="connsiteX11" fmla="*/ 568492 w 2304048"/>
                  <a:gd name="connsiteY11" fmla="*/ 399520 h 409416"/>
                  <a:gd name="connsiteX12" fmla="*/ 610603 w 2304048"/>
                  <a:gd name="connsiteY12" fmla="*/ 375457 h 409416"/>
                  <a:gd name="connsiteX13" fmla="*/ 664745 w 2304048"/>
                  <a:gd name="connsiteY13" fmla="*/ 210023 h 409416"/>
                  <a:gd name="connsiteX14" fmla="*/ 709864 w 2304048"/>
                  <a:gd name="connsiteY14" fmla="*/ 92715 h 409416"/>
                  <a:gd name="connsiteX15" fmla="*/ 757990 w 2304048"/>
                  <a:gd name="connsiteY15" fmla="*/ 5486 h 409416"/>
                  <a:gd name="connsiteX16" fmla="*/ 809124 w 2304048"/>
                  <a:gd name="connsiteY16" fmla="*/ 50605 h 409416"/>
                  <a:gd name="connsiteX17" fmla="*/ 875298 w 2304048"/>
                  <a:gd name="connsiteY17" fmla="*/ 258149 h 409416"/>
                  <a:gd name="connsiteX18" fmla="*/ 914400 w 2304048"/>
                  <a:gd name="connsiteY18" fmla="*/ 345378 h 409416"/>
                  <a:gd name="connsiteX19" fmla="*/ 959519 w 2304048"/>
                  <a:gd name="connsiteY19" fmla="*/ 402528 h 409416"/>
                  <a:gd name="connsiteX20" fmla="*/ 1016669 w 2304048"/>
                  <a:gd name="connsiteY20" fmla="*/ 318307 h 409416"/>
                  <a:gd name="connsiteX21" fmla="*/ 1061787 w 2304048"/>
                  <a:gd name="connsiteY21" fmla="*/ 158889 h 409416"/>
                  <a:gd name="connsiteX22" fmla="*/ 1103898 w 2304048"/>
                  <a:gd name="connsiteY22" fmla="*/ 62636 h 409416"/>
                  <a:gd name="connsiteX23" fmla="*/ 1146008 w 2304048"/>
                  <a:gd name="connsiteY23" fmla="*/ 2478 h 409416"/>
                  <a:gd name="connsiteX24" fmla="*/ 1209174 w 2304048"/>
                  <a:gd name="connsiteY24" fmla="*/ 92715 h 409416"/>
                  <a:gd name="connsiteX25" fmla="*/ 1257300 w 2304048"/>
                  <a:gd name="connsiteY25" fmla="*/ 246118 h 409416"/>
                  <a:gd name="connsiteX26" fmla="*/ 1290387 w 2304048"/>
                  <a:gd name="connsiteY26" fmla="*/ 333347 h 409416"/>
                  <a:gd name="connsiteX27" fmla="*/ 1332498 w 2304048"/>
                  <a:gd name="connsiteY27" fmla="*/ 399520 h 409416"/>
                  <a:gd name="connsiteX28" fmla="*/ 1392656 w 2304048"/>
                  <a:gd name="connsiteY28" fmla="*/ 324323 h 409416"/>
                  <a:gd name="connsiteX29" fmla="*/ 1443790 w 2304048"/>
                  <a:gd name="connsiteY29" fmla="*/ 161897 h 409416"/>
                  <a:gd name="connsiteX30" fmla="*/ 1491916 w 2304048"/>
                  <a:gd name="connsiteY30" fmla="*/ 53612 h 409416"/>
                  <a:gd name="connsiteX31" fmla="*/ 1549066 w 2304048"/>
                  <a:gd name="connsiteY31" fmla="*/ 8494 h 409416"/>
                  <a:gd name="connsiteX32" fmla="*/ 1594185 w 2304048"/>
                  <a:gd name="connsiteY32" fmla="*/ 113770 h 409416"/>
                  <a:gd name="connsiteX33" fmla="*/ 1645319 w 2304048"/>
                  <a:gd name="connsiteY33" fmla="*/ 243110 h 409416"/>
                  <a:gd name="connsiteX34" fmla="*/ 1690437 w 2304048"/>
                  <a:gd name="connsiteY34" fmla="*/ 366434 h 409416"/>
                  <a:gd name="connsiteX35" fmla="*/ 1750595 w 2304048"/>
                  <a:gd name="connsiteY35" fmla="*/ 390497 h 409416"/>
                  <a:gd name="connsiteX36" fmla="*/ 1810753 w 2304048"/>
                  <a:gd name="connsiteY36" fmla="*/ 225062 h 409416"/>
                  <a:gd name="connsiteX37" fmla="*/ 1855871 w 2304048"/>
                  <a:gd name="connsiteY37" fmla="*/ 77676 h 409416"/>
                  <a:gd name="connsiteX38" fmla="*/ 1900990 w 2304048"/>
                  <a:gd name="connsiteY38" fmla="*/ 8494 h 409416"/>
                  <a:gd name="connsiteX39" fmla="*/ 1961148 w 2304048"/>
                  <a:gd name="connsiteY39" fmla="*/ 44589 h 409416"/>
                  <a:gd name="connsiteX40" fmla="*/ 2009274 w 2304048"/>
                  <a:gd name="connsiteY40" fmla="*/ 213031 h 409416"/>
                  <a:gd name="connsiteX41" fmla="*/ 2054392 w 2304048"/>
                  <a:gd name="connsiteY41" fmla="*/ 327331 h 409416"/>
                  <a:gd name="connsiteX42" fmla="*/ 2108535 w 2304048"/>
                  <a:gd name="connsiteY42" fmla="*/ 402528 h 409416"/>
                  <a:gd name="connsiteX43" fmla="*/ 2171700 w 2304048"/>
                  <a:gd name="connsiteY43" fmla="*/ 300260 h 409416"/>
                  <a:gd name="connsiteX44" fmla="*/ 2222835 w 2304048"/>
                  <a:gd name="connsiteY44" fmla="*/ 128810 h 409416"/>
                  <a:gd name="connsiteX45" fmla="*/ 2261937 w 2304048"/>
                  <a:gd name="connsiteY45" fmla="*/ 38573 h 409416"/>
                  <a:gd name="connsiteX46" fmla="*/ 2304048 w 2304048"/>
                  <a:gd name="connsiteY46" fmla="*/ 5486 h 40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304048" h="409416">
                    <a:moveTo>
                      <a:pt x="0" y="2478"/>
                    </a:moveTo>
                    <a:cubicBezTo>
                      <a:pt x="17797" y="19523"/>
                      <a:pt x="35594" y="36568"/>
                      <a:pt x="51135" y="71660"/>
                    </a:cubicBezTo>
                    <a:cubicBezTo>
                      <a:pt x="66676" y="106752"/>
                      <a:pt x="77704" y="166409"/>
                      <a:pt x="93245" y="213031"/>
                    </a:cubicBezTo>
                    <a:cubicBezTo>
                      <a:pt x="108786" y="259653"/>
                      <a:pt x="126833" y="318809"/>
                      <a:pt x="144379" y="351394"/>
                    </a:cubicBezTo>
                    <a:cubicBezTo>
                      <a:pt x="161925" y="383979"/>
                      <a:pt x="179972" y="415061"/>
                      <a:pt x="198521" y="408544"/>
                    </a:cubicBezTo>
                    <a:cubicBezTo>
                      <a:pt x="217070" y="402027"/>
                      <a:pt x="239629" y="352897"/>
                      <a:pt x="255671" y="312291"/>
                    </a:cubicBezTo>
                    <a:cubicBezTo>
                      <a:pt x="271713" y="271685"/>
                      <a:pt x="278732" y="214034"/>
                      <a:pt x="294774" y="164905"/>
                    </a:cubicBezTo>
                    <a:cubicBezTo>
                      <a:pt x="310816" y="115776"/>
                      <a:pt x="331370" y="41080"/>
                      <a:pt x="351924" y="17518"/>
                    </a:cubicBezTo>
                    <a:cubicBezTo>
                      <a:pt x="372478" y="-6044"/>
                      <a:pt x="397043" y="-7547"/>
                      <a:pt x="418098" y="23534"/>
                    </a:cubicBezTo>
                    <a:cubicBezTo>
                      <a:pt x="439153" y="54615"/>
                      <a:pt x="459707" y="149865"/>
                      <a:pt x="478256" y="204007"/>
                    </a:cubicBezTo>
                    <a:cubicBezTo>
                      <a:pt x="496805" y="258149"/>
                      <a:pt x="514351" y="315801"/>
                      <a:pt x="529390" y="348386"/>
                    </a:cubicBezTo>
                    <a:cubicBezTo>
                      <a:pt x="544429" y="380971"/>
                      <a:pt x="554957" y="395008"/>
                      <a:pt x="568492" y="399520"/>
                    </a:cubicBezTo>
                    <a:cubicBezTo>
                      <a:pt x="582027" y="404032"/>
                      <a:pt x="594561" y="407040"/>
                      <a:pt x="610603" y="375457"/>
                    </a:cubicBezTo>
                    <a:cubicBezTo>
                      <a:pt x="626645" y="343874"/>
                      <a:pt x="648202" y="257147"/>
                      <a:pt x="664745" y="210023"/>
                    </a:cubicBezTo>
                    <a:cubicBezTo>
                      <a:pt x="681288" y="162899"/>
                      <a:pt x="694323" y="126805"/>
                      <a:pt x="709864" y="92715"/>
                    </a:cubicBezTo>
                    <a:cubicBezTo>
                      <a:pt x="725405" y="58625"/>
                      <a:pt x="741447" y="12504"/>
                      <a:pt x="757990" y="5486"/>
                    </a:cubicBezTo>
                    <a:cubicBezTo>
                      <a:pt x="774533" y="-1532"/>
                      <a:pt x="789573" y="8495"/>
                      <a:pt x="809124" y="50605"/>
                    </a:cubicBezTo>
                    <a:cubicBezTo>
                      <a:pt x="828675" y="92716"/>
                      <a:pt x="857752" y="209020"/>
                      <a:pt x="875298" y="258149"/>
                    </a:cubicBezTo>
                    <a:cubicBezTo>
                      <a:pt x="892844" y="307278"/>
                      <a:pt x="900363" y="321315"/>
                      <a:pt x="914400" y="345378"/>
                    </a:cubicBezTo>
                    <a:cubicBezTo>
                      <a:pt x="928437" y="369441"/>
                      <a:pt x="942474" y="407040"/>
                      <a:pt x="959519" y="402528"/>
                    </a:cubicBezTo>
                    <a:cubicBezTo>
                      <a:pt x="976564" y="398016"/>
                      <a:pt x="999624" y="358914"/>
                      <a:pt x="1016669" y="318307"/>
                    </a:cubicBezTo>
                    <a:cubicBezTo>
                      <a:pt x="1033714" y="277701"/>
                      <a:pt x="1047249" y="201501"/>
                      <a:pt x="1061787" y="158889"/>
                    </a:cubicBezTo>
                    <a:cubicBezTo>
                      <a:pt x="1076325" y="116277"/>
                      <a:pt x="1089861" y="88705"/>
                      <a:pt x="1103898" y="62636"/>
                    </a:cubicBezTo>
                    <a:cubicBezTo>
                      <a:pt x="1117935" y="36568"/>
                      <a:pt x="1128462" y="-2535"/>
                      <a:pt x="1146008" y="2478"/>
                    </a:cubicBezTo>
                    <a:cubicBezTo>
                      <a:pt x="1163554" y="7491"/>
                      <a:pt x="1190625" y="52108"/>
                      <a:pt x="1209174" y="92715"/>
                    </a:cubicBezTo>
                    <a:cubicBezTo>
                      <a:pt x="1227723" y="133322"/>
                      <a:pt x="1243765" y="206013"/>
                      <a:pt x="1257300" y="246118"/>
                    </a:cubicBezTo>
                    <a:cubicBezTo>
                      <a:pt x="1270836" y="286223"/>
                      <a:pt x="1277854" y="307780"/>
                      <a:pt x="1290387" y="333347"/>
                    </a:cubicBezTo>
                    <a:cubicBezTo>
                      <a:pt x="1302920" y="358914"/>
                      <a:pt x="1315453" y="401024"/>
                      <a:pt x="1332498" y="399520"/>
                    </a:cubicBezTo>
                    <a:cubicBezTo>
                      <a:pt x="1349543" y="398016"/>
                      <a:pt x="1374107" y="363927"/>
                      <a:pt x="1392656" y="324323"/>
                    </a:cubicBezTo>
                    <a:cubicBezTo>
                      <a:pt x="1411205" y="284719"/>
                      <a:pt x="1427247" y="207015"/>
                      <a:pt x="1443790" y="161897"/>
                    </a:cubicBezTo>
                    <a:cubicBezTo>
                      <a:pt x="1460333" y="116779"/>
                      <a:pt x="1474370" y="79179"/>
                      <a:pt x="1491916" y="53612"/>
                    </a:cubicBezTo>
                    <a:cubicBezTo>
                      <a:pt x="1509462" y="28045"/>
                      <a:pt x="1532021" y="-1532"/>
                      <a:pt x="1549066" y="8494"/>
                    </a:cubicBezTo>
                    <a:cubicBezTo>
                      <a:pt x="1566111" y="18520"/>
                      <a:pt x="1578143" y="74667"/>
                      <a:pt x="1594185" y="113770"/>
                    </a:cubicBezTo>
                    <a:cubicBezTo>
                      <a:pt x="1610227" y="152873"/>
                      <a:pt x="1629277" y="200999"/>
                      <a:pt x="1645319" y="243110"/>
                    </a:cubicBezTo>
                    <a:cubicBezTo>
                      <a:pt x="1661361" y="285221"/>
                      <a:pt x="1672891" y="341870"/>
                      <a:pt x="1690437" y="366434"/>
                    </a:cubicBezTo>
                    <a:cubicBezTo>
                      <a:pt x="1707983" y="390998"/>
                      <a:pt x="1730542" y="414059"/>
                      <a:pt x="1750595" y="390497"/>
                    </a:cubicBezTo>
                    <a:cubicBezTo>
                      <a:pt x="1770648" y="366935"/>
                      <a:pt x="1793207" y="277199"/>
                      <a:pt x="1810753" y="225062"/>
                    </a:cubicBezTo>
                    <a:cubicBezTo>
                      <a:pt x="1828299" y="172925"/>
                      <a:pt x="1840832" y="113771"/>
                      <a:pt x="1855871" y="77676"/>
                    </a:cubicBezTo>
                    <a:cubicBezTo>
                      <a:pt x="1870910" y="41581"/>
                      <a:pt x="1883444" y="14008"/>
                      <a:pt x="1900990" y="8494"/>
                    </a:cubicBezTo>
                    <a:cubicBezTo>
                      <a:pt x="1918536" y="2980"/>
                      <a:pt x="1943101" y="10500"/>
                      <a:pt x="1961148" y="44589"/>
                    </a:cubicBezTo>
                    <a:cubicBezTo>
                      <a:pt x="1979195" y="78678"/>
                      <a:pt x="1993733" y="165907"/>
                      <a:pt x="2009274" y="213031"/>
                    </a:cubicBezTo>
                    <a:cubicBezTo>
                      <a:pt x="2024815" y="260155"/>
                      <a:pt x="2037849" y="295748"/>
                      <a:pt x="2054392" y="327331"/>
                    </a:cubicBezTo>
                    <a:cubicBezTo>
                      <a:pt x="2070935" y="358914"/>
                      <a:pt x="2088984" y="407040"/>
                      <a:pt x="2108535" y="402528"/>
                    </a:cubicBezTo>
                    <a:cubicBezTo>
                      <a:pt x="2128086" y="398016"/>
                      <a:pt x="2152650" y="345880"/>
                      <a:pt x="2171700" y="300260"/>
                    </a:cubicBezTo>
                    <a:cubicBezTo>
                      <a:pt x="2190750" y="254640"/>
                      <a:pt x="2207796" y="172424"/>
                      <a:pt x="2222835" y="128810"/>
                    </a:cubicBezTo>
                    <a:cubicBezTo>
                      <a:pt x="2237874" y="85196"/>
                      <a:pt x="2248401" y="59127"/>
                      <a:pt x="2261937" y="38573"/>
                    </a:cubicBezTo>
                    <a:cubicBezTo>
                      <a:pt x="2275473" y="18019"/>
                      <a:pt x="2297030" y="11001"/>
                      <a:pt x="2304048" y="5486"/>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Freeform 20"/>
              <p:cNvSpPr/>
              <p:nvPr/>
            </p:nvSpPr>
            <p:spPr>
              <a:xfrm rot="3378746">
                <a:off x="2020373" y="3635463"/>
                <a:ext cx="1200202" cy="204788"/>
              </a:xfrm>
              <a:custGeom>
                <a:avLst/>
                <a:gdLst>
                  <a:gd name="connsiteX0" fmla="*/ 0 w 2304048"/>
                  <a:gd name="connsiteY0" fmla="*/ 2478 h 409416"/>
                  <a:gd name="connsiteX1" fmla="*/ 51135 w 2304048"/>
                  <a:gd name="connsiteY1" fmla="*/ 71660 h 409416"/>
                  <a:gd name="connsiteX2" fmla="*/ 93245 w 2304048"/>
                  <a:gd name="connsiteY2" fmla="*/ 213031 h 409416"/>
                  <a:gd name="connsiteX3" fmla="*/ 144379 w 2304048"/>
                  <a:gd name="connsiteY3" fmla="*/ 351394 h 409416"/>
                  <a:gd name="connsiteX4" fmla="*/ 198521 w 2304048"/>
                  <a:gd name="connsiteY4" fmla="*/ 408544 h 409416"/>
                  <a:gd name="connsiteX5" fmla="*/ 255671 w 2304048"/>
                  <a:gd name="connsiteY5" fmla="*/ 312291 h 409416"/>
                  <a:gd name="connsiteX6" fmla="*/ 294774 w 2304048"/>
                  <a:gd name="connsiteY6" fmla="*/ 164905 h 409416"/>
                  <a:gd name="connsiteX7" fmla="*/ 351924 w 2304048"/>
                  <a:gd name="connsiteY7" fmla="*/ 17518 h 409416"/>
                  <a:gd name="connsiteX8" fmla="*/ 418098 w 2304048"/>
                  <a:gd name="connsiteY8" fmla="*/ 23534 h 409416"/>
                  <a:gd name="connsiteX9" fmla="*/ 478256 w 2304048"/>
                  <a:gd name="connsiteY9" fmla="*/ 204007 h 409416"/>
                  <a:gd name="connsiteX10" fmla="*/ 529390 w 2304048"/>
                  <a:gd name="connsiteY10" fmla="*/ 348386 h 409416"/>
                  <a:gd name="connsiteX11" fmla="*/ 568492 w 2304048"/>
                  <a:gd name="connsiteY11" fmla="*/ 399520 h 409416"/>
                  <a:gd name="connsiteX12" fmla="*/ 610603 w 2304048"/>
                  <a:gd name="connsiteY12" fmla="*/ 375457 h 409416"/>
                  <a:gd name="connsiteX13" fmla="*/ 664745 w 2304048"/>
                  <a:gd name="connsiteY13" fmla="*/ 210023 h 409416"/>
                  <a:gd name="connsiteX14" fmla="*/ 709864 w 2304048"/>
                  <a:gd name="connsiteY14" fmla="*/ 92715 h 409416"/>
                  <a:gd name="connsiteX15" fmla="*/ 757990 w 2304048"/>
                  <a:gd name="connsiteY15" fmla="*/ 5486 h 409416"/>
                  <a:gd name="connsiteX16" fmla="*/ 809124 w 2304048"/>
                  <a:gd name="connsiteY16" fmla="*/ 50605 h 409416"/>
                  <a:gd name="connsiteX17" fmla="*/ 875298 w 2304048"/>
                  <a:gd name="connsiteY17" fmla="*/ 258149 h 409416"/>
                  <a:gd name="connsiteX18" fmla="*/ 914400 w 2304048"/>
                  <a:gd name="connsiteY18" fmla="*/ 345378 h 409416"/>
                  <a:gd name="connsiteX19" fmla="*/ 959519 w 2304048"/>
                  <a:gd name="connsiteY19" fmla="*/ 402528 h 409416"/>
                  <a:gd name="connsiteX20" fmla="*/ 1016669 w 2304048"/>
                  <a:gd name="connsiteY20" fmla="*/ 318307 h 409416"/>
                  <a:gd name="connsiteX21" fmla="*/ 1061787 w 2304048"/>
                  <a:gd name="connsiteY21" fmla="*/ 158889 h 409416"/>
                  <a:gd name="connsiteX22" fmla="*/ 1103898 w 2304048"/>
                  <a:gd name="connsiteY22" fmla="*/ 62636 h 409416"/>
                  <a:gd name="connsiteX23" fmla="*/ 1146008 w 2304048"/>
                  <a:gd name="connsiteY23" fmla="*/ 2478 h 409416"/>
                  <a:gd name="connsiteX24" fmla="*/ 1209174 w 2304048"/>
                  <a:gd name="connsiteY24" fmla="*/ 92715 h 409416"/>
                  <a:gd name="connsiteX25" fmla="*/ 1257300 w 2304048"/>
                  <a:gd name="connsiteY25" fmla="*/ 246118 h 409416"/>
                  <a:gd name="connsiteX26" fmla="*/ 1290387 w 2304048"/>
                  <a:gd name="connsiteY26" fmla="*/ 333347 h 409416"/>
                  <a:gd name="connsiteX27" fmla="*/ 1332498 w 2304048"/>
                  <a:gd name="connsiteY27" fmla="*/ 399520 h 409416"/>
                  <a:gd name="connsiteX28" fmla="*/ 1392656 w 2304048"/>
                  <a:gd name="connsiteY28" fmla="*/ 324323 h 409416"/>
                  <a:gd name="connsiteX29" fmla="*/ 1443790 w 2304048"/>
                  <a:gd name="connsiteY29" fmla="*/ 161897 h 409416"/>
                  <a:gd name="connsiteX30" fmla="*/ 1491916 w 2304048"/>
                  <a:gd name="connsiteY30" fmla="*/ 53612 h 409416"/>
                  <a:gd name="connsiteX31" fmla="*/ 1549066 w 2304048"/>
                  <a:gd name="connsiteY31" fmla="*/ 8494 h 409416"/>
                  <a:gd name="connsiteX32" fmla="*/ 1594185 w 2304048"/>
                  <a:gd name="connsiteY32" fmla="*/ 113770 h 409416"/>
                  <a:gd name="connsiteX33" fmla="*/ 1645319 w 2304048"/>
                  <a:gd name="connsiteY33" fmla="*/ 243110 h 409416"/>
                  <a:gd name="connsiteX34" fmla="*/ 1690437 w 2304048"/>
                  <a:gd name="connsiteY34" fmla="*/ 366434 h 409416"/>
                  <a:gd name="connsiteX35" fmla="*/ 1750595 w 2304048"/>
                  <a:gd name="connsiteY35" fmla="*/ 390497 h 409416"/>
                  <a:gd name="connsiteX36" fmla="*/ 1810753 w 2304048"/>
                  <a:gd name="connsiteY36" fmla="*/ 225062 h 409416"/>
                  <a:gd name="connsiteX37" fmla="*/ 1855871 w 2304048"/>
                  <a:gd name="connsiteY37" fmla="*/ 77676 h 409416"/>
                  <a:gd name="connsiteX38" fmla="*/ 1900990 w 2304048"/>
                  <a:gd name="connsiteY38" fmla="*/ 8494 h 409416"/>
                  <a:gd name="connsiteX39" fmla="*/ 1961148 w 2304048"/>
                  <a:gd name="connsiteY39" fmla="*/ 44589 h 409416"/>
                  <a:gd name="connsiteX40" fmla="*/ 2009274 w 2304048"/>
                  <a:gd name="connsiteY40" fmla="*/ 213031 h 409416"/>
                  <a:gd name="connsiteX41" fmla="*/ 2054392 w 2304048"/>
                  <a:gd name="connsiteY41" fmla="*/ 327331 h 409416"/>
                  <a:gd name="connsiteX42" fmla="*/ 2108535 w 2304048"/>
                  <a:gd name="connsiteY42" fmla="*/ 402528 h 409416"/>
                  <a:gd name="connsiteX43" fmla="*/ 2171700 w 2304048"/>
                  <a:gd name="connsiteY43" fmla="*/ 300260 h 409416"/>
                  <a:gd name="connsiteX44" fmla="*/ 2222835 w 2304048"/>
                  <a:gd name="connsiteY44" fmla="*/ 128810 h 409416"/>
                  <a:gd name="connsiteX45" fmla="*/ 2261937 w 2304048"/>
                  <a:gd name="connsiteY45" fmla="*/ 38573 h 409416"/>
                  <a:gd name="connsiteX46" fmla="*/ 2304048 w 2304048"/>
                  <a:gd name="connsiteY46" fmla="*/ 5486 h 40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304048" h="409416">
                    <a:moveTo>
                      <a:pt x="0" y="2478"/>
                    </a:moveTo>
                    <a:cubicBezTo>
                      <a:pt x="17797" y="19523"/>
                      <a:pt x="35594" y="36568"/>
                      <a:pt x="51135" y="71660"/>
                    </a:cubicBezTo>
                    <a:cubicBezTo>
                      <a:pt x="66676" y="106752"/>
                      <a:pt x="77704" y="166409"/>
                      <a:pt x="93245" y="213031"/>
                    </a:cubicBezTo>
                    <a:cubicBezTo>
                      <a:pt x="108786" y="259653"/>
                      <a:pt x="126833" y="318809"/>
                      <a:pt x="144379" y="351394"/>
                    </a:cubicBezTo>
                    <a:cubicBezTo>
                      <a:pt x="161925" y="383979"/>
                      <a:pt x="179972" y="415061"/>
                      <a:pt x="198521" y="408544"/>
                    </a:cubicBezTo>
                    <a:cubicBezTo>
                      <a:pt x="217070" y="402027"/>
                      <a:pt x="239629" y="352897"/>
                      <a:pt x="255671" y="312291"/>
                    </a:cubicBezTo>
                    <a:cubicBezTo>
                      <a:pt x="271713" y="271685"/>
                      <a:pt x="278732" y="214034"/>
                      <a:pt x="294774" y="164905"/>
                    </a:cubicBezTo>
                    <a:cubicBezTo>
                      <a:pt x="310816" y="115776"/>
                      <a:pt x="331370" y="41080"/>
                      <a:pt x="351924" y="17518"/>
                    </a:cubicBezTo>
                    <a:cubicBezTo>
                      <a:pt x="372478" y="-6044"/>
                      <a:pt x="397043" y="-7547"/>
                      <a:pt x="418098" y="23534"/>
                    </a:cubicBezTo>
                    <a:cubicBezTo>
                      <a:pt x="439153" y="54615"/>
                      <a:pt x="459707" y="149865"/>
                      <a:pt x="478256" y="204007"/>
                    </a:cubicBezTo>
                    <a:cubicBezTo>
                      <a:pt x="496805" y="258149"/>
                      <a:pt x="514351" y="315801"/>
                      <a:pt x="529390" y="348386"/>
                    </a:cubicBezTo>
                    <a:cubicBezTo>
                      <a:pt x="544429" y="380971"/>
                      <a:pt x="554957" y="395008"/>
                      <a:pt x="568492" y="399520"/>
                    </a:cubicBezTo>
                    <a:cubicBezTo>
                      <a:pt x="582027" y="404032"/>
                      <a:pt x="594561" y="407040"/>
                      <a:pt x="610603" y="375457"/>
                    </a:cubicBezTo>
                    <a:cubicBezTo>
                      <a:pt x="626645" y="343874"/>
                      <a:pt x="648202" y="257147"/>
                      <a:pt x="664745" y="210023"/>
                    </a:cubicBezTo>
                    <a:cubicBezTo>
                      <a:pt x="681288" y="162899"/>
                      <a:pt x="694323" y="126805"/>
                      <a:pt x="709864" y="92715"/>
                    </a:cubicBezTo>
                    <a:cubicBezTo>
                      <a:pt x="725405" y="58625"/>
                      <a:pt x="741447" y="12504"/>
                      <a:pt x="757990" y="5486"/>
                    </a:cubicBezTo>
                    <a:cubicBezTo>
                      <a:pt x="774533" y="-1532"/>
                      <a:pt x="789573" y="8495"/>
                      <a:pt x="809124" y="50605"/>
                    </a:cubicBezTo>
                    <a:cubicBezTo>
                      <a:pt x="828675" y="92716"/>
                      <a:pt x="857752" y="209020"/>
                      <a:pt x="875298" y="258149"/>
                    </a:cubicBezTo>
                    <a:cubicBezTo>
                      <a:pt x="892844" y="307278"/>
                      <a:pt x="900363" y="321315"/>
                      <a:pt x="914400" y="345378"/>
                    </a:cubicBezTo>
                    <a:cubicBezTo>
                      <a:pt x="928437" y="369441"/>
                      <a:pt x="942474" y="407040"/>
                      <a:pt x="959519" y="402528"/>
                    </a:cubicBezTo>
                    <a:cubicBezTo>
                      <a:pt x="976564" y="398016"/>
                      <a:pt x="999624" y="358914"/>
                      <a:pt x="1016669" y="318307"/>
                    </a:cubicBezTo>
                    <a:cubicBezTo>
                      <a:pt x="1033714" y="277701"/>
                      <a:pt x="1047249" y="201501"/>
                      <a:pt x="1061787" y="158889"/>
                    </a:cubicBezTo>
                    <a:cubicBezTo>
                      <a:pt x="1076325" y="116277"/>
                      <a:pt x="1089861" y="88705"/>
                      <a:pt x="1103898" y="62636"/>
                    </a:cubicBezTo>
                    <a:cubicBezTo>
                      <a:pt x="1117935" y="36568"/>
                      <a:pt x="1128462" y="-2535"/>
                      <a:pt x="1146008" y="2478"/>
                    </a:cubicBezTo>
                    <a:cubicBezTo>
                      <a:pt x="1163554" y="7491"/>
                      <a:pt x="1190625" y="52108"/>
                      <a:pt x="1209174" y="92715"/>
                    </a:cubicBezTo>
                    <a:cubicBezTo>
                      <a:pt x="1227723" y="133322"/>
                      <a:pt x="1243765" y="206013"/>
                      <a:pt x="1257300" y="246118"/>
                    </a:cubicBezTo>
                    <a:cubicBezTo>
                      <a:pt x="1270836" y="286223"/>
                      <a:pt x="1277854" y="307780"/>
                      <a:pt x="1290387" y="333347"/>
                    </a:cubicBezTo>
                    <a:cubicBezTo>
                      <a:pt x="1302920" y="358914"/>
                      <a:pt x="1315453" y="401024"/>
                      <a:pt x="1332498" y="399520"/>
                    </a:cubicBezTo>
                    <a:cubicBezTo>
                      <a:pt x="1349543" y="398016"/>
                      <a:pt x="1374107" y="363927"/>
                      <a:pt x="1392656" y="324323"/>
                    </a:cubicBezTo>
                    <a:cubicBezTo>
                      <a:pt x="1411205" y="284719"/>
                      <a:pt x="1427247" y="207015"/>
                      <a:pt x="1443790" y="161897"/>
                    </a:cubicBezTo>
                    <a:cubicBezTo>
                      <a:pt x="1460333" y="116779"/>
                      <a:pt x="1474370" y="79179"/>
                      <a:pt x="1491916" y="53612"/>
                    </a:cubicBezTo>
                    <a:cubicBezTo>
                      <a:pt x="1509462" y="28045"/>
                      <a:pt x="1532021" y="-1532"/>
                      <a:pt x="1549066" y="8494"/>
                    </a:cubicBezTo>
                    <a:cubicBezTo>
                      <a:pt x="1566111" y="18520"/>
                      <a:pt x="1578143" y="74667"/>
                      <a:pt x="1594185" y="113770"/>
                    </a:cubicBezTo>
                    <a:cubicBezTo>
                      <a:pt x="1610227" y="152873"/>
                      <a:pt x="1629277" y="200999"/>
                      <a:pt x="1645319" y="243110"/>
                    </a:cubicBezTo>
                    <a:cubicBezTo>
                      <a:pt x="1661361" y="285221"/>
                      <a:pt x="1672891" y="341870"/>
                      <a:pt x="1690437" y="366434"/>
                    </a:cubicBezTo>
                    <a:cubicBezTo>
                      <a:pt x="1707983" y="390998"/>
                      <a:pt x="1730542" y="414059"/>
                      <a:pt x="1750595" y="390497"/>
                    </a:cubicBezTo>
                    <a:cubicBezTo>
                      <a:pt x="1770648" y="366935"/>
                      <a:pt x="1793207" y="277199"/>
                      <a:pt x="1810753" y="225062"/>
                    </a:cubicBezTo>
                    <a:cubicBezTo>
                      <a:pt x="1828299" y="172925"/>
                      <a:pt x="1840832" y="113771"/>
                      <a:pt x="1855871" y="77676"/>
                    </a:cubicBezTo>
                    <a:cubicBezTo>
                      <a:pt x="1870910" y="41581"/>
                      <a:pt x="1883444" y="14008"/>
                      <a:pt x="1900990" y="8494"/>
                    </a:cubicBezTo>
                    <a:cubicBezTo>
                      <a:pt x="1918536" y="2980"/>
                      <a:pt x="1943101" y="10500"/>
                      <a:pt x="1961148" y="44589"/>
                    </a:cubicBezTo>
                    <a:cubicBezTo>
                      <a:pt x="1979195" y="78678"/>
                      <a:pt x="1993733" y="165907"/>
                      <a:pt x="2009274" y="213031"/>
                    </a:cubicBezTo>
                    <a:cubicBezTo>
                      <a:pt x="2024815" y="260155"/>
                      <a:pt x="2037849" y="295748"/>
                      <a:pt x="2054392" y="327331"/>
                    </a:cubicBezTo>
                    <a:cubicBezTo>
                      <a:pt x="2070935" y="358914"/>
                      <a:pt x="2088984" y="407040"/>
                      <a:pt x="2108535" y="402528"/>
                    </a:cubicBezTo>
                    <a:cubicBezTo>
                      <a:pt x="2128086" y="398016"/>
                      <a:pt x="2152650" y="345880"/>
                      <a:pt x="2171700" y="300260"/>
                    </a:cubicBezTo>
                    <a:cubicBezTo>
                      <a:pt x="2190750" y="254640"/>
                      <a:pt x="2207796" y="172424"/>
                      <a:pt x="2222835" y="128810"/>
                    </a:cubicBezTo>
                    <a:cubicBezTo>
                      <a:pt x="2237874" y="85196"/>
                      <a:pt x="2248401" y="59127"/>
                      <a:pt x="2261937" y="38573"/>
                    </a:cubicBezTo>
                    <a:cubicBezTo>
                      <a:pt x="2275473" y="18019"/>
                      <a:pt x="2297030" y="11001"/>
                      <a:pt x="2304048" y="5486"/>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5" name="Circular Arrow 24"/>
            <p:cNvSpPr/>
            <p:nvPr/>
          </p:nvSpPr>
          <p:spPr>
            <a:xfrm>
              <a:off x="3886200" y="2605033"/>
              <a:ext cx="762000" cy="747744"/>
            </a:xfrm>
            <a:prstGeom prst="circularArrow">
              <a:avLst>
                <a:gd name="adj1" fmla="val 12500"/>
                <a:gd name="adj2" fmla="val 1142319"/>
                <a:gd name="adj3" fmla="val 20457681"/>
                <a:gd name="adj4" fmla="val 297031"/>
                <a:gd name="adj5" fmla="val 12500"/>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3234" name="Group 26"/>
            <p:cNvGrpSpPr>
              <a:grpSpLocks/>
            </p:cNvGrpSpPr>
            <p:nvPr/>
          </p:nvGrpSpPr>
          <p:grpSpPr bwMode="auto">
            <a:xfrm>
              <a:off x="3048000" y="2743200"/>
              <a:ext cx="834627" cy="685800"/>
              <a:chOff x="5715000" y="2133600"/>
              <a:chExt cx="834627" cy="685800"/>
            </a:xfrm>
          </p:grpSpPr>
          <p:sp>
            <p:nvSpPr>
              <p:cNvPr id="24" name="Right Arrow 23"/>
              <p:cNvSpPr/>
              <p:nvPr/>
            </p:nvSpPr>
            <p:spPr>
              <a:xfrm>
                <a:off x="5791200" y="2133551"/>
                <a:ext cx="758825" cy="685830"/>
              </a:xfrm>
              <a:prstGeom prst="rightArrow">
                <a:avLst>
                  <a:gd name="adj1" fmla="val 71528"/>
                  <a:gd name="adj2" fmla="val 50000"/>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3236" name="TextBox 25"/>
              <p:cNvSpPr txBox="1">
                <a:spLocks noChangeArrowheads="1"/>
              </p:cNvSpPr>
              <p:nvPr/>
            </p:nvSpPr>
            <p:spPr bwMode="auto">
              <a:xfrm>
                <a:off x="5715000" y="2209800"/>
                <a:ext cx="758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ATP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NADPH</a:t>
                </a:r>
              </a:p>
            </p:txBody>
          </p:sp>
        </p:grpSp>
      </p:grpSp>
      <p:grpSp>
        <p:nvGrpSpPr>
          <p:cNvPr id="93188" name="Group 186373"/>
          <p:cNvGrpSpPr>
            <a:grpSpLocks/>
          </p:cNvGrpSpPr>
          <p:nvPr/>
        </p:nvGrpSpPr>
        <p:grpSpPr bwMode="auto">
          <a:xfrm>
            <a:off x="4114800" y="2008188"/>
            <a:ext cx="2362200" cy="1649412"/>
            <a:chOff x="4392954" y="1562292"/>
            <a:chExt cx="2361826" cy="1649112"/>
          </a:xfrm>
        </p:grpSpPr>
        <p:sp>
          <p:nvSpPr>
            <p:cNvPr id="186373" name="Pentagon 186372"/>
            <p:cNvSpPr/>
            <p:nvPr/>
          </p:nvSpPr>
          <p:spPr>
            <a:xfrm flipH="1">
              <a:off x="4392954" y="1562292"/>
              <a:ext cx="2361826" cy="1649112"/>
            </a:xfrm>
            <a:prstGeom prst="homePlate">
              <a:avLst>
                <a:gd name="adj" fmla="val 34704"/>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3231" name="TextBox 27"/>
            <p:cNvSpPr txBox="1">
              <a:spLocks noChangeArrowheads="1"/>
            </p:cNvSpPr>
            <p:nvPr/>
          </p:nvSpPr>
          <p:spPr bwMode="auto">
            <a:xfrm>
              <a:off x="4750594" y="1625741"/>
              <a:ext cx="200418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Normally, light energy is dissipated through photosynthesis </a:t>
              </a:r>
            </a:p>
          </p:txBody>
        </p:sp>
      </p:grpSp>
      <p:grpSp>
        <p:nvGrpSpPr>
          <p:cNvPr id="93189" name="Group 186371"/>
          <p:cNvGrpSpPr>
            <a:grpSpLocks/>
          </p:cNvGrpSpPr>
          <p:nvPr/>
        </p:nvGrpSpPr>
        <p:grpSpPr bwMode="auto">
          <a:xfrm>
            <a:off x="228600" y="3844925"/>
            <a:ext cx="3816350" cy="2251075"/>
            <a:chOff x="959260" y="3845340"/>
            <a:chExt cx="3815727" cy="2250660"/>
          </a:xfrm>
        </p:grpSpPr>
        <p:grpSp>
          <p:nvGrpSpPr>
            <p:cNvPr id="93205" name="Group 40"/>
            <p:cNvGrpSpPr>
              <a:grpSpLocks/>
            </p:cNvGrpSpPr>
            <p:nvPr/>
          </p:nvGrpSpPr>
          <p:grpSpPr bwMode="auto">
            <a:xfrm>
              <a:off x="959260" y="4038601"/>
              <a:ext cx="3815727" cy="2057399"/>
              <a:chOff x="4974830" y="1981200"/>
              <a:chExt cx="2576423" cy="1447800"/>
            </a:xfrm>
          </p:grpSpPr>
          <p:grpSp>
            <p:nvGrpSpPr>
              <p:cNvPr id="93214" name="Group 25"/>
              <p:cNvGrpSpPr>
                <a:grpSpLocks/>
              </p:cNvGrpSpPr>
              <p:nvPr/>
            </p:nvGrpSpPr>
            <p:grpSpPr bwMode="auto">
              <a:xfrm>
                <a:off x="4974830" y="1981200"/>
                <a:ext cx="2576423" cy="1447800"/>
                <a:chOff x="4658976" y="3581400"/>
                <a:chExt cx="3626261" cy="1676400"/>
              </a:xfrm>
            </p:grpSpPr>
            <p:sp>
              <p:nvSpPr>
                <p:cNvPr id="45" name="Oval 44"/>
                <p:cNvSpPr/>
                <p:nvPr/>
              </p:nvSpPr>
              <p:spPr>
                <a:xfrm>
                  <a:off x="4658976" y="3581708"/>
                  <a:ext cx="3626261" cy="16760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3229" name="Oval 45"/>
                <p:cNvSpPr>
                  <a:spLocks noChangeArrowheads="1"/>
                </p:cNvSpPr>
                <p:nvPr/>
              </p:nvSpPr>
              <p:spPr bwMode="auto">
                <a:xfrm>
                  <a:off x="4761549" y="3656718"/>
                  <a:ext cx="3421115" cy="1526071"/>
                </a:xfrm>
                <a:prstGeom prst="ellipse">
                  <a:avLst/>
                </a:prstGeom>
                <a:blipFill dpi="0" rotWithShape="1">
                  <a:blip r:embed="rId2"/>
                  <a:srcRect/>
                  <a:tile tx="0" ty="0" sx="100000" sy="100000" flip="none" algn="tl"/>
                </a:blipFill>
                <a:ln w="25400">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smtClean="0">
                    <a:ln>
                      <a:noFill/>
                    </a:ln>
                    <a:solidFill>
                      <a:srgbClr val="FFFFFF"/>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grpSp>
          <p:sp>
            <p:nvSpPr>
              <p:cNvPr id="32" name="Oval 31"/>
              <p:cNvSpPr/>
              <p:nvPr/>
            </p:nvSpPr>
            <p:spPr>
              <a:xfrm>
                <a:off x="5763618" y="2453925"/>
                <a:ext cx="333306" cy="300452"/>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33" name="Oval 32"/>
              <p:cNvSpPr/>
              <p:nvPr/>
            </p:nvSpPr>
            <p:spPr>
              <a:xfrm>
                <a:off x="6173017" y="2805756"/>
                <a:ext cx="181122" cy="174240"/>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34" name="Oval 33"/>
              <p:cNvSpPr/>
              <p:nvPr/>
            </p:nvSpPr>
            <p:spPr>
              <a:xfrm>
                <a:off x="6242679" y="2232774"/>
                <a:ext cx="333306" cy="299336"/>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35" name="Oval 34"/>
              <p:cNvSpPr/>
              <p:nvPr/>
            </p:nvSpPr>
            <p:spPr>
              <a:xfrm>
                <a:off x="6579200" y="2577904"/>
                <a:ext cx="166117" cy="150785"/>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36" name="Oval 35"/>
              <p:cNvSpPr/>
              <p:nvPr/>
            </p:nvSpPr>
            <p:spPr>
              <a:xfrm>
                <a:off x="5168812" y="2504187"/>
                <a:ext cx="384748" cy="329493"/>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37" name="Oval 36"/>
              <p:cNvSpPr/>
              <p:nvPr/>
            </p:nvSpPr>
            <p:spPr>
              <a:xfrm>
                <a:off x="5592143" y="2833680"/>
                <a:ext cx="198269" cy="193228"/>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38" name="Oval 37"/>
              <p:cNvSpPr/>
              <p:nvPr/>
            </p:nvSpPr>
            <p:spPr>
              <a:xfrm>
                <a:off x="6745317" y="2335531"/>
                <a:ext cx="333306" cy="299336"/>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39" name="Oval 38"/>
              <p:cNvSpPr/>
              <p:nvPr/>
            </p:nvSpPr>
            <p:spPr>
              <a:xfrm>
                <a:off x="7169719" y="2665024"/>
                <a:ext cx="166117" cy="194345"/>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40" name="Oval 39"/>
              <p:cNvSpPr/>
              <p:nvPr/>
            </p:nvSpPr>
            <p:spPr>
              <a:xfrm>
                <a:off x="6477386" y="2781184"/>
                <a:ext cx="375103" cy="342896"/>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41" name="Oval 40"/>
              <p:cNvSpPr/>
              <p:nvPr/>
            </p:nvSpPr>
            <p:spPr>
              <a:xfrm>
                <a:off x="5387444" y="2203734"/>
                <a:ext cx="333306" cy="300452"/>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42" name="Oval 41"/>
              <p:cNvSpPr/>
              <p:nvPr/>
            </p:nvSpPr>
            <p:spPr>
              <a:xfrm>
                <a:off x="5852572" y="3022440"/>
                <a:ext cx="333306" cy="300453"/>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43" name="Oval 42"/>
              <p:cNvSpPr/>
              <p:nvPr/>
            </p:nvSpPr>
            <p:spPr>
              <a:xfrm>
                <a:off x="5849356" y="2286387"/>
                <a:ext cx="169332" cy="150784"/>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44" name="Oval 43"/>
              <p:cNvSpPr/>
              <p:nvPr/>
            </p:nvSpPr>
            <p:spPr>
              <a:xfrm>
                <a:off x="6852489" y="2679544"/>
                <a:ext cx="170404" cy="149668"/>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sp>
          <p:nvSpPr>
            <p:cNvPr id="47" name="Freeform 46"/>
            <p:cNvSpPr/>
            <p:nvPr/>
          </p:nvSpPr>
          <p:spPr>
            <a:xfrm rot="3378746">
              <a:off x="620397" y="4342927"/>
              <a:ext cx="1199929" cy="204755"/>
            </a:xfrm>
            <a:custGeom>
              <a:avLst/>
              <a:gdLst>
                <a:gd name="connsiteX0" fmla="*/ 0 w 2304048"/>
                <a:gd name="connsiteY0" fmla="*/ 2478 h 409416"/>
                <a:gd name="connsiteX1" fmla="*/ 51135 w 2304048"/>
                <a:gd name="connsiteY1" fmla="*/ 71660 h 409416"/>
                <a:gd name="connsiteX2" fmla="*/ 93245 w 2304048"/>
                <a:gd name="connsiteY2" fmla="*/ 213031 h 409416"/>
                <a:gd name="connsiteX3" fmla="*/ 144379 w 2304048"/>
                <a:gd name="connsiteY3" fmla="*/ 351394 h 409416"/>
                <a:gd name="connsiteX4" fmla="*/ 198521 w 2304048"/>
                <a:gd name="connsiteY4" fmla="*/ 408544 h 409416"/>
                <a:gd name="connsiteX5" fmla="*/ 255671 w 2304048"/>
                <a:gd name="connsiteY5" fmla="*/ 312291 h 409416"/>
                <a:gd name="connsiteX6" fmla="*/ 294774 w 2304048"/>
                <a:gd name="connsiteY6" fmla="*/ 164905 h 409416"/>
                <a:gd name="connsiteX7" fmla="*/ 351924 w 2304048"/>
                <a:gd name="connsiteY7" fmla="*/ 17518 h 409416"/>
                <a:gd name="connsiteX8" fmla="*/ 418098 w 2304048"/>
                <a:gd name="connsiteY8" fmla="*/ 23534 h 409416"/>
                <a:gd name="connsiteX9" fmla="*/ 478256 w 2304048"/>
                <a:gd name="connsiteY9" fmla="*/ 204007 h 409416"/>
                <a:gd name="connsiteX10" fmla="*/ 529390 w 2304048"/>
                <a:gd name="connsiteY10" fmla="*/ 348386 h 409416"/>
                <a:gd name="connsiteX11" fmla="*/ 568492 w 2304048"/>
                <a:gd name="connsiteY11" fmla="*/ 399520 h 409416"/>
                <a:gd name="connsiteX12" fmla="*/ 610603 w 2304048"/>
                <a:gd name="connsiteY12" fmla="*/ 375457 h 409416"/>
                <a:gd name="connsiteX13" fmla="*/ 664745 w 2304048"/>
                <a:gd name="connsiteY13" fmla="*/ 210023 h 409416"/>
                <a:gd name="connsiteX14" fmla="*/ 709864 w 2304048"/>
                <a:gd name="connsiteY14" fmla="*/ 92715 h 409416"/>
                <a:gd name="connsiteX15" fmla="*/ 757990 w 2304048"/>
                <a:gd name="connsiteY15" fmla="*/ 5486 h 409416"/>
                <a:gd name="connsiteX16" fmla="*/ 809124 w 2304048"/>
                <a:gd name="connsiteY16" fmla="*/ 50605 h 409416"/>
                <a:gd name="connsiteX17" fmla="*/ 875298 w 2304048"/>
                <a:gd name="connsiteY17" fmla="*/ 258149 h 409416"/>
                <a:gd name="connsiteX18" fmla="*/ 914400 w 2304048"/>
                <a:gd name="connsiteY18" fmla="*/ 345378 h 409416"/>
                <a:gd name="connsiteX19" fmla="*/ 959519 w 2304048"/>
                <a:gd name="connsiteY19" fmla="*/ 402528 h 409416"/>
                <a:gd name="connsiteX20" fmla="*/ 1016669 w 2304048"/>
                <a:gd name="connsiteY20" fmla="*/ 318307 h 409416"/>
                <a:gd name="connsiteX21" fmla="*/ 1061787 w 2304048"/>
                <a:gd name="connsiteY21" fmla="*/ 158889 h 409416"/>
                <a:gd name="connsiteX22" fmla="*/ 1103898 w 2304048"/>
                <a:gd name="connsiteY22" fmla="*/ 62636 h 409416"/>
                <a:gd name="connsiteX23" fmla="*/ 1146008 w 2304048"/>
                <a:gd name="connsiteY23" fmla="*/ 2478 h 409416"/>
                <a:gd name="connsiteX24" fmla="*/ 1209174 w 2304048"/>
                <a:gd name="connsiteY24" fmla="*/ 92715 h 409416"/>
                <a:gd name="connsiteX25" fmla="*/ 1257300 w 2304048"/>
                <a:gd name="connsiteY25" fmla="*/ 246118 h 409416"/>
                <a:gd name="connsiteX26" fmla="*/ 1290387 w 2304048"/>
                <a:gd name="connsiteY26" fmla="*/ 333347 h 409416"/>
                <a:gd name="connsiteX27" fmla="*/ 1332498 w 2304048"/>
                <a:gd name="connsiteY27" fmla="*/ 399520 h 409416"/>
                <a:gd name="connsiteX28" fmla="*/ 1392656 w 2304048"/>
                <a:gd name="connsiteY28" fmla="*/ 324323 h 409416"/>
                <a:gd name="connsiteX29" fmla="*/ 1443790 w 2304048"/>
                <a:gd name="connsiteY29" fmla="*/ 161897 h 409416"/>
                <a:gd name="connsiteX30" fmla="*/ 1491916 w 2304048"/>
                <a:gd name="connsiteY30" fmla="*/ 53612 h 409416"/>
                <a:gd name="connsiteX31" fmla="*/ 1549066 w 2304048"/>
                <a:gd name="connsiteY31" fmla="*/ 8494 h 409416"/>
                <a:gd name="connsiteX32" fmla="*/ 1594185 w 2304048"/>
                <a:gd name="connsiteY32" fmla="*/ 113770 h 409416"/>
                <a:gd name="connsiteX33" fmla="*/ 1645319 w 2304048"/>
                <a:gd name="connsiteY33" fmla="*/ 243110 h 409416"/>
                <a:gd name="connsiteX34" fmla="*/ 1690437 w 2304048"/>
                <a:gd name="connsiteY34" fmla="*/ 366434 h 409416"/>
                <a:gd name="connsiteX35" fmla="*/ 1750595 w 2304048"/>
                <a:gd name="connsiteY35" fmla="*/ 390497 h 409416"/>
                <a:gd name="connsiteX36" fmla="*/ 1810753 w 2304048"/>
                <a:gd name="connsiteY36" fmla="*/ 225062 h 409416"/>
                <a:gd name="connsiteX37" fmla="*/ 1855871 w 2304048"/>
                <a:gd name="connsiteY37" fmla="*/ 77676 h 409416"/>
                <a:gd name="connsiteX38" fmla="*/ 1900990 w 2304048"/>
                <a:gd name="connsiteY38" fmla="*/ 8494 h 409416"/>
                <a:gd name="connsiteX39" fmla="*/ 1961148 w 2304048"/>
                <a:gd name="connsiteY39" fmla="*/ 44589 h 409416"/>
                <a:gd name="connsiteX40" fmla="*/ 2009274 w 2304048"/>
                <a:gd name="connsiteY40" fmla="*/ 213031 h 409416"/>
                <a:gd name="connsiteX41" fmla="*/ 2054392 w 2304048"/>
                <a:gd name="connsiteY41" fmla="*/ 327331 h 409416"/>
                <a:gd name="connsiteX42" fmla="*/ 2108535 w 2304048"/>
                <a:gd name="connsiteY42" fmla="*/ 402528 h 409416"/>
                <a:gd name="connsiteX43" fmla="*/ 2171700 w 2304048"/>
                <a:gd name="connsiteY43" fmla="*/ 300260 h 409416"/>
                <a:gd name="connsiteX44" fmla="*/ 2222835 w 2304048"/>
                <a:gd name="connsiteY44" fmla="*/ 128810 h 409416"/>
                <a:gd name="connsiteX45" fmla="*/ 2261937 w 2304048"/>
                <a:gd name="connsiteY45" fmla="*/ 38573 h 409416"/>
                <a:gd name="connsiteX46" fmla="*/ 2304048 w 2304048"/>
                <a:gd name="connsiteY46" fmla="*/ 5486 h 40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304048" h="409416">
                  <a:moveTo>
                    <a:pt x="0" y="2478"/>
                  </a:moveTo>
                  <a:cubicBezTo>
                    <a:pt x="17797" y="19523"/>
                    <a:pt x="35594" y="36568"/>
                    <a:pt x="51135" y="71660"/>
                  </a:cubicBezTo>
                  <a:cubicBezTo>
                    <a:pt x="66676" y="106752"/>
                    <a:pt x="77704" y="166409"/>
                    <a:pt x="93245" y="213031"/>
                  </a:cubicBezTo>
                  <a:cubicBezTo>
                    <a:pt x="108786" y="259653"/>
                    <a:pt x="126833" y="318809"/>
                    <a:pt x="144379" y="351394"/>
                  </a:cubicBezTo>
                  <a:cubicBezTo>
                    <a:pt x="161925" y="383979"/>
                    <a:pt x="179972" y="415061"/>
                    <a:pt x="198521" y="408544"/>
                  </a:cubicBezTo>
                  <a:cubicBezTo>
                    <a:pt x="217070" y="402027"/>
                    <a:pt x="239629" y="352897"/>
                    <a:pt x="255671" y="312291"/>
                  </a:cubicBezTo>
                  <a:cubicBezTo>
                    <a:pt x="271713" y="271685"/>
                    <a:pt x="278732" y="214034"/>
                    <a:pt x="294774" y="164905"/>
                  </a:cubicBezTo>
                  <a:cubicBezTo>
                    <a:pt x="310816" y="115776"/>
                    <a:pt x="331370" y="41080"/>
                    <a:pt x="351924" y="17518"/>
                  </a:cubicBezTo>
                  <a:cubicBezTo>
                    <a:pt x="372478" y="-6044"/>
                    <a:pt x="397043" y="-7547"/>
                    <a:pt x="418098" y="23534"/>
                  </a:cubicBezTo>
                  <a:cubicBezTo>
                    <a:pt x="439153" y="54615"/>
                    <a:pt x="459707" y="149865"/>
                    <a:pt x="478256" y="204007"/>
                  </a:cubicBezTo>
                  <a:cubicBezTo>
                    <a:pt x="496805" y="258149"/>
                    <a:pt x="514351" y="315801"/>
                    <a:pt x="529390" y="348386"/>
                  </a:cubicBezTo>
                  <a:cubicBezTo>
                    <a:pt x="544429" y="380971"/>
                    <a:pt x="554957" y="395008"/>
                    <a:pt x="568492" y="399520"/>
                  </a:cubicBezTo>
                  <a:cubicBezTo>
                    <a:pt x="582027" y="404032"/>
                    <a:pt x="594561" y="407040"/>
                    <a:pt x="610603" y="375457"/>
                  </a:cubicBezTo>
                  <a:cubicBezTo>
                    <a:pt x="626645" y="343874"/>
                    <a:pt x="648202" y="257147"/>
                    <a:pt x="664745" y="210023"/>
                  </a:cubicBezTo>
                  <a:cubicBezTo>
                    <a:pt x="681288" y="162899"/>
                    <a:pt x="694323" y="126805"/>
                    <a:pt x="709864" y="92715"/>
                  </a:cubicBezTo>
                  <a:cubicBezTo>
                    <a:pt x="725405" y="58625"/>
                    <a:pt x="741447" y="12504"/>
                    <a:pt x="757990" y="5486"/>
                  </a:cubicBezTo>
                  <a:cubicBezTo>
                    <a:pt x="774533" y="-1532"/>
                    <a:pt x="789573" y="8495"/>
                    <a:pt x="809124" y="50605"/>
                  </a:cubicBezTo>
                  <a:cubicBezTo>
                    <a:pt x="828675" y="92716"/>
                    <a:pt x="857752" y="209020"/>
                    <a:pt x="875298" y="258149"/>
                  </a:cubicBezTo>
                  <a:cubicBezTo>
                    <a:pt x="892844" y="307278"/>
                    <a:pt x="900363" y="321315"/>
                    <a:pt x="914400" y="345378"/>
                  </a:cubicBezTo>
                  <a:cubicBezTo>
                    <a:pt x="928437" y="369441"/>
                    <a:pt x="942474" y="407040"/>
                    <a:pt x="959519" y="402528"/>
                  </a:cubicBezTo>
                  <a:cubicBezTo>
                    <a:pt x="976564" y="398016"/>
                    <a:pt x="999624" y="358914"/>
                    <a:pt x="1016669" y="318307"/>
                  </a:cubicBezTo>
                  <a:cubicBezTo>
                    <a:pt x="1033714" y="277701"/>
                    <a:pt x="1047249" y="201501"/>
                    <a:pt x="1061787" y="158889"/>
                  </a:cubicBezTo>
                  <a:cubicBezTo>
                    <a:pt x="1076325" y="116277"/>
                    <a:pt x="1089861" y="88705"/>
                    <a:pt x="1103898" y="62636"/>
                  </a:cubicBezTo>
                  <a:cubicBezTo>
                    <a:pt x="1117935" y="36568"/>
                    <a:pt x="1128462" y="-2535"/>
                    <a:pt x="1146008" y="2478"/>
                  </a:cubicBezTo>
                  <a:cubicBezTo>
                    <a:pt x="1163554" y="7491"/>
                    <a:pt x="1190625" y="52108"/>
                    <a:pt x="1209174" y="92715"/>
                  </a:cubicBezTo>
                  <a:cubicBezTo>
                    <a:pt x="1227723" y="133322"/>
                    <a:pt x="1243765" y="206013"/>
                    <a:pt x="1257300" y="246118"/>
                  </a:cubicBezTo>
                  <a:cubicBezTo>
                    <a:pt x="1270836" y="286223"/>
                    <a:pt x="1277854" y="307780"/>
                    <a:pt x="1290387" y="333347"/>
                  </a:cubicBezTo>
                  <a:cubicBezTo>
                    <a:pt x="1302920" y="358914"/>
                    <a:pt x="1315453" y="401024"/>
                    <a:pt x="1332498" y="399520"/>
                  </a:cubicBezTo>
                  <a:cubicBezTo>
                    <a:pt x="1349543" y="398016"/>
                    <a:pt x="1374107" y="363927"/>
                    <a:pt x="1392656" y="324323"/>
                  </a:cubicBezTo>
                  <a:cubicBezTo>
                    <a:pt x="1411205" y="284719"/>
                    <a:pt x="1427247" y="207015"/>
                    <a:pt x="1443790" y="161897"/>
                  </a:cubicBezTo>
                  <a:cubicBezTo>
                    <a:pt x="1460333" y="116779"/>
                    <a:pt x="1474370" y="79179"/>
                    <a:pt x="1491916" y="53612"/>
                  </a:cubicBezTo>
                  <a:cubicBezTo>
                    <a:pt x="1509462" y="28045"/>
                    <a:pt x="1532021" y="-1532"/>
                    <a:pt x="1549066" y="8494"/>
                  </a:cubicBezTo>
                  <a:cubicBezTo>
                    <a:pt x="1566111" y="18520"/>
                    <a:pt x="1578143" y="74667"/>
                    <a:pt x="1594185" y="113770"/>
                  </a:cubicBezTo>
                  <a:cubicBezTo>
                    <a:pt x="1610227" y="152873"/>
                    <a:pt x="1629277" y="200999"/>
                    <a:pt x="1645319" y="243110"/>
                  </a:cubicBezTo>
                  <a:cubicBezTo>
                    <a:pt x="1661361" y="285221"/>
                    <a:pt x="1672891" y="341870"/>
                    <a:pt x="1690437" y="366434"/>
                  </a:cubicBezTo>
                  <a:cubicBezTo>
                    <a:pt x="1707983" y="390998"/>
                    <a:pt x="1730542" y="414059"/>
                    <a:pt x="1750595" y="390497"/>
                  </a:cubicBezTo>
                  <a:cubicBezTo>
                    <a:pt x="1770648" y="366935"/>
                    <a:pt x="1793207" y="277199"/>
                    <a:pt x="1810753" y="225062"/>
                  </a:cubicBezTo>
                  <a:cubicBezTo>
                    <a:pt x="1828299" y="172925"/>
                    <a:pt x="1840832" y="113771"/>
                    <a:pt x="1855871" y="77676"/>
                  </a:cubicBezTo>
                  <a:cubicBezTo>
                    <a:pt x="1870910" y="41581"/>
                    <a:pt x="1883444" y="14008"/>
                    <a:pt x="1900990" y="8494"/>
                  </a:cubicBezTo>
                  <a:cubicBezTo>
                    <a:pt x="1918536" y="2980"/>
                    <a:pt x="1943101" y="10500"/>
                    <a:pt x="1961148" y="44589"/>
                  </a:cubicBezTo>
                  <a:cubicBezTo>
                    <a:pt x="1979195" y="78678"/>
                    <a:pt x="1993733" y="165907"/>
                    <a:pt x="2009274" y="213031"/>
                  </a:cubicBezTo>
                  <a:cubicBezTo>
                    <a:pt x="2024815" y="260155"/>
                    <a:pt x="2037849" y="295748"/>
                    <a:pt x="2054392" y="327331"/>
                  </a:cubicBezTo>
                  <a:cubicBezTo>
                    <a:pt x="2070935" y="358914"/>
                    <a:pt x="2088984" y="407040"/>
                    <a:pt x="2108535" y="402528"/>
                  </a:cubicBezTo>
                  <a:cubicBezTo>
                    <a:pt x="2128086" y="398016"/>
                    <a:pt x="2152650" y="345880"/>
                    <a:pt x="2171700" y="300260"/>
                  </a:cubicBezTo>
                  <a:cubicBezTo>
                    <a:pt x="2190750" y="254640"/>
                    <a:pt x="2207796" y="172424"/>
                    <a:pt x="2222835" y="128810"/>
                  </a:cubicBezTo>
                  <a:cubicBezTo>
                    <a:pt x="2237874" y="85196"/>
                    <a:pt x="2248401" y="59127"/>
                    <a:pt x="2261937" y="38573"/>
                  </a:cubicBezTo>
                  <a:cubicBezTo>
                    <a:pt x="2275473" y="18019"/>
                    <a:pt x="2297030" y="11001"/>
                    <a:pt x="2304048" y="5486"/>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Freeform 47"/>
            <p:cNvSpPr/>
            <p:nvPr/>
          </p:nvSpPr>
          <p:spPr>
            <a:xfrm rot="3378746">
              <a:off x="1809241" y="4495299"/>
              <a:ext cx="1199929" cy="204754"/>
            </a:xfrm>
            <a:custGeom>
              <a:avLst/>
              <a:gdLst>
                <a:gd name="connsiteX0" fmla="*/ 0 w 2304048"/>
                <a:gd name="connsiteY0" fmla="*/ 2478 h 409416"/>
                <a:gd name="connsiteX1" fmla="*/ 51135 w 2304048"/>
                <a:gd name="connsiteY1" fmla="*/ 71660 h 409416"/>
                <a:gd name="connsiteX2" fmla="*/ 93245 w 2304048"/>
                <a:gd name="connsiteY2" fmla="*/ 213031 h 409416"/>
                <a:gd name="connsiteX3" fmla="*/ 144379 w 2304048"/>
                <a:gd name="connsiteY3" fmla="*/ 351394 h 409416"/>
                <a:gd name="connsiteX4" fmla="*/ 198521 w 2304048"/>
                <a:gd name="connsiteY4" fmla="*/ 408544 h 409416"/>
                <a:gd name="connsiteX5" fmla="*/ 255671 w 2304048"/>
                <a:gd name="connsiteY5" fmla="*/ 312291 h 409416"/>
                <a:gd name="connsiteX6" fmla="*/ 294774 w 2304048"/>
                <a:gd name="connsiteY6" fmla="*/ 164905 h 409416"/>
                <a:gd name="connsiteX7" fmla="*/ 351924 w 2304048"/>
                <a:gd name="connsiteY7" fmla="*/ 17518 h 409416"/>
                <a:gd name="connsiteX8" fmla="*/ 418098 w 2304048"/>
                <a:gd name="connsiteY8" fmla="*/ 23534 h 409416"/>
                <a:gd name="connsiteX9" fmla="*/ 478256 w 2304048"/>
                <a:gd name="connsiteY9" fmla="*/ 204007 h 409416"/>
                <a:gd name="connsiteX10" fmla="*/ 529390 w 2304048"/>
                <a:gd name="connsiteY10" fmla="*/ 348386 h 409416"/>
                <a:gd name="connsiteX11" fmla="*/ 568492 w 2304048"/>
                <a:gd name="connsiteY11" fmla="*/ 399520 h 409416"/>
                <a:gd name="connsiteX12" fmla="*/ 610603 w 2304048"/>
                <a:gd name="connsiteY12" fmla="*/ 375457 h 409416"/>
                <a:gd name="connsiteX13" fmla="*/ 664745 w 2304048"/>
                <a:gd name="connsiteY13" fmla="*/ 210023 h 409416"/>
                <a:gd name="connsiteX14" fmla="*/ 709864 w 2304048"/>
                <a:gd name="connsiteY14" fmla="*/ 92715 h 409416"/>
                <a:gd name="connsiteX15" fmla="*/ 757990 w 2304048"/>
                <a:gd name="connsiteY15" fmla="*/ 5486 h 409416"/>
                <a:gd name="connsiteX16" fmla="*/ 809124 w 2304048"/>
                <a:gd name="connsiteY16" fmla="*/ 50605 h 409416"/>
                <a:gd name="connsiteX17" fmla="*/ 875298 w 2304048"/>
                <a:gd name="connsiteY17" fmla="*/ 258149 h 409416"/>
                <a:gd name="connsiteX18" fmla="*/ 914400 w 2304048"/>
                <a:gd name="connsiteY18" fmla="*/ 345378 h 409416"/>
                <a:gd name="connsiteX19" fmla="*/ 959519 w 2304048"/>
                <a:gd name="connsiteY19" fmla="*/ 402528 h 409416"/>
                <a:gd name="connsiteX20" fmla="*/ 1016669 w 2304048"/>
                <a:gd name="connsiteY20" fmla="*/ 318307 h 409416"/>
                <a:gd name="connsiteX21" fmla="*/ 1061787 w 2304048"/>
                <a:gd name="connsiteY21" fmla="*/ 158889 h 409416"/>
                <a:gd name="connsiteX22" fmla="*/ 1103898 w 2304048"/>
                <a:gd name="connsiteY22" fmla="*/ 62636 h 409416"/>
                <a:gd name="connsiteX23" fmla="*/ 1146008 w 2304048"/>
                <a:gd name="connsiteY23" fmla="*/ 2478 h 409416"/>
                <a:gd name="connsiteX24" fmla="*/ 1209174 w 2304048"/>
                <a:gd name="connsiteY24" fmla="*/ 92715 h 409416"/>
                <a:gd name="connsiteX25" fmla="*/ 1257300 w 2304048"/>
                <a:gd name="connsiteY25" fmla="*/ 246118 h 409416"/>
                <a:gd name="connsiteX26" fmla="*/ 1290387 w 2304048"/>
                <a:gd name="connsiteY26" fmla="*/ 333347 h 409416"/>
                <a:gd name="connsiteX27" fmla="*/ 1332498 w 2304048"/>
                <a:gd name="connsiteY27" fmla="*/ 399520 h 409416"/>
                <a:gd name="connsiteX28" fmla="*/ 1392656 w 2304048"/>
                <a:gd name="connsiteY28" fmla="*/ 324323 h 409416"/>
                <a:gd name="connsiteX29" fmla="*/ 1443790 w 2304048"/>
                <a:gd name="connsiteY29" fmla="*/ 161897 h 409416"/>
                <a:gd name="connsiteX30" fmla="*/ 1491916 w 2304048"/>
                <a:gd name="connsiteY30" fmla="*/ 53612 h 409416"/>
                <a:gd name="connsiteX31" fmla="*/ 1549066 w 2304048"/>
                <a:gd name="connsiteY31" fmla="*/ 8494 h 409416"/>
                <a:gd name="connsiteX32" fmla="*/ 1594185 w 2304048"/>
                <a:gd name="connsiteY32" fmla="*/ 113770 h 409416"/>
                <a:gd name="connsiteX33" fmla="*/ 1645319 w 2304048"/>
                <a:gd name="connsiteY33" fmla="*/ 243110 h 409416"/>
                <a:gd name="connsiteX34" fmla="*/ 1690437 w 2304048"/>
                <a:gd name="connsiteY34" fmla="*/ 366434 h 409416"/>
                <a:gd name="connsiteX35" fmla="*/ 1750595 w 2304048"/>
                <a:gd name="connsiteY35" fmla="*/ 390497 h 409416"/>
                <a:gd name="connsiteX36" fmla="*/ 1810753 w 2304048"/>
                <a:gd name="connsiteY36" fmla="*/ 225062 h 409416"/>
                <a:gd name="connsiteX37" fmla="*/ 1855871 w 2304048"/>
                <a:gd name="connsiteY37" fmla="*/ 77676 h 409416"/>
                <a:gd name="connsiteX38" fmla="*/ 1900990 w 2304048"/>
                <a:gd name="connsiteY38" fmla="*/ 8494 h 409416"/>
                <a:gd name="connsiteX39" fmla="*/ 1961148 w 2304048"/>
                <a:gd name="connsiteY39" fmla="*/ 44589 h 409416"/>
                <a:gd name="connsiteX40" fmla="*/ 2009274 w 2304048"/>
                <a:gd name="connsiteY40" fmla="*/ 213031 h 409416"/>
                <a:gd name="connsiteX41" fmla="*/ 2054392 w 2304048"/>
                <a:gd name="connsiteY41" fmla="*/ 327331 h 409416"/>
                <a:gd name="connsiteX42" fmla="*/ 2108535 w 2304048"/>
                <a:gd name="connsiteY42" fmla="*/ 402528 h 409416"/>
                <a:gd name="connsiteX43" fmla="*/ 2171700 w 2304048"/>
                <a:gd name="connsiteY43" fmla="*/ 300260 h 409416"/>
                <a:gd name="connsiteX44" fmla="*/ 2222835 w 2304048"/>
                <a:gd name="connsiteY44" fmla="*/ 128810 h 409416"/>
                <a:gd name="connsiteX45" fmla="*/ 2261937 w 2304048"/>
                <a:gd name="connsiteY45" fmla="*/ 38573 h 409416"/>
                <a:gd name="connsiteX46" fmla="*/ 2304048 w 2304048"/>
                <a:gd name="connsiteY46" fmla="*/ 5486 h 40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304048" h="409416">
                  <a:moveTo>
                    <a:pt x="0" y="2478"/>
                  </a:moveTo>
                  <a:cubicBezTo>
                    <a:pt x="17797" y="19523"/>
                    <a:pt x="35594" y="36568"/>
                    <a:pt x="51135" y="71660"/>
                  </a:cubicBezTo>
                  <a:cubicBezTo>
                    <a:pt x="66676" y="106752"/>
                    <a:pt x="77704" y="166409"/>
                    <a:pt x="93245" y="213031"/>
                  </a:cubicBezTo>
                  <a:cubicBezTo>
                    <a:pt x="108786" y="259653"/>
                    <a:pt x="126833" y="318809"/>
                    <a:pt x="144379" y="351394"/>
                  </a:cubicBezTo>
                  <a:cubicBezTo>
                    <a:pt x="161925" y="383979"/>
                    <a:pt x="179972" y="415061"/>
                    <a:pt x="198521" y="408544"/>
                  </a:cubicBezTo>
                  <a:cubicBezTo>
                    <a:pt x="217070" y="402027"/>
                    <a:pt x="239629" y="352897"/>
                    <a:pt x="255671" y="312291"/>
                  </a:cubicBezTo>
                  <a:cubicBezTo>
                    <a:pt x="271713" y="271685"/>
                    <a:pt x="278732" y="214034"/>
                    <a:pt x="294774" y="164905"/>
                  </a:cubicBezTo>
                  <a:cubicBezTo>
                    <a:pt x="310816" y="115776"/>
                    <a:pt x="331370" y="41080"/>
                    <a:pt x="351924" y="17518"/>
                  </a:cubicBezTo>
                  <a:cubicBezTo>
                    <a:pt x="372478" y="-6044"/>
                    <a:pt x="397043" y="-7547"/>
                    <a:pt x="418098" y="23534"/>
                  </a:cubicBezTo>
                  <a:cubicBezTo>
                    <a:pt x="439153" y="54615"/>
                    <a:pt x="459707" y="149865"/>
                    <a:pt x="478256" y="204007"/>
                  </a:cubicBezTo>
                  <a:cubicBezTo>
                    <a:pt x="496805" y="258149"/>
                    <a:pt x="514351" y="315801"/>
                    <a:pt x="529390" y="348386"/>
                  </a:cubicBezTo>
                  <a:cubicBezTo>
                    <a:pt x="544429" y="380971"/>
                    <a:pt x="554957" y="395008"/>
                    <a:pt x="568492" y="399520"/>
                  </a:cubicBezTo>
                  <a:cubicBezTo>
                    <a:pt x="582027" y="404032"/>
                    <a:pt x="594561" y="407040"/>
                    <a:pt x="610603" y="375457"/>
                  </a:cubicBezTo>
                  <a:cubicBezTo>
                    <a:pt x="626645" y="343874"/>
                    <a:pt x="648202" y="257147"/>
                    <a:pt x="664745" y="210023"/>
                  </a:cubicBezTo>
                  <a:cubicBezTo>
                    <a:pt x="681288" y="162899"/>
                    <a:pt x="694323" y="126805"/>
                    <a:pt x="709864" y="92715"/>
                  </a:cubicBezTo>
                  <a:cubicBezTo>
                    <a:pt x="725405" y="58625"/>
                    <a:pt x="741447" y="12504"/>
                    <a:pt x="757990" y="5486"/>
                  </a:cubicBezTo>
                  <a:cubicBezTo>
                    <a:pt x="774533" y="-1532"/>
                    <a:pt x="789573" y="8495"/>
                    <a:pt x="809124" y="50605"/>
                  </a:cubicBezTo>
                  <a:cubicBezTo>
                    <a:pt x="828675" y="92716"/>
                    <a:pt x="857752" y="209020"/>
                    <a:pt x="875298" y="258149"/>
                  </a:cubicBezTo>
                  <a:cubicBezTo>
                    <a:pt x="892844" y="307278"/>
                    <a:pt x="900363" y="321315"/>
                    <a:pt x="914400" y="345378"/>
                  </a:cubicBezTo>
                  <a:cubicBezTo>
                    <a:pt x="928437" y="369441"/>
                    <a:pt x="942474" y="407040"/>
                    <a:pt x="959519" y="402528"/>
                  </a:cubicBezTo>
                  <a:cubicBezTo>
                    <a:pt x="976564" y="398016"/>
                    <a:pt x="999624" y="358914"/>
                    <a:pt x="1016669" y="318307"/>
                  </a:cubicBezTo>
                  <a:cubicBezTo>
                    <a:pt x="1033714" y="277701"/>
                    <a:pt x="1047249" y="201501"/>
                    <a:pt x="1061787" y="158889"/>
                  </a:cubicBezTo>
                  <a:cubicBezTo>
                    <a:pt x="1076325" y="116277"/>
                    <a:pt x="1089861" y="88705"/>
                    <a:pt x="1103898" y="62636"/>
                  </a:cubicBezTo>
                  <a:cubicBezTo>
                    <a:pt x="1117935" y="36568"/>
                    <a:pt x="1128462" y="-2535"/>
                    <a:pt x="1146008" y="2478"/>
                  </a:cubicBezTo>
                  <a:cubicBezTo>
                    <a:pt x="1163554" y="7491"/>
                    <a:pt x="1190625" y="52108"/>
                    <a:pt x="1209174" y="92715"/>
                  </a:cubicBezTo>
                  <a:cubicBezTo>
                    <a:pt x="1227723" y="133322"/>
                    <a:pt x="1243765" y="206013"/>
                    <a:pt x="1257300" y="246118"/>
                  </a:cubicBezTo>
                  <a:cubicBezTo>
                    <a:pt x="1270836" y="286223"/>
                    <a:pt x="1277854" y="307780"/>
                    <a:pt x="1290387" y="333347"/>
                  </a:cubicBezTo>
                  <a:cubicBezTo>
                    <a:pt x="1302920" y="358914"/>
                    <a:pt x="1315453" y="401024"/>
                    <a:pt x="1332498" y="399520"/>
                  </a:cubicBezTo>
                  <a:cubicBezTo>
                    <a:pt x="1349543" y="398016"/>
                    <a:pt x="1374107" y="363927"/>
                    <a:pt x="1392656" y="324323"/>
                  </a:cubicBezTo>
                  <a:cubicBezTo>
                    <a:pt x="1411205" y="284719"/>
                    <a:pt x="1427247" y="207015"/>
                    <a:pt x="1443790" y="161897"/>
                  </a:cubicBezTo>
                  <a:cubicBezTo>
                    <a:pt x="1460333" y="116779"/>
                    <a:pt x="1474370" y="79179"/>
                    <a:pt x="1491916" y="53612"/>
                  </a:cubicBezTo>
                  <a:cubicBezTo>
                    <a:pt x="1509462" y="28045"/>
                    <a:pt x="1532021" y="-1532"/>
                    <a:pt x="1549066" y="8494"/>
                  </a:cubicBezTo>
                  <a:cubicBezTo>
                    <a:pt x="1566111" y="18520"/>
                    <a:pt x="1578143" y="74667"/>
                    <a:pt x="1594185" y="113770"/>
                  </a:cubicBezTo>
                  <a:cubicBezTo>
                    <a:pt x="1610227" y="152873"/>
                    <a:pt x="1629277" y="200999"/>
                    <a:pt x="1645319" y="243110"/>
                  </a:cubicBezTo>
                  <a:cubicBezTo>
                    <a:pt x="1661361" y="285221"/>
                    <a:pt x="1672891" y="341870"/>
                    <a:pt x="1690437" y="366434"/>
                  </a:cubicBezTo>
                  <a:cubicBezTo>
                    <a:pt x="1707983" y="390998"/>
                    <a:pt x="1730542" y="414059"/>
                    <a:pt x="1750595" y="390497"/>
                  </a:cubicBezTo>
                  <a:cubicBezTo>
                    <a:pt x="1770648" y="366935"/>
                    <a:pt x="1793207" y="277199"/>
                    <a:pt x="1810753" y="225062"/>
                  </a:cubicBezTo>
                  <a:cubicBezTo>
                    <a:pt x="1828299" y="172925"/>
                    <a:pt x="1840832" y="113771"/>
                    <a:pt x="1855871" y="77676"/>
                  </a:cubicBezTo>
                  <a:cubicBezTo>
                    <a:pt x="1870910" y="41581"/>
                    <a:pt x="1883444" y="14008"/>
                    <a:pt x="1900990" y="8494"/>
                  </a:cubicBezTo>
                  <a:cubicBezTo>
                    <a:pt x="1918536" y="2980"/>
                    <a:pt x="1943101" y="10500"/>
                    <a:pt x="1961148" y="44589"/>
                  </a:cubicBezTo>
                  <a:cubicBezTo>
                    <a:pt x="1979195" y="78678"/>
                    <a:pt x="1993733" y="165907"/>
                    <a:pt x="2009274" y="213031"/>
                  </a:cubicBezTo>
                  <a:cubicBezTo>
                    <a:pt x="2024815" y="260155"/>
                    <a:pt x="2037849" y="295748"/>
                    <a:pt x="2054392" y="327331"/>
                  </a:cubicBezTo>
                  <a:cubicBezTo>
                    <a:pt x="2070935" y="358914"/>
                    <a:pt x="2088984" y="407040"/>
                    <a:pt x="2108535" y="402528"/>
                  </a:cubicBezTo>
                  <a:cubicBezTo>
                    <a:pt x="2128086" y="398016"/>
                    <a:pt x="2152650" y="345880"/>
                    <a:pt x="2171700" y="300260"/>
                  </a:cubicBezTo>
                  <a:cubicBezTo>
                    <a:pt x="2190750" y="254640"/>
                    <a:pt x="2207796" y="172424"/>
                    <a:pt x="2222835" y="128810"/>
                  </a:cubicBezTo>
                  <a:cubicBezTo>
                    <a:pt x="2237874" y="85196"/>
                    <a:pt x="2248401" y="59127"/>
                    <a:pt x="2261937" y="38573"/>
                  </a:cubicBezTo>
                  <a:cubicBezTo>
                    <a:pt x="2275473" y="18019"/>
                    <a:pt x="2297030" y="11001"/>
                    <a:pt x="2304048" y="5486"/>
                  </a:cubicBezTo>
                </a:path>
              </a:pathLst>
            </a:custGeom>
            <a:noFill/>
            <a:ln>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93208" name="Group 186368"/>
            <p:cNvGrpSpPr>
              <a:grpSpLocks/>
            </p:cNvGrpSpPr>
            <p:nvPr/>
          </p:nvGrpSpPr>
          <p:grpSpPr bwMode="auto">
            <a:xfrm>
              <a:off x="2865158" y="4395037"/>
              <a:ext cx="716784" cy="672928"/>
              <a:chOff x="2865158" y="4395037"/>
              <a:chExt cx="716784" cy="672928"/>
            </a:xfrm>
          </p:grpSpPr>
          <p:sp>
            <p:nvSpPr>
              <p:cNvPr id="29" name="32-Point Star 28"/>
              <p:cNvSpPr/>
              <p:nvPr/>
            </p:nvSpPr>
            <p:spPr>
              <a:xfrm>
                <a:off x="2865537" y="4394514"/>
                <a:ext cx="715845" cy="672976"/>
              </a:xfrm>
              <a:prstGeom prst="star3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3213" name="TextBox 186367"/>
              <p:cNvSpPr txBox="1">
                <a:spLocks noChangeArrowheads="1"/>
              </p:cNvSpPr>
              <p:nvPr/>
            </p:nvSpPr>
            <p:spPr bwMode="auto">
              <a:xfrm>
                <a:off x="2965533" y="4592916"/>
                <a:ext cx="572994" cy="30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smtClean="0">
                    <a:ln>
                      <a:noFill/>
                    </a:ln>
                    <a:solidFill>
                      <a:srgbClr val="D7E4BD"/>
                    </a:solidFill>
                    <a:effectLst/>
                    <a:uLnTx/>
                    <a:uFillTx/>
                    <a:latin typeface="Arial" panose="020B0604020202020204" pitchFamily="34" charset="0"/>
                    <a:ea typeface="ＭＳ Ｐゴシック" panose="020B0600070205080204" pitchFamily="34" charset="-128"/>
                    <a:cs typeface="Arial" panose="020B0604020202020204" pitchFamily="34" charset="0"/>
                  </a:rPr>
                  <a:t>ROS</a:t>
                </a:r>
                <a:endParaRPr kumimoji="0" lang="en-GB" altLang="en-US" sz="1200" b="1" i="0" u="none" strike="noStrike" kern="1200" cap="none" spc="0" normalizeH="0" baseline="0" noProof="0" smtClean="0">
                  <a:ln>
                    <a:noFill/>
                  </a:ln>
                  <a:solidFill>
                    <a:srgbClr val="D7E4BD"/>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grpSp>
          <p:nvGrpSpPr>
            <p:cNvPr id="93209" name="Group 51"/>
            <p:cNvGrpSpPr>
              <a:grpSpLocks/>
            </p:cNvGrpSpPr>
            <p:nvPr/>
          </p:nvGrpSpPr>
          <p:grpSpPr bwMode="auto">
            <a:xfrm>
              <a:off x="1566844" y="5022690"/>
              <a:ext cx="716784" cy="672928"/>
              <a:chOff x="2865158" y="4395037"/>
              <a:chExt cx="716784" cy="672928"/>
            </a:xfrm>
          </p:grpSpPr>
          <p:sp>
            <p:nvSpPr>
              <p:cNvPr id="53" name="32-Point Star 52"/>
              <p:cNvSpPr/>
              <p:nvPr/>
            </p:nvSpPr>
            <p:spPr>
              <a:xfrm>
                <a:off x="2865488" y="4395395"/>
                <a:ext cx="715845" cy="672976"/>
              </a:xfrm>
              <a:prstGeom prst="star3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3211" name="TextBox 53"/>
              <p:cNvSpPr txBox="1">
                <a:spLocks noChangeArrowheads="1"/>
              </p:cNvSpPr>
              <p:nvPr/>
            </p:nvSpPr>
            <p:spPr bwMode="auto">
              <a:xfrm>
                <a:off x="2965484" y="4593796"/>
                <a:ext cx="572994" cy="30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1" i="0" u="none" strike="noStrike" kern="1200" cap="none" spc="0" normalizeH="0" baseline="0" noProof="0" smtClean="0">
                    <a:ln>
                      <a:noFill/>
                    </a:ln>
                    <a:solidFill>
                      <a:srgbClr val="D7E4BD"/>
                    </a:solidFill>
                    <a:effectLst/>
                    <a:uLnTx/>
                    <a:uFillTx/>
                    <a:latin typeface="Arial" panose="020B0604020202020204" pitchFamily="34" charset="0"/>
                    <a:ea typeface="ＭＳ Ｐゴシック" panose="020B0600070205080204" pitchFamily="34" charset="-128"/>
                    <a:cs typeface="Arial" panose="020B0604020202020204" pitchFamily="34" charset="0"/>
                  </a:rPr>
                  <a:t>ROS</a:t>
                </a:r>
                <a:endParaRPr kumimoji="0" lang="en-GB" altLang="en-US" sz="1200" b="1" i="0" u="none" strike="noStrike" kern="1200" cap="none" spc="0" normalizeH="0" baseline="0" noProof="0" smtClean="0">
                  <a:ln>
                    <a:noFill/>
                  </a:ln>
                  <a:solidFill>
                    <a:srgbClr val="D7E4BD"/>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grpSp>
      <p:grpSp>
        <p:nvGrpSpPr>
          <p:cNvPr id="93190" name="Group 186374"/>
          <p:cNvGrpSpPr>
            <a:grpSpLocks/>
          </p:cNvGrpSpPr>
          <p:nvPr/>
        </p:nvGrpSpPr>
        <p:grpSpPr bwMode="auto">
          <a:xfrm>
            <a:off x="3954463" y="4157663"/>
            <a:ext cx="2598737" cy="1785937"/>
            <a:chOff x="4164966" y="3672183"/>
            <a:chExt cx="2598944" cy="1785391"/>
          </a:xfrm>
        </p:grpSpPr>
        <p:sp>
          <p:nvSpPr>
            <p:cNvPr id="59" name="Pentagon 58"/>
            <p:cNvSpPr/>
            <p:nvPr/>
          </p:nvSpPr>
          <p:spPr>
            <a:xfrm flipH="1">
              <a:off x="4164966" y="3672183"/>
              <a:ext cx="2522738" cy="1785391"/>
            </a:xfrm>
            <a:prstGeom prst="homePlate">
              <a:avLst>
                <a:gd name="adj" fmla="val 26685"/>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3204" name="TextBox 54"/>
            <p:cNvSpPr txBox="1">
              <a:spLocks noChangeArrowheads="1"/>
            </p:cNvSpPr>
            <p:nvPr/>
          </p:nvSpPr>
          <p:spPr bwMode="auto">
            <a:xfrm>
              <a:off x="4249111" y="3752168"/>
              <a:ext cx="2514799" cy="147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In absence of chlorophyll, light energy produces highly reactive oxygen species (ROS)</a:t>
              </a:r>
            </a:p>
          </p:txBody>
        </p:sp>
      </p:grpSp>
      <p:grpSp>
        <p:nvGrpSpPr>
          <p:cNvPr id="93191" name="Group 186376"/>
          <p:cNvGrpSpPr>
            <a:grpSpLocks/>
          </p:cNvGrpSpPr>
          <p:nvPr/>
        </p:nvGrpSpPr>
        <p:grpSpPr bwMode="auto">
          <a:xfrm>
            <a:off x="7413625" y="2924175"/>
            <a:ext cx="717550" cy="673100"/>
            <a:chOff x="7596854" y="2736151"/>
            <a:chExt cx="716784" cy="672928"/>
          </a:xfrm>
        </p:grpSpPr>
        <p:sp>
          <p:nvSpPr>
            <p:cNvPr id="60" name="32-Point Star 59"/>
            <p:cNvSpPr/>
            <p:nvPr/>
          </p:nvSpPr>
          <p:spPr>
            <a:xfrm>
              <a:off x="7596854" y="2736151"/>
              <a:ext cx="716784" cy="672928"/>
            </a:xfrm>
            <a:prstGeom prst="star3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3202" name="TextBox 60"/>
            <p:cNvSpPr txBox="1">
              <a:spLocks noChangeArrowheads="1"/>
            </p:cNvSpPr>
            <p:nvPr/>
          </p:nvSpPr>
          <p:spPr bwMode="auto">
            <a:xfrm>
              <a:off x="7650771" y="2901209"/>
              <a:ext cx="627979" cy="33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smtClean="0">
                  <a:ln>
                    <a:noFill/>
                  </a:ln>
                  <a:solidFill>
                    <a:srgbClr val="D7E4BD"/>
                  </a:solidFill>
                  <a:effectLst/>
                  <a:uLnTx/>
                  <a:uFillTx/>
                  <a:latin typeface="Arial" panose="020B0604020202020204" pitchFamily="34" charset="0"/>
                  <a:ea typeface="ＭＳ Ｐゴシック" panose="020B0600070205080204" pitchFamily="34" charset="-128"/>
                  <a:cs typeface="Arial" panose="020B0604020202020204" pitchFamily="34" charset="0"/>
                </a:rPr>
                <a:t>ROS</a:t>
              </a:r>
              <a:endParaRPr kumimoji="0" lang="en-GB" altLang="en-US" sz="1200" b="1" i="0" u="none" strike="noStrike" kern="1200" cap="none" spc="0" normalizeH="0" baseline="0" noProof="0" smtClean="0">
                <a:ln>
                  <a:noFill/>
                </a:ln>
                <a:solidFill>
                  <a:srgbClr val="D7E4BD"/>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186376" name="Rectangle 186375"/>
          <p:cNvSpPr/>
          <p:nvPr/>
        </p:nvSpPr>
        <p:spPr>
          <a:xfrm>
            <a:off x="6553200" y="1625600"/>
            <a:ext cx="2438400" cy="4470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3193" name="TextBox 186377"/>
          <p:cNvSpPr txBox="1">
            <a:spLocks noChangeArrowheads="1"/>
          </p:cNvSpPr>
          <p:nvPr/>
        </p:nvSpPr>
        <p:spPr bwMode="auto">
          <a:xfrm>
            <a:off x="6778625" y="1725613"/>
            <a:ext cx="1987550" cy="92233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ROS damage cells directly and act as signals</a:t>
            </a:r>
          </a:p>
        </p:txBody>
      </p:sp>
      <p:cxnSp>
        <p:nvCxnSpPr>
          <p:cNvPr id="67" name="Straight Arrow Connector 66"/>
          <p:cNvCxnSpPr>
            <a:endCxn id="93198" idx="0"/>
          </p:cNvCxnSpPr>
          <p:nvPr/>
        </p:nvCxnSpPr>
        <p:spPr>
          <a:xfrm>
            <a:off x="8001000" y="3657600"/>
            <a:ext cx="180975" cy="16383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7010400" y="3597275"/>
            <a:ext cx="436563" cy="95091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3196" name="TextBox 11"/>
          <p:cNvSpPr txBox="1">
            <a:spLocks noChangeArrowheads="1"/>
          </p:cNvSpPr>
          <p:nvPr/>
        </p:nvSpPr>
        <p:spPr bwMode="auto">
          <a:xfrm>
            <a:off x="6503988" y="4538663"/>
            <a:ext cx="1168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Necrosis</a:t>
            </a:r>
          </a:p>
        </p:txBody>
      </p:sp>
      <p:grpSp>
        <p:nvGrpSpPr>
          <p:cNvPr id="93197" name="Group 18"/>
          <p:cNvGrpSpPr>
            <a:grpSpLocks/>
          </p:cNvGrpSpPr>
          <p:nvPr/>
        </p:nvGrpSpPr>
        <p:grpSpPr bwMode="auto">
          <a:xfrm>
            <a:off x="7662863" y="4157663"/>
            <a:ext cx="1285875" cy="781050"/>
            <a:chOff x="5237265" y="4285524"/>
            <a:chExt cx="1285702" cy="781294"/>
          </a:xfrm>
        </p:grpSpPr>
        <p:sp>
          <p:nvSpPr>
            <p:cNvPr id="64" name="Oval 63"/>
            <p:cNvSpPr/>
            <p:nvPr/>
          </p:nvSpPr>
          <p:spPr>
            <a:xfrm>
              <a:off x="5313455" y="4285524"/>
              <a:ext cx="1066656" cy="78129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3200" name="TextBox 13"/>
            <p:cNvSpPr txBox="1">
              <a:spLocks noChangeArrowheads="1"/>
            </p:cNvSpPr>
            <p:nvPr/>
          </p:nvSpPr>
          <p:spPr bwMode="auto">
            <a:xfrm>
              <a:off x="5237265" y="4437857"/>
              <a:ext cx="1285702" cy="46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1" i="1"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HORMONE SIGNALING</a:t>
              </a:r>
            </a:p>
          </p:txBody>
        </p:sp>
      </p:grpSp>
      <p:sp>
        <p:nvSpPr>
          <p:cNvPr id="93198" name="TextBox 11"/>
          <p:cNvSpPr txBox="1">
            <a:spLocks noChangeArrowheads="1"/>
          </p:cNvSpPr>
          <p:nvPr/>
        </p:nvSpPr>
        <p:spPr bwMode="auto">
          <a:xfrm>
            <a:off x="7453313" y="5295900"/>
            <a:ext cx="1458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Programmed Cell Death</a:t>
            </a:r>
          </a:p>
        </p:txBody>
      </p:sp>
    </p:spTree>
    <p:extLst>
      <p:ext uri="{BB962C8B-B14F-4D97-AF65-F5344CB8AC3E}">
        <p14:creationId xmlns:p14="http://schemas.microsoft.com/office/powerpoint/2010/main" val="466205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GB" altLang="en-US" smtClean="0">
                <a:ea typeface="ＭＳ Ｐゴシック" panose="020B0600070205080204" pitchFamily="34" charset="-128"/>
              </a:rPr>
              <a:t>Chlorophyll and associated proteins are degraded </a:t>
            </a:r>
          </a:p>
        </p:txBody>
      </p:sp>
      <p:grpSp>
        <p:nvGrpSpPr>
          <p:cNvPr id="94211" name="Group 96"/>
          <p:cNvGrpSpPr>
            <a:grpSpLocks/>
          </p:cNvGrpSpPr>
          <p:nvPr/>
        </p:nvGrpSpPr>
        <p:grpSpPr bwMode="auto">
          <a:xfrm>
            <a:off x="228600" y="1447800"/>
            <a:ext cx="5181600" cy="4724400"/>
            <a:chOff x="228600" y="1219200"/>
            <a:chExt cx="5181600" cy="4724400"/>
          </a:xfrm>
        </p:grpSpPr>
        <p:grpSp>
          <p:nvGrpSpPr>
            <p:cNvPr id="94224" name="Group 7"/>
            <p:cNvGrpSpPr>
              <a:grpSpLocks/>
            </p:cNvGrpSpPr>
            <p:nvPr/>
          </p:nvGrpSpPr>
          <p:grpSpPr bwMode="auto">
            <a:xfrm>
              <a:off x="228600" y="1219200"/>
              <a:ext cx="5181600" cy="4724400"/>
              <a:chOff x="381000" y="2427288"/>
              <a:chExt cx="1905000" cy="1611312"/>
            </a:xfrm>
          </p:grpSpPr>
          <p:sp>
            <p:nvSpPr>
              <p:cNvPr id="37" name="Rounded Rectangle 36"/>
              <p:cNvSpPr/>
              <p:nvPr/>
            </p:nvSpPr>
            <p:spPr>
              <a:xfrm>
                <a:off x="381000" y="2427288"/>
                <a:ext cx="1905000" cy="1611312"/>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38" name="Rounded Rectangle 37"/>
              <p:cNvSpPr/>
              <p:nvPr/>
            </p:nvSpPr>
            <p:spPr>
              <a:xfrm>
                <a:off x="457457" y="2503631"/>
                <a:ext cx="1752086" cy="1458627"/>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sp>
          <p:nvSpPr>
            <p:cNvPr id="6" name="Freeform 5"/>
            <p:cNvSpPr/>
            <p:nvPr/>
          </p:nvSpPr>
          <p:spPr bwMode="auto">
            <a:xfrm>
              <a:off x="2973388" y="3949700"/>
              <a:ext cx="2146300" cy="1611313"/>
            </a:xfrm>
            <a:custGeom>
              <a:avLst/>
              <a:gdLst>
                <a:gd name="connsiteX0" fmla="*/ 418965 w 941258"/>
                <a:gd name="connsiteY0" fmla="*/ 143661 h 658089"/>
                <a:gd name="connsiteX1" fmla="*/ 685665 w 941258"/>
                <a:gd name="connsiteY1" fmla="*/ 786 h 658089"/>
                <a:gd name="connsiteX2" fmla="*/ 933315 w 941258"/>
                <a:gd name="connsiteY2" fmla="*/ 210336 h 658089"/>
                <a:gd name="connsiteX3" fmla="*/ 838065 w 941258"/>
                <a:gd name="connsiteY3" fmla="*/ 562761 h 658089"/>
                <a:gd name="connsiteX4" fmla="*/ 428490 w 941258"/>
                <a:gd name="connsiteY4" fmla="*/ 658011 h 658089"/>
                <a:gd name="connsiteX5" fmla="*/ 9390 w 941258"/>
                <a:gd name="connsiteY5" fmla="*/ 572286 h 658089"/>
                <a:gd name="connsiteX6" fmla="*/ 161790 w 941258"/>
                <a:gd name="connsiteY6" fmla="*/ 267486 h 658089"/>
                <a:gd name="connsiteX7" fmla="*/ 418965 w 941258"/>
                <a:gd name="connsiteY7" fmla="*/ 143661 h 65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1258" h="658089">
                  <a:moveTo>
                    <a:pt x="418965" y="143661"/>
                  </a:moveTo>
                  <a:cubicBezTo>
                    <a:pt x="506277" y="99211"/>
                    <a:pt x="599940" y="-10326"/>
                    <a:pt x="685665" y="786"/>
                  </a:cubicBezTo>
                  <a:cubicBezTo>
                    <a:pt x="771390" y="11898"/>
                    <a:pt x="907915" y="116674"/>
                    <a:pt x="933315" y="210336"/>
                  </a:cubicBezTo>
                  <a:cubicBezTo>
                    <a:pt x="958715" y="303998"/>
                    <a:pt x="922203" y="488149"/>
                    <a:pt x="838065" y="562761"/>
                  </a:cubicBezTo>
                  <a:cubicBezTo>
                    <a:pt x="753928" y="637374"/>
                    <a:pt x="566602" y="656424"/>
                    <a:pt x="428490" y="658011"/>
                  </a:cubicBezTo>
                  <a:cubicBezTo>
                    <a:pt x="290378" y="659598"/>
                    <a:pt x="53840" y="637373"/>
                    <a:pt x="9390" y="572286"/>
                  </a:cubicBezTo>
                  <a:cubicBezTo>
                    <a:pt x="-35060" y="507199"/>
                    <a:pt x="88765" y="340511"/>
                    <a:pt x="161790" y="267486"/>
                  </a:cubicBezTo>
                  <a:cubicBezTo>
                    <a:pt x="234815" y="194461"/>
                    <a:pt x="331653" y="188111"/>
                    <a:pt x="418965" y="143661"/>
                  </a:cubicBezTo>
                  <a:close/>
                </a:path>
              </a:pathLst>
            </a:cu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94226" name="Group 75"/>
            <p:cNvGrpSpPr>
              <a:grpSpLocks/>
            </p:cNvGrpSpPr>
            <p:nvPr/>
          </p:nvGrpSpPr>
          <p:grpSpPr bwMode="auto">
            <a:xfrm>
              <a:off x="659322" y="1500383"/>
              <a:ext cx="3150678" cy="2362200"/>
              <a:chOff x="659322" y="2344245"/>
              <a:chExt cx="1234249" cy="934295"/>
            </a:xfrm>
          </p:grpSpPr>
          <p:grpSp>
            <p:nvGrpSpPr>
              <p:cNvPr id="94242" name="Group 22"/>
              <p:cNvGrpSpPr>
                <a:grpSpLocks/>
              </p:cNvGrpSpPr>
              <p:nvPr/>
            </p:nvGrpSpPr>
            <p:grpSpPr bwMode="auto">
              <a:xfrm>
                <a:off x="677418" y="2383174"/>
                <a:ext cx="1216153" cy="895366"/>
                <a:chOff x="4734792" y="3657598"/>
                <a:chExt cx="3424069" cy="1524001"/>
              </a:xfrm>
            </p:grpSpPr>
            <p:sp>
              <p:nvSpPr>
                <p:cNvPr id="94244" name="Oval 23"/>
                <p:cNvSpPr>
                  <a:spLocks noChangeArrowheads="1"/>
                </p:cNvSpPr>
                <p:nvPr/>
              </p:nvSpPr>
              <p:spPr bwMode="auto">
                <a:xfrm>
                  <a:off x="4734057" y="3657467"/>
                  <a:ext cx="3424804" cy="1524001"/>
                </a:xfrm>
                <a:prstGeom prst="ellipse">
                  <a:avLst/>
                </a:prstGeom>
                <a:blipFill dpi="0" rotWithShape="1">
                  <a:blip r:embed="rId2"/>
                  <a:srcRect/>
                  <a:tile tx="0" ty="0" sx="100000" sy="100000" flip="none" algn="tl"/>
                </a:blipFill>
                <a:ln w="12700">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smtClean="0">
                    <a:ln>
                      <a:noFill/>
                    </a:ln>
                    <a:solidFill>
                      <a:srgbClr val="FFFFFF"/>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grpSp>
              <p:nvGrpSpPr>
                <p:cNvPr id="94245" name="Group 21"/>
                <p:cNvGrpSpPr>
                  <a:grpSpLocks/>
                </p:cNvGrpSpPr>
                <p:nvPr/>
              </p:nvGrpSpPr>
              <p:grpSpPr bwMode="auto">
                <a:xfrm>
                  <a:off x="5040510" y="3783494"/>
                  <a:ext cx="2894156" cy="1060176"/>
                  <a:chOff x="5112275" y="2139453"/>
                  <a:chExt cx="2894156" cy="1060176"/>
                </a:xfrm>
              </p:grpSpPr>
              <p:cxnSp>
                <p:nvCxnSpPr>
                  <p:cNvPr id="26" name="Straight Connector 25"/>
                  <p:cNvCxnSpPr/>
                  <p:nvPr/>
                </p:nvCxnSpPr>
                <p:spPr>
                  <a:xfrm>
                    <a:off x="5112234" y="3046882"/>
                    <a:ext cx="167213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336352" y="2822450"/>
                    <a:ext cx="1680885"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530704" y="2503970"/>
                    <a:ext cx="2475804" cy="12825"/>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88682" y="2365036"/>
                    <a:ext cx="1682637"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336352" y="2590537"/>
                    <a:ext cx="386953" cy="609173"/>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31" name="Rounded Rectangle 30"/>
                  <p:cNvSpPr/>
                  <p:nvPr/>
                </p:nvSpPr>
                <p:spPr>
                  <a:xfrm>
                    <a:off x="5765328" y="2139535"/>
                    <a:ext cx="376449" cy="609173"/>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33" name="Rounded Rectangle 32"/>
                  <p:cNvSpPr/>
                  <p:nvPr/>
                </p:nvSpPr>
                <p:spPr>
                  <a:xfrm>
                    <a:off x="6365895" y="2199384"/>
                    <a:ext cx="376448" cy="609173"/>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35" name="Rounded Rectangle 34"/>
                  <p:cNvSpPr/>
                  <p:nvPr/>
                </p:nvSpPr>
                <p:spPr>
                  <a:xfrm>
                    <a:off x="6976966" y="2284882"/>
                    <a:ext cx="376449" cy="610241"/>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36" name="Rounded Rectangle 35"/>
                  <p:cNvSpPr/>
                  <p:nvPr/>
                </p:nvSpPr>
                <p:spPr>
                  <a:xfrm>
                    <a:off x="7374426" y="2351143"/>
                    <a:ext cx="376448" cy="610241"/>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grpSp>
          <p:sp>
            <p:nvSpPr>
              <p:cNvPr id="9" name="Oval 8"/>
              <p:cNvSpPr/>
              <p:nvPr/>
            </p:nvSpPr>
            <p:spPr bwMode="auto">
              <a:xfrm>
                <a:off x="659123" y="2344168"/>
                <a:ext cx="1234448" cy="93429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sp>
          <p:nvSpPr>
            <p:cNvPr id="74" name="Oval 73"/>
            <p:cNvSpPr/>
            <p:nvPr/>
          </p:nvSpPr>
          <p:spPr>
            <a:xfrm>
              <a:off x="1816100" y="4338638"/>
              <a:ext cx="668338" cy="538162"/>
            </a:xfrm>
            <a:prstGeom prst="ellipse">
              <a:avLst/>
            </a:prstGeom>
            <a:solidFill>
              <a:schemeClr val="bg1">
                <a:lumMod val="85000"/>
              </a:schemeClr>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75" name="Rounded Rectangle 74"/>
            <p:cNvSpPr/>
            <p:nvPr/>
          </p:nvSpPr>
          <p:spPr bwMode="auto">
            <a:xfrm rot="3466233">
              <a:off x="2028032" y="4607719"/>
              <a:ext cx="100012" cy="1524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nvGrpSpPr>
            <p:cNvPr id="94229" name="Group 84"/>
            <p:cNvGrpSpPr>
              <a:grpSpLocks/>
            </p:cNvGrpSpPr>
            <p:nvPr/>
          </p:nvGrpSpPr>
          <p:grpSpPr bwMode="auto">
            <a:xfrm>
              <a:off x="2710497" y="3061989"/>
              <a:ext cx="457200" cy="469059"/>
              <a:chOff x="5943600" y="1969795"/>
              <a:chExt cx="685800" cy="680539"/>
            </a:xfrm>
          </p:grpSpPr>
          <p:sp>
            <p:nvSpPr>
              <p:cNvPr id="83" name="Plaque 82"/>
              <p:cNvSpPr/>
              <p:nvPr/>
            </p:nvSpPr>
            <p:spPr>
              <a:xfrm>
                <a:off x="5942649" y="1970229"/>
                <a:ext cx="685800" cy="679455"/>
              </a:xfrm>
              <a:prstGeom prst="plaque">
                <a:avLst>
                  <a:gd name="adj" fmla="val 29167"/>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84" name="Oval 83"/>
              <p:cNvSpPr/>
              <p:nvPr/>
            </p:nvSpPr>
            <p:spPr>
              <a:xfrm>
                <a:off x="6171249" y="2168307"/>
                <a:ext cx="228600" cy="269478"/>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sp>
          <p:nvSpPr>
            <p:cNvPr id="86" name="Freeform 85"/>
            <p:cNvSpPr/>
            <p:nvPr/>
          </p:nvSpPr>
          <p:spPr>
            <a:xfrm>
              <a:off x="2351088" y="3378200"/>
              <a:ext cx="266700" cy="203200"/>
            </a:xfrm>
            <a:custGeom>
              <a:avLst/>
              <a:gdLst>
                <a:gd name="connsiteX0" fmla="*/ 0 w 266700"/>
                <a:gd name="connsiteY0" fmla="*/ 203596 h 203596"/>
                <a:gd name="connsiteX1" fmla="*/ 76200 w 266700"/>
                <a:gd name="connsiteY1" fmla="*/ 22621 h 203596"/>
                <a:gd name="connsiteX2" fmla="*/ 209550 w 266700"/>
                <a:gd name="connsiteY2" fmla="*/ 22621 h 203596"/>
                <a:gd name="connsiteX3" fmla="*/ 266700 w 266700"/>
                <a:gd name="connsiteY3" fmla="*/ 203596 h 203596"/>
              </a:gdLst>
              <a:ahLst/>
              <a:cxnLst>
                <a:cxn ang="0">
                  <a:pos x="connsiteX0" y="connsiteY0"/>
                </a:cxn>
                <a:cxn ang="0">
                  <a:pos x="connsiteX1" y="connsiteY1"/>
                </a:cxn>
                <a:cxn ang="0">
                  <a:pos x="connsiteX2" y="connsiteY2"/>
                </a:cxn>
                <a:cxn ang="0">
                  <a:pos x="connsiteX3" y="connsiteY3"/>
                </a:cxn>
              </a:cxnLst>
              <a:rect l="l" t="t" r="r" b="b"/>
              <a:pathLst>
                <a:path w="266700" h="203596">
                  <a:moveTo>
                    <a:pt x="0" y="203596"/>
                  </a:moveTo>
                  <a:cubicBezTo>
                    <a:pt x="20637" y="128189"/>
                    <a:pt x="41275" y="52783"/>
                    <a:pt x="76200" y="22621"/>
                  </a:cubicBezTo>
                  <a:cubicBezTo>
                    <a:pt x="111125" y="-7542"/>
                    <a:pt x="177800" y="-7541"/>
                    <a:pt x="209550" y="22621"/>
                  </a:cubicBezTo>
                  <a:cubicBezTo>
                    <a:pt x="241300" y="52783"/>
                    <a:pt x="266700" y="203596"/>
                    <a:pt x="266700" y="203596"/>
                  </a:cubicBezTo>
                </a:path>
              </a:pathLst>
            </a:cu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7" name="Freeform 86"/>
            <p:cNvSpPr/>
            <p:nvPr/>
          </p:nvSpPr>
          <p:spPr>
            <a:xfrm>
              <a:off x="1985963" y="4410075"/>
              <a:ext cx="249237" cy="101600"/>
            </a:xfrm>
            <a:custGeom>
              <a:avLst/>
              <a:gdLst>
                <a:gd name="connsiteX0" fmla="*/ 0 w 266700"/>
                <a:gd name="connsiteY0" fmla="*/ 203596 h 203596"/>
                <a:gd name="connsiteX1" fmla="*/ 76200 w 266700"/>
                <a:gd name="connsiteY1" fmla="*/ 22621 h 203596"/>
                <a:gd name="connsiteX2" fmla="*/ 209550 w 266700"/>
                <a:gd name="connsiteY2" fmla="*/ 22621 h 203596"/>
                <a:gd name="connsiteX3" fmla="*/ 266700 w 266700"/>
                <a:gd name="connsiteY3" fmla="*/ 203596 h 203596"/>
              </a:gdLst>
              <a:ahLst/>
              <a:cxnLst>
                <a:cxn ang="0">
                  <a:pos x="connsiteX0" y="connsiteY0"/>
                </a:cxn>
                <a:cxn ang="0">
                  <a:pos x="connsiteX1" y="connsiteY1"/>
                </a:cxn>
                <a:cxn ang="0">
                  <a:pos x="connsiteX2" y="connsiteY2"/>
                </a:cxn>
                <a:cxn ang="0">
                  <a:pos x="connsiteX3" y="connsiteY3"/>
                </a:cxn>
              </a:cxnLst>
              <a:rect l="l" t="t" r="r" b="b"/>
              <a:pathLst>
                <a:path w="266700" h="203596">
                  <a:moveTo>
                    <a:pt x="0" y="203596"/>
                  </a:moveTo>
                  <a:cubicBezTo>
                    <a:pt x="20637" y="128189"/>
                    <a:pt x="41275" y="52783"/>
                    <a:pt x="76200" y="22621"/>
                  </a:cubicBezTo>
                  <a:cubicBezTo>
                    <a:pt x="111125" y="-7542"/>
                    <a:pt x="177800" y="-7541"/>
                    <a:pt x="209550" y="22621"/>
                  </a:cubicBezTo>
                  <a:cubicBezTo>
                    <a:pt x="241300" y="52783"/>
                    <a:pt x="266700" y="203596"/>
                    <a:pt x="266700" y="203596"/>
                  </a:cubicBezTo>
                </a:path>
              </a:pathLst>
            </a:cu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8" name="Down Arrow 87"/>
            <p:cNvSpPr/>
            <p:nvPr/>
          </p:nvSpPr>
          <p:spPr>
            <a:xfrm>
              <a:off x="1352550" y="2336800"/>
              <a:ext cx="1620838" cy="1031875"/>
            </a:xfrm>
            <a:prstGeom prst="downArrow">
              <a:avLst>
                <a:gd name="adj1" fmla="val 85526"/>
                <a:gd name="adj2" fmla="val 24688"/>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4233" name="TextBox 88"/>
            <p:cNvSpPr txBox="1">
              <a:spLocks noChangeArrowheads="1"/>
            </p:cNvSpPr>
            <p:nvPr/>
          </p:nvSpPr>
          <p:spPr bwMode="auto">
            <a:xfrm>
              <a:off x="1361525" y="2395572"/>
              <a:ext cx="16341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Dismantling of photosynthetic apparatus</a:t>
              </a:r>
            </a:p>
          </p:txBody>
        </p:sp>
        <p:sp>
          <p:nvSpPr>
            <p:cNvPr id="90" name="Rounded Rectangle 89"/>
            <p:cNvSpPr/>
            <p:nvPr/>
          </p:nvSpPr>
          <p:spPr bwMode="auto">
            <a:xfrm>
              <a:off x="1947863" y="3454400"/>
              <a:ext cx="101600" cy="1524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1" name="Down Arrow 90"/>
            <p:cNvSpPr/>
            <p:nvPr/>
          </p:nvSpPr>
          <p:spPr>
            <a:xfrm>
              <a:off x="1846263" y="3944938"/>
              <a:ext cx="444500" cy="323850"/>
            </a:xfrm>
            <a:prstGeom prst="downArrow">
              <a:avLst>
                <a:gd name="adj1" fmla="val 85526"/>
                <a:gd name="adj2" fmla="val 24688"/>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3" name="Down Arrow 92"/>
            <p:cNvSpPr/>
            <p:nvPr/>
          </p:nvSpPr>
          <p:spPr>
            <a:xfrm rot="17850391">
              <a:off x="2597150" y="4718050"/>
              <a:ext cx="444500" cy="323850"/>
            </a:xfrm>
            <a:prstGeom prst="downArrow">
              <a:avLst>
                <a:gd name="adj1" fmla="val 85526"/>
                <a:gd name="adj2" fmla="val 24688"/>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4" name="Rounded Rectangle 93"/>
            <p:cNvSpPr/>
            <p:nvPr/>
          </p:nvSpPr>
          <p:spPr bwMode="auto">
            <a:xfrm>
              <a:off x="3476625" y="4872038"/>
              <a:ext cx="100013" cy="1524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5" name="Freeform 94"/>
            <p:cNvSpPr/>
            <p:nvPr/>
          </p:nvSpPr>
          <p:spPr>
            <a:xfrm>
              <a:off x="3676650" y="4948238"/>
              <a:ext cx="266700" cy="203200"/>
            </a:xfrm>
            <a:custGeom>
              <a:avLst/>
              <a:gdLst>
                <a:gd name="connsiteX0" fmla="*/ 0 w 266700"/>
                <a:gd name="connsiteY0" fmla="*/ 203596 h 203596"/>
                <a:gd name="connsiteX1" fmla="*/ 76200 w 266700"/>
                <a:gd name="connsiteY1" fmla="*/ 22621 h 203596"/>
                <a:gd name="connsiteX2" fmla="*/ 209550 w 266700"/>
                <a:gd name="connsiteY2" fmla="*/ 22621 h 203596"/>
                <a:gd name="connsiteX3" fmla="*/ 266700 w 266700"/>
                <a:gd name="connsiteY3" fmla="*/ 203596 h 203596"/>
              </a:gdLst>
              <a:ahLst/>
              <a:cxnLst>
                <a:cxn ang="0">
                  <a:pos x="connsiteX0" y="connsiteY0"/>
                </a:cxn>
                <a:cxn ang="0">
                  <a:pos x="connsiteX1" y="connsiteY1"/>
                </a:cxn>
                <a:cxn ang="0">
                  <a:pos x="connsiteX2" y="connsiteY2"/>
                </a:cxn>
                <a:cxn ang="0">
                  <a:pos x="connsiteX3" y="connsiteY3"/>
                </a:cxn>
              </a:cxnLst>
              <a:rect l="l" t="t" r="r" b="b"/>
              <a:pathLst>
                <a:path w="266700" h="203596">
                  <a:moveTo>
                    <a:pt x="0" y="203596"/>
                  </a:moveTo>
                  <a:cubicBezTo>
                    <a:pt x="20637" y="128189"/>
                    <a:pt x="41275" y="52783"/>
                    <a:pt x="76200" y="22621"/>
                  </a:cubicBezTo>
                  <a:cubicBezTo>
                    <a:pt x="111125" y="-7542"/>
                    <a:pt x="177800" y="-7541"/>
                    <a:pt x="209550" y="22621"/>
                  </a:cubicBezTo>
                  <a:cubicBezTo>
                    <a:pt x="241300" y="52783"/>
                    <a:pt x="266700" y="203596"/>
                    <a:pt x="266700" y="203596"/>
                  </a:cubicBezTo>
                </a:path>
              </a:pathLst>
            </a:cu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4239" name="TextBox 95"/>
            <p:cNvSpPr txBox="1">
              <a:spLocks noChangeArrowheads="1"/>
            </p:cNvSpPr>
            <p:nvPr/>
          </p:nvSpPr>
          <p:spPr bwMode="auto">
            <a:xfrm>
              <a:off x="385870" y="4209582"/>
              <a:ext cx="1600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Senescence associated vacuole</a:t>
              </a:r>
            </a:p>
          </p:txBody>
        </p:sp>
      </p:grpSp>
      <p:sp>
        <p:nvSpPr>
          <p:cNvPr id="98" name="TextBox 97"/>
          <p:cNvSpPr txBox="1"/>
          <p:nvPr/>
        </p:nvSpPr>
        <p:spPr>
          <a:xfrm>
            <a:off x="5562600" y="2014538"/>
            <a:ext cx="3429000" cy="2409825"/>
          </a:xfrm>
          <a:prstGeom prst="rect">
            <a:avLst/>
          </a:prstGeom>
          <a:solidFill>
            <a:schemeClr val="accent1">
              <a:lumMod val="20000"/>
              <a:lumOff val="80000"/>
            </a:schemeClr>
          </a:solidFill>
        </p:spPr>
        <p:txBody>
          <a:bodyPr>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The photosynthetic apparatus is degraded to amino acids that are exported from the senescing tissues, and</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chlorophyll degradation products are stored in the vacuole</a:t>
            </a:r>
          </a:p>
        </p:txBody>
      </p:sp>
      <p:sp>
        <p:nvSpPr>
          <p:cNvPr id="99" name="Pie 98"/>
          <p:cNvSpPr/>
          <p:nvPr/>
        </p:nvSpPr>
        <p:spPr>
          <a:xfrm rot="13873950">
            <a:off x="2138363" y="4813300"/>
            <a:ext cx="192088" cy="198437"/>
          </a:xfrm>
          <a:prstGeom prst="pi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4214" name="TextBox 99"/>
          <p:cNvSpPr txBox="1">
            <a:spLocks noChangeArrowheads="1"/>
          </p:cNvSpPr>
          <p:nvPr/>
        </p:nvSpPr>
        <p:spPr bwMode="auto">
          <a:xfrm>
            <a:off x="1749425" y="5481638"/>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Proteases</a:t>
            </a:r>
          </a:p>
        </p:txBody>
      </p:sp>
      <p:cxnSp>
        <p:nvCxnSpPr>
          <p:cNvPr id="102" name="Straight Arrow Connector 101"/>
          <p:cNvCxnSpPr/>
          <p:nvPr/>
        </p:nvCxnSpPr>
        <p:spPr>
          <a:xfrm flipV="1">
            <a:off x="2290763" y="5024438"/>
            <a:ext cx="0" cy="42386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4" name="Pie 103"/>
          <p:cNvSpPr/>
          <p:nvPr/>
        </p:nvSpPr>
        <p:spPr>
          <a:xfrm rot="13873950">
            <a:off x="3318669" y="5371306"/>
            <a:ext cx="192088" cy="200025"/>
          </a:xfrm>
          <a:prstGeom prst="pi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5" name="Straight Arrow Connector 104"/>
          <p:cNvCxnSpPr/>
          <p:nvPr/>
        </p:nvCxnSpPr>
        <p:spPr>
          <a:xfrm flipV="1">
            <a:off x="2774950" y="5435600"/>
            <a:ext cx="430213" cy="212725"/>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7" name="Down Arrow 106"/>
          <p:cNvSpPr/>
          <p:nvPr/>
        </p:nvSpPr>
        <p:spPr>
          <a:xfrm rot="16200000">
            <a:off x="5665788" y="4114800"/>
            <a:ext cx="444500" cy="2244725"/>
          </a:xfrm>
          <a:prstGeom prst="downArrow">
            <a:avLst>
              <a:gd name="adj1" fmla="val 85526"/>
              <a:gd name="adj2" fmla="val 24688"/>
            </a:avLst>
          </a:prstGeom>
          <a:solidFill>
            <a:srgbClr val="FFFF99"/>
          </a:solid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4219" name="TextBox 107"/>
          <p:cNvSpPr txBox="1">
            <a:spLocks noChangeArrowheads="1"/>
          </p:cNvSpPr>
          <p:nvPr/>
        </p:nvSpPr>
        <p:spPr bwMode="auto">
          <a:xfrm>
            <a:off x="4191000" y="4703763"/>
            <a:ext cx="893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Amino acids</a:t>
            </a:r>
          </a:p>
        </p:txBody>
      </p:sp>
      <p:sp>
        <p:nvSpPr>
          <p:cNvPr id="94220" name="TextBox 1"/>
          <p:cNvSpPr txBox="1">
            <a:spLocks noChangeArrowheads="1"/>
          </p:cNvSpPr>
          <p:nvPr/>
        </p:nvSpPr>
        <p:spPr bwMode="auto">
          <a:xfrm>
            <a:off x="4953000" y="5053013"/>
            <a:ext cx="1752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Nutrient export</a:t>
            </a:r>
          </a:p>
        </p:txBody>
      </p:sp>
      <p:sp>
        <p:nvSpPr>
          <p:cNvPr id="48" name="TextBox 1"/>
          <p:cNvSpPr txBox="1">
            <a:spLocks noChangeArrowheads="1"/>
          </p:cNvSpPr>
          <p:nvPr/>
        </p:nvSpPr>
        <p:spPr bwMode="auto">
          <a:xfrm>
            <a:off x="7162800" y="4800600"/>
            <a:ext cx="1752600" cy="820738"/>
          </a:xfrm>
          <a:prstGeom prst="rect">
            <a:avLst/>
          </a:prstGeom>
          <a:solidFill>
            <a:srgbClr val="FFFF00"/>
          </a:solidFill>
          <a:ln>
            <a:noFill/>
          </a:ln>
          <a:effectLst>
            <a:glow rad="342900">
              <a:srgbClr val="FFFF00">
                <a:alpha val="93000"/>
              </a:srgbClr>
            </a:glow>
            <a:softEdge rad="330200"/>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Arial" charset="0"/>
                <a:ea typeface="ＭＳ Ｐゴシック" charset="0"/>
              </a:rPr>
              <a:t>new leaves</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Arial" charset="0"/>
                <a:ea typeface="ＭＳ Ｐゴシック" charset="0"/>
              </a:rPr>
              <a:t>seeds</a:t>
            </a:r>
          </a:p>
        </p:txBody>
      </p:sp>
    </p:spTree>
    <p:extLst>
      <p:ext uri="{BB962C8B-B14F-4D97-AF65-F5344CB8AC3E}">
        <p14:creationId xmlns:p14="http://schemas.microsoft.com/office/powerpoint/2010/main" val="18252399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0" y="304800"/>
            <a:ext cx="9144000" cy="1143000"/>
          </a:xfrm>
        </p:spPr>
        <p:txBody>
          <a:bodyPr/>
          <a:lstStyle/>
          <a:p>
            <a:r>
              <a:rPr lang="en-GB" altLang="en-US" smtClean="0">
                <a:ea typeface="ＭＳ Ｐゴシック" panose="020B0600070205080204" pitchFamily="34" charset="-128"/>
              </a:rPr>
              <a:t>Chlorophyll breakdown is accompanied by changes in chloroplast structure</a:t>
            </a:r>
          </a:p>
        </p:txBody>
      </p:sp>
      <p:sp>
        <p:nvSpPr>
          <p:cNvPr id="95235" name="TextBox 4"/>
          <p:cNvSpPr txBox="1">
            <a:spLocks noChangeArrowheads="1"/>
          </p:cNvSpPr>
          <p:nvPr/>
        </p:nvSpPr>
        <p:spPr bwMode="auto">
          <a:xfrm>
            <a:off x="1981200" y="6019800"/>
            <a:ext cx="7277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Plastid redrawn from Thomas, H., Huang, L., Young, M. and Ougham, H. (2009). Evolution of plant senescence. BMC Evolutionary Biology. 9: </a:t>
            </a: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hlinkClick r:id="rId2"/>
              </a:rPr>
              <a:t>163</a:t>
            </a: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SEM images from Kaup, M.T., Froese, C.D. and Thompson, J.E. (2002). A role for diacylglycerol acyltransferase during leaf senescence. Plant Physiology. 129: </a:t>
            </a: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hlinkClick r:id="rId3"/>
              </a:rPr>
              <a:t>1616-1626</a:t>
            </a: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p:txBody>
      </p:sp>
      <p:grpSp>
        <p:nvGrpSpPr>
          <p:cNvPr id="95236" name="Group 22"/>
          <p:cNvGrpSpPr>
            <a:grpSpLocks/>
          </p:cNvGrpSpPr>
          <p:nvPr/>
        </p:nvGrpSpPr>
        <p:grpSpPr bwMode="auto">
          <a:xfrm>
            <a:off x="841375" y="1782763"/>
            <a:ext cx="2700338" cy="1169987"/>
            <a:chOff x="4580872" y="3581400"/>
            <a:chExt cx="3801127" cy="1676400"/>
          </a:xfrm>
        </p:grpSpPr>
        <p:sp>
          <p:nvSpPr>
            <p:cNvPr id="7" name="Oval 6"/>
            <p:cNvSpPr/>
            <p:nvPr/>
          </p:nvSpPr>
          <p:spPr>
            <a:xfrm>
              <a:off x="4580872" y="3581400"/>
              <a:ext cx="3801127" cy="1676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5268" name="Oval 8"/>
            <p:cNvSpPr>
              <a:spLocks noChangeArrowheads="1"/>
            </p:cNvSpPr>
            <p:nvPr/>
          </p:nvSpPr>
          <p:spPr bwMode="auto">
            <a:xfrm>
              <a:off x="4732828" y="3658737"/>
              <a:ext cx="3421238" cy="1524001"/>
            </a:xfrm>
            <a:prstGeom prst="ellipse">
              <a:avLst/>
            </a:prstGeom>
            <a:blipFill dpi="0" rotWithShape="1">
              <a:blip r:embed="rId4"/>
              <a:srcRect/>
              <a:tile tx="0" ty="0" sx="100000" sy="100000" flip="none" algn="tl"/>
            </a:blipFill>
            <a:ln w="25400">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smtClean="0">
                <a:ln>
                  <a:noFill/>
                </a:ln>
                <a:solidFill>
                  <a:srgbClr val="FFFFFF"/>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grpSp>
          <p:nvGrpSpPr>
            <p:cNvPr id="95269" name="Group 21"/>
            <p:cNvGrpSpPr>
              <a:grpSpLocks/>
            </p:cNvGrpSpPr>
            <p:nvPr/>
          </p:nvGrpSpPr>
          <p:grpSpPr bwMode="auto">
            <a:xfrm>
              <a:off x="5033635" y="3782860"/>
              <a:ext cx="2895600" cy="1273479"/>
              <a:chOff x="5105400" y="2138819"/>
              <a:chExt cx="2895600" cy="1273479"/>
            </a:xfrm>
          </p:grpSpPr>
          <p:cxnSp>
            <p:nvCxnSpPr>
              <p:cNvPr id="10" name="Straight Connector 9"/>
              <p:cNvCxnSpPr/>
              <p:nvPr/>
            </p:nvCxnSpPr>
            <p:spPr>
              <a:xfrm>
                <a:off x="5106270" y="3047378"/>
                <a:ext cx="1675982"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34203" y="2819915"/>
                <a:ext cx="1675982"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24147" y="2506016"/>
                <a:ext cx="2475984" cy="9099"/>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486159" y="2362714"/>
                <a:ext cx="1675982"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5334203" y="2590177"/>
                <a:ext cx="382123" cy="609600"/>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16" name="Rounded Rectangle 15"/>
              <p:cNvSpPr/>
              <p:nvPr/>
            </p:nvSpPr>
            <p:spPr>
              <a:xfrm>
                <a:off x="5754316" y="2139800"/>
                <a:ext cx="379889" cy="609600"/>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17" name="Rounded Rectangle 16"/>
              <p:cNvSpPr/>
              <p:nvPr/>
            </p:nvSpPr>
            <p:spPr>
              <a:xfrm>
                <a:off x="6176663" y="2569706"/>
                <a:ext cx="379889" cy="609600"/>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18" name="Rounded Rectangle 17"/>
              <p:cNvSpPr/>
              <p:nvPr/>
            </p:nvSpPr>
            <p:spPr>
              <a:xfrm>
                <a:off x="6355434" y="2201216"/>
                <a:ext cx="382125" cy="609600"/>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19" name="Rounded Rectangle 18"/>
              <p:cNvSpPr/>
              <p:nvPr/>
            </p:nvSpPr>
            <p:spPr>
              <a:xfrm>
                <a:off x="6632530" y="2801718"/>
                <a:ext cx="379889" cy="609600"/>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20" name="Rounded Rectangle 19"/>
              <p:cNvSpPr/>
              <p:nvPr/>
            </p:nvSpPr>
            <p:spPr>
              <a:xfrm>
                <a:off x="6972196" y="2287652"/>
                <a:ext cx="379889" cy="607325"/>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21" name="Rounded Rectangle 20"/>
              <p:cNvSpPr/>
              <p:nvPr/>
            </p:nvSpPr>
            <p:spPr>
              <a:xfrm>
                <a:off x="7367728" y="2353615"/>
                <a:ext cx="379889" cy="609600"/>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grpSp>
      <p:grpSp>
        <p:nvGrpSpPr>
          <p:cNvPr id="95237" name="Group 40"/>
          <p:cNvGrpSpPr>
            <a:grpSpLocks/>
          </p:cNvGrpSpPr>
          <p:nvPr/>
        </p:nvGrpSpPr>
        <p:grpSpPr bwMode="auto">
          <a:xfrm>
            <a:off x="5316538" y="1712913"/>
            <a:ext cx="2701925" cy="1447800"/>
            <a:chOff x="4919337" y="1981200"/>
            <a:chExt cx="2700663" cy="1447800"/>
          </a:xfrm>
        </p:grpSpPr>
        <p:grpSp>
          <p:nvGrpSpPr>
            <p:cNvPr id="95251" name="Group 25"/>
            <p:cNvGrpSpPr>
              <a:grpSpLocks/>
            </p:cNvGrpSpPr>
            <p:nvPr/>
          </p:nvGrpSpPr>
          <p:grpSpPr bwMode="auto">
            <a:xfrm>
              <a:off x="4919337" y="1981200"/>
              <a:ext cx="2700663" cy="1447800"/>
              <a:chOff x="4580872" y="3581400"/>
              <a:chExt cx="3801127" cy="1676400"/>
            </a:xfrm>
          </p:grpSpPr>
          <p:sp>
            <p:nvSpPr>
              <p:cNvPr id="27" name="Oval 26"/>
              <p:cNvSpPr/>
              <p:nvPr/>
            </p:nvSpPr>
            <p:spPr>
              <a:xfrm>
                <a:off x="4580872" y="3581400"/>
                <a:ext cx="3801127" cy="1676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5266" name="Oval 27"/>
              <p:cNvSpPr>
                <a:spLocks noChangeArrowheads="1"/>
              </p:cNvSpPr>
              <p:nvPr/>
            </p:nvSpPr>
            <p:spPr bwMode="auto">
              <a:xfrm>
                <a:off x="4732738" y="3656764"/>
                <a:ext cx="3421461" cy="1525671"/>
              </a:xfrm>
              <a:prstGeom prst="ellipse">
                <a:avLst/>
              </a:prstGeom>
              <a:blipFill dpi="0" rotWithShape="1">
                <a:blip r:embed="rId4"/>
                <a:srcRect/>
                <a:tile tx="0" ty="0" sx="100000" sy="100000" flip="none" algn="tl"/>
              </a:blipFill>
              <a:ln w="25400">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smtClean="0">
                  <a:ln>
                    <a:noFill/>
                  </a:ln>
                  <a:solidFill>
                    <a:srgbClr val="FFFFFF"/>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grpSp>
        <p:sp>
          <p:nvSpPr>
            <p:cNvPr id="24" name="Oval 23"/>
            <p:cNvSpPr/>
            <p:nvPr/>
          </p:nvSpPr>
          <p:spPr>
            <a:xfrm>
              <a:off x="5763493" y="2454275"/>
              <a:ext cx="333219" cy="300037"/>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42" name="Oval 41"/>
            <p:cNvSpPr/>
            <p:nvPr/>
          </p:nvSpPr>
          <p:spPr>
            <a:xfrm>
              <a:off x="6172876" y="2805112"/>
              <a:ext cx="180890" cy="174625"/>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43" name="Oval 42"/>
            <p:cNvSpPr/>
            <p:nvPr/>
          </p:nvSpPr>
          <p:spPr>
            <a:xfrm>
              <a:off x="6242694" y="2232025"/>
              <a:ext cx="333219" cy="300037"/>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44" name="Oval 43"/>
            <p:cNvSpPr/>
            <p:nvPr/>
          </p:nvSpPr>
          <p:spPr>
            <a:xfrm>
              <a:off x="6579086" y="2578100"/>
              <a:ext cx="166609" cy="150812"/>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45" name="Oval 44"/>
            <p:cNvSpPr/>
            <p:nvPr/>
          </p:nvSpPr>
          <p:spPr>
            <a:xfrm>
              <a:off x="5168458" y="2503487"/>
              <a:ext cx="385583" cy="330200"/>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46" name="Oval 45"/>
            <p:cNvSpPr/>
            <p:nvPr/>
          </p:nvSpPr>
          <p:spPr>
            <a:xfrm>
              <a:off x="5592123" y="2833687"/>
              <a:ext cx="198344" cy="193675"/>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47" name="Oval 46"/>
            <p:cNvSpPr/>
            <p:nvPr/>
          </p:nvSpPr>
          <p:spPr>
            <a:xfrm>
              <a:off x="6745696" y="2335212"/>
              <a:ext cx="333219" cy="300038"/>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48" name="Oval 47"/>
            <p:cNvSpPr/>
            <p:nvPr/>
          </p:nvSpPr>
          <p:spPr>
            <a:xfrm>
              <a:off x="7169361" y="2665412"/>
              <a:ext cx="166609" cy="193675"/>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49" name="Oval 48"/>
            <p:cNvSpPr/>
            <p:nvPr/>
          </p:nvSpPr>
          <p:spPr>
            <a:xfrm>
              <a:off x="6477534" y="2781300"/>
              <a:ext cx="374475" cy="342900"/>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50" name="Oval 49"/>
            <p:cNvSpPr/>
            <p:nvPr/>
          </p:nvSpPr>
          <p:spPr>
            <a:xfrm>
              <a:off x="5387430" y="2203450"/>
              <a:ext cx="333219" cy="300037"/>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51" name="Oval 50"/>
            <p:cNvSpPr/>
            <p:nvPr/>
          </p:nvSpPr>
          <p:spPr>
            <a:xfrm>
              <a:off x="5852351" y="3022600"/>
              <a:ext cx="333219" cy="300037"/>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52" name="Oval 51"/>
            <p:cNvSpPr/>
            <p:nvPr/>
          </p:nvSpPr>
          <p:spPr>
            <a:xfrm>
              <a:off x="5849177" y="2286000"/>
              <a:ext cx="169783" cy="150812"/>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53" name="Oval 52"/>
            <p:cNvSpPr/>
            <p:nvPr/>
          </p:nvSpPr>
          <p:spPr>
            <a:xfrm>
              <a:off x="6852009" y="2679700"/>
              <a:ext cx="171370" cy="149225"/>
            </a:xfrm>
            <a:prstGeom prst="ellipse">
              <a:avLst/>
            </a:prstGeom>
            <a:solidFill>
              <a:srgbClr val="FEF79E"/>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cxnSp>
        <p:nvCxnSpPr>
          <p:cNvPr id="55" name="Straight Arrow Connector 54"/>
          <p:cNvCxnSpPr/>
          <p:nvPr/>
        </p:nvCxnSpPr>
        <p:spPr>
          <a:xfrm flipV="1">
            <a:off x="3962400" y="2600325"/>
            <a:ext cx="685800" cy="4763"/>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52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7463" y="3276600"/>
            <a:ext cx="374173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276600"/>
            <a:ext cx="369570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1" name="TextBox 55"/>
          <p:cNvSpPr txBox="1">
            <a:spLocks noChangeArrowheads="1"/>
          </p:cNvSpPr>
          <p:nvPr/>
        </p:nvSpPr>
        <p:spPr bwMode="auto">
          <a:xfrm>
            <a:off x="4152900" y="3276600"/>
            <a:ext cx="723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Cell </a:t>
            </a:r>
            <a:r>
              <a:rPr kumimoji="0" lang="en-GB" altLang="en-US" sz="18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W</a:t>
            </a: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all</a:t>
            </a:r>
          </a:p>
        </p:txBody>
      </p:sp>
      <p:cxnSp>
        <p:nvCxnSpPr>
          <p:cNvPr id="60" name="Straight Arrow Connector 59"/>
          <p:cNvCxnSpPr/>
          <p:nvPr/>
        </p:nvCxnSpPr>
        <p:spPr>
          <a:xfrm>
            <a:off x="4724400" y="3441700"/>
            <a:ext cx="701675" cy="635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3810000" y="3376613"/>
            <a:ext cx="417513" cy="12858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5244" name="TextBox 62"/>
          <p:cNvSpPr txBox="1">
            <a:spLocks noChangeArrowheads="1"/>
          </p:cNvSpPr>
          <p:nvPr/>
        </p:nvSpPr>
        <p:spPr bwMode="auto">
          <a:xfrm>
            <a:off x="2624138" y="5321300"/>
            <a:ext cx="1795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Thylakoid stacks (grana)</a:t>
            </a:r>
          </a:p>
        </p:txBody>
      </p:sp>
      <p:cxnSp>
        <p:nvCxnSpPr>
          <p:cNvPr id="67" name="Straight Arrow Connector 66"/>
          <p:cNvCxnSpPr/>
          <p:nvPr/>
        </p:nvCxnSpPr>
        <p:spPr>
          <a:xfrm flipH="1" flipV="1">
            <a:off x="2874963" y="4800600"/>
            <a:ext cx="165100" cy="53181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5246" name="TextBox 70"/>
          <p:cNvSpPr txBox="1">
            <a:spLocks noChangeArrowheads="1"/>
          </p:cNvSpPr>
          <p:nvPr/>
        </p:nvSpPr>
        <p:spPr bwMode="auto">
          <a:xfrm>
            <a:off x="617538" y="5332413"/>
            <a:ext cx="11414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a:t>
            </a: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tarch grain</a:t>
            </a:r>
          </a:p>
        </p:txBody>
      </p:sp>
      <p:cxnSp>
        <p:nvCxnSpPr>
          <p:cNvPr id="72" name="Straight Arrow Connector 71"/>
          <p:cNvCxnSpPr/>
          <p:nvPr/>
        </p:nvCxnSpPr>
        <p:spPr>
          <a:xfrm flipV="1">
            <a:off x="1490663" y="4648200"/>
            <a:ext cx="0" cy="85407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5248" name="TextBox 72"/>
          <p:cNvSpPr txBox="1">
            <a:spLocks noChangeArrowheads="1"/>
          </p:cNvSpPr>
          <p:nvPr/>
        </p:nvSpPr>
        <p:spPr bwMode="auto">
          <a:xfrm>
            <a:off x="6902450" y="5180013"/>
            <a:ext cx="1668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a:t>
            </a:r>
            <a:r>
              <a:rPr kumimoji="0" lang="en-GB" altLang="en-US" sz="1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lastoglobuli (lipid droplets)</a:t>
            </a:r>
          </a:p>
        </p:txBody>
      </p:sp>
      <p:cxnSp>
        <p:nvCxnSpPr>
          <p:cNvPr id="74" name="Straight Arrow Connector 73"/>
          <p:cNvCxnSpPr>
            <a:stCxn id="95248" idx="1"/>
          </p:cNvCxnSpPr>
          <p:nvPr/>
        </p:nvCxnSpPr>
        <p:spPr>
          <a:xfrm flipH="1" flipV="1">
            <a:off x="6667500" y="4791075"/>
            <a:ext cx="234950" cy="711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7059613" y="4406900"/>
            <a:ext cx="250825" cy="77311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9592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187450" y="1196975"/>
            <a:ext cx="7010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buClr>
                <a:srgbClr val="FF3300"/>
              </a:buClr>
              <a:buFont typeface="Wingdings" pitchFamily="2" charset="2"/>
              <a:buChar char="Ø"/>
            </a:pPr>
            <a:r>
              <a:rPr lang="es-AR" altLang="es-MX" smtClean="0">
                <a:solidFill>
                  <a:srgbClr val="000000"/>
                </a:solidFill>
              </a:rPr>
              <a:t>Existen mutantes que tienen afectada, en forma directa o indirecta, la degradación de clorofilas denominados mutantes  “stay green” </a:t>
            </a:r>
            <a:endParaRPr lang="es-ES" altLang="es-MX" smtClean="0">
              <a:solidFill>
                <a:srgbClr val="000000"/>
              </a:solidFill>
            </a:endParaRPr>
          </a:p>
        </p:txBody>
      </p:sp>
      <p:sp>
        <p:nvSpPr>
          <p:cNvPr id="50179" name="Text Box 3"/>
          <p:cNvSpPr txBox="1">
            <a:spLocks noChangeArrowheads="1"/>
          </p:cNvSpPr>
          <p:nvPr/>
        </p:nvSpPr>
        <p:spPr bwMode="auto">
          <a:xfrm>
            <a:off x="1066800" y="2286000"/>
            <a:ext cx="731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pPr>
            <a:endParaRPr lang="es-ES" altLang="es-MX" smtClean="0">
              <a:solidFill>
                <a:srgbClr val="000000"/>
              </a:solidFill>
            </a:endParaRPr>
          </a:p>
        </p:txBody>
      </p:sp>
      <p:sp>
        <p:nvSpPr>
          <p:cNvPr id="50180" name="Text Box 4"/>
          <p:cNvSpPr txBox="1">
            <a:spLocks noChangeArrowheads="1"/>
          </p:cNvSpPr>
          <p:nvPr/>
        </p:nvSpPr>
        <p:spPr bwMode="auto">
          <a:xfrm>
            <a:off x="457200" y="3413125"/>
            <a:ext cx="8305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buClr>
                <a:srgbClr val="FF3300"/>
              </a:buClr>
              <a:buFont typeface="Wingdings" pitchFamily="2" charset="2"/>
              <a:buChar char="Ø"/>
            </a:pPr>
            <a:r>
              <a:rPr lang="es-AR" altLang="es-MX" smtClean="0">
                <a:solidFill>
                  <a:srgbClr val="000000"/>
                </a:solidFill>
                <a:cs typeface="Times New Roman" pitchFamily="18" charset="0"/>
              </a:rPr>
              <a:t> El carácter </a:t>
            </a:r>
            <a:r>
              <a:rPr lang="es-ES" altLang="es-MX" smtClean="0">
                <a:solidFill>
                  <a:srgbClr val="000000"/>
                </a:solidFill>
                <a:cs typeface="Times New Roman" pitchFamily="18" charset="0"/>
              </a:rPr>
              <a:t>“stay green”</a:t>
            </a:r>
            <a:r>
              <a:rPr lang="es-AR" altLang="es-MX" smtClean="0">
                <a:solidFill>
                  <a:srgbClr val="000000"/>
                </a:solidFill>
                <a:cs typeface="Times New Roman" pitchFamily="18" charset="0"/>
              </a:rPr>
              <a:t> puede estar dado g</a:t>
            </a:r>
            <a:r>
              <a:rPr lang="es-ES" altLang="es-MX" smtClean="0">
                <a:solidFill>
                  <a:srgbClr val="000000"/>
                </a:solidFill>
                <a:cs typeface="Times New Roman" pitchFamily="18" charset="0"/>
              </a:rPr>
              <a:t>enes implicados en la biosíntesis de hormonas relacionas con la senescencia, la degradación de clorofilas y proteínas relacionada con la fotosíntesis y la defensa antioxidante.</a:t>
            </a:r>
            <a:endParaRPr lang="es-ES" altLang="es-MX" smtClean="0">
              <a:solidFill>
                <a:srgbClr val="000000"/>
              </a:solidFill>
            </a:endParaRPr>
          </a:p>
        </p:txBody>
      </p:sp>
    </p:spTree>
    <p:extLst>
      <p:ext uri="{BB962C8B-B14F-4D97-AF65-F5344CB8AC3E}">
        <p14:creationId xmlns:p14="http://schemas.microsoft.com/office/powerpoint/2010/main" val="5142814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2" descr="fig20_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143000"/>
            <a:ext cx="45847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p:cNvSpPr txBox="1">
            <a:spLocks noChangeArrowheads="1"/>
          </p:cNvSpPr>
          <p:nvPr/>
        </p:nvSpPr>
        <p:spPr bwMode="auto">
          <a:xfrm>
            <a:off x="304800" y="381000"/>
            <a:ext cx="861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s-AR" altLang="es-MX" sz="1800" smtClean="0">
                <a:solidFill>
                  <a:srgbClr val="000000"/>
                </a:solidFill>
              </a:rPr>
              <a:t>Senescencia inducida por oscuridad entre genotipo salvaje y mutante “stay green” (</a:t>
            </a:r>
            <a:r>
              <a:rPr lang="es-AR" altLang="es-MX" sz="1800" i="1" smtClean="0">
                <a:solidFill>
                  <a:srgbClr val="000000"/>
                </a:solidFill>
              </a:rPr>
              <a:t>Sid) en Festuca</a:t>
            </a:r>
            <a:endParaRPr lang="es-ES" altLang="es-MX" sz="1800" i="1" smtClean="0">
              <a:solidFill>
                <a:srgbClr val="000000"/>
              </a:solidFill>
            </a:endParaRPr>
          </a:p>
        </p:txBody>
      </p:sp>
    </p:spTree>
    <p:extLst>
      <p:ext uri="{BB962C8B-B14F-4D97-AF65-F5344CB8AC3E}">
        <p14:creationId xmlns:p14="http://schemas.microsoft.com/office/powerpoint/2010/main" val="696255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219200"/>
            <a:ext cx="7402513"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3"/>
          <p:cNvSpPr txBox="1">
            <a:spLocks noChangeArrowheads="1"/>
          </p:cNvSpPr>
          <p:nvPr/>
        </p:nvSpPr>
        <p:spPr bwMode="auto">
          <a:xfrm>
            <a:off x="228600" y="5835650"/>
            <a:ext cx="868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s-AR" altLang="es-MX" sz="1800" smtClean="0">
                <a:solidFill>
                  <a:srgbClr val="000000"/>
                </a:solidFill>
              </a:rPr>
              <a:t>Actividad PaO, degradación de clorofilas, y proteólisis de LHCII y RubisCo  en hojas presenecentes y senecentes de genotipos salvajes y stay green</a:t>
            </a:r>
            <a:endParaRPr lang="es-ES" altLang="es-MX" sz="1800" smtClean="0">
              <a:solidFill>
                <a:srgbClr val="000000"/>
              </a:solidFill>
            </a:endParaRPr>
          </a:p>
        </p:txBody>
      </p:sp>
      <p:sp>
        <p:nvSpPr>
          <p:cNvPr id="52228" name="Text Box 4"/>
          <p:cNvSpPr txBox="1">
            <a:spLocks noChangeArrowheads="1"/>
          </p:cNvSpPr>
          <p:nvPr/>
        </p:nvSpPr>
        <p:spPr bwMode="auto">
          <a:xfrm>
            <a:off x="304800" y="0"/>
            <a:ext cx="8458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AR" altLang="es-MX" smtClean="0">
                <a:solidFill>
                  <a:srgbClr val="000000"/>
                </a:solidFill>
              </a:rPr>
              <a:t>El locus Sid codifica o regula el gen de la PAO (pheophorbide a oxydase), previniendo la degradación de clorofilas y del LHCII pero no de de RuBisCo</a:t>
            </a:r>
            <a:endParaRPr lang="es-ES" altLang="es-MX" smtClean="0">
              <a:solidFill>
                <a:srgbClr val="000000"/>
              </a:solidFill>
            </a:endParaRPr>
          </a:p>
        </p:txBody>
      </p:sp>
    </p:spTree>
    <p:extLst>
      <p:ext uri="{BB962C8B-B14F-4D97-AF65-F5344CB8AC3E}">
        <p14:creationId xmlns:p14="http://schemas.microsoft.com/office/powerpoint/2010/main" val="24901987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057400"/>
            <a:ext cx="8637588"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p:cNvSpPr txBox="1">
            <a:spLocks noChangeArrowheads="1"/>
          </p:cNvSpPr>
          <p:nvPr/>
        </p:nvSpPr>
        <p:spPr bwMode="auto">
          <a:xfrm>
            <a:off x="0" y="533400"/>
            <a:ext cx="8915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s-AR" altLang="es-MX" smtClean="0">
                <a:solidFill>
                  <a:srgbClr val="000000"/>
                </a:solidFill>
              </a:rPr>
              <a:t>Efecto de la senescencia en la ultraestructura plastidial de genotipos salvajes y </a:t>
            </a:r>
            <a:r>
              <a:rPr lang="es-AR" altLang="es-MX" i="1" smtClean="0">
                <a:solidFill>
                  <a:srgbClr val="000000"/>
                </a:solidFill>
              </a:rPr>
              <a:t>stay-green (Sid). </a:t>
            </a:r>
            <a:r>
              <a:rPr lang="es-AR" altLang="es-MX" smtClean="0">
                <a:solidFill>
                  <a:srgbClr val="000000"/>
                </a:solidFill>
              </a:rPr>
              <a:t>Formación de plastoglobuli y disminución de tilacoides granales durante la senescencia</a:t>
            </a:r>
            <a:endParaRPr lang="es-ES" altLang="es-MX" smtClean="0">
              <a:solidFill>
                <a:srgbClr val="000000"/>
              </a:solidFill>
            </a:endParaRPr>
          </a:p>
        </p:txBody>
      </p:sp>
    </p:spTree>
    <p:extLst>
      <p:ext uri="{BB962C8B-B14F-4D97-AF65-F5344CB8AC3E}">
        <p14:creationId xmlns:p14="http://schemas.microsoft.com/office/powerpoint/2010/main" val="14375435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6571"/>
            <a:ext cx="8122430" cy="258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10" y="2803013"/>
            <a:ext cx="4174446" cy="361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2803014"/>
            <a:ext cx="3101727" cy="3812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7966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187450" y="333375"/>
            <a:ext cx="693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ES_tradnl" altLang="es-MX" b="1" smtClean="0">
                <a:solidFill>
                  <a:srgbClr val="FF0000"/>
                </a:solidFill>
              </a:rPr>
              <a:t>SENESCENCIA Y PROCESOS RELACIONADOS</a:t>
            </a:r>
            <a:endParaRPr lang="es-ES_tradnl" altLang="es-MX" smtClean="0">
              <a:solidFill>
                <a:srgbClr val="FF0000"/>
              </a:solidFill>
            </a:endParaRPr>
          </a:p>
        </p:txBody>
      </p:sp>
      <p:grpSp>
        <p:nvGrpSpPr>
          <p:cNvPr id="2" name="Group 3"/>
          <p:cNvGrpSpPr>
            <a:grpSpLocks/>
          </p:cNvGrpSpPr>
          <p:nvPr/>
        </p:nvGrpSpPr>
        <p:grpSpPr bwMode="auto">
          <a:xfrm>
            <a:off x="2411413" y="2924175"/>
            <a:ext cx="4681537" cy="1873250"/>
            <a:chOff x="1519" y="1842"/>
            <a:chExt cx="2949" cy="1180"/>
          </a:xfrm>
        </p:grpSpPr>
        <p:sp>
          <p:nvSpPr>
            <p:cNvPr id="57348" name="Oval 4"/>
            <p:cNvSpPr>
              <a:spLocks noChangeArrowheads="1"/>
            </p:cNvSpPr>
            <p:nvPr/>
          </p:nvSpPr>
          <p:spPr bwMode="auto">
            <a:xfrm>
              <a:off x="1519" y="1842"/>
              <a:ext cx="2949" cy="1180"/>
            </a:xfrm>
            <a:prstGeom prst="ellipse">
              <a:avLst/>
            </a:pr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sp>
          <p:nvSpPr>
            <p:cNvPr id="57349" name="Text Box 5"/>
            <p:cNvSpPr txBox="1">
              <a:spLocks noChangeArrowheads="1"/>
            </p:cNvSpPr>
            <p:nvPr/>
          </p:nvSpPr>
          <p:spPr bwMode="auto">
            <a:xfrm>
              <a:off x="2381" y="2205"/>
              <a:ext cx="1361"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ES_tradnl" altLang="es-MX" dirty="0" smtClean="0">
                  <a:solidFill>
                    <a:srgbClr val="000000"/>
                  </a:solidFill>
                </a:rPr>
                <a:t>Degradación de Proteínas</a:t>
              </a:r>
              <a:endParaRPr lang="en-US" altLang="es-MX" dirty="0" smtClean="0">
                <a:solidFill>
                  <a:srgbClr val="000000"/>
                </a:solidFill>
              </a:endParaRPr>
            </a:p>
          </p:txBody>
        </p:sp>
      </p:grpSp>
    </p:spTree>
    <p:extLst>
      <p:ext uri="{BB962C8B-B14F-4D97-AF65-F5344CB8AC3E}">
        <p14:creationId xmlns:p14="http://schemas.microsoft.com/office/powerpoint/2010/main" val="2664199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370" name="Picture 2" descr="senescence-series-figure-lighter-tif"/>
          <p:cNvPicPr>
            <a:picLocks noChangeAspect="1" noChangeArrowheads="1"/>
          </p:cNvPicPr>
          <p:nvPr/>
        </p:nvPicPr>
        <p:blipFill>
          <a:blip r:embed="rId2" cstate="print">
            <a:lum bright="-10000"/>
            <a:extLst>
              <a:ext uri="{28A0092B-C50C-407E-A947-70E740481C1C}">
                <a14:useLocalDpi xmlns:a14="http://schemas.microsoft.com/office/drawing/2010/main" val="0"/>
              </a:ext>
            </a:extLst>
          </a:blip>
          <a:srcRect/>
          <a:stretch>
            <a:fillRect/>
          </a:stretch>
        </p:blipFill>
        <p:spPr bwMode="auto">
          <a:xfrm>
            <a:off x="1219200" y="1676400"/>
            <a:ext cx="70866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3"/>
          <p:cNvSpPr txBox="1">
            <a:spLocks noChangeArrowheads="1"/>
          </p:cNvSpPr>
          <p:nvPr/>
        </p:nvSpPr>
        <p:spPr bwMode="auto">
          <a:xfrm>
            <a:off x="1052513" y="762000"/>
            <a:ext cx="71008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pPr>
            <a:r>
              <a:rPr lang="es-ES_tradnl" altLang="es-MX" b="1" smtClean="0">
                <a:solidFill>
                  <a:srgbClr val="000000"/>
                </a:solidFill>
              </a:rPr>
              <a:t>La principal fuente de los nutrientes reciclados durante la senescencia son los cloroplastos</a:t>
            </a:r>
            <a:endParaRPr lang="en-US" altLang="es-MX" b="1" smtClean="0">
              <a:solidFill>
                <a:srgbClr val="000000"/>
              </a:solidFill>
            </a:endParaRPr>
          </a:p>
        </p:txBody>
      </p:sp>
    </p:spTree>
    <p:extLst>
      <p:ext uri="{BB962C8B-B14F-4D97-AF65-F5344CB8AC3E}">
        <p14:creationId xmlns:p14="http://schemas.microsoft.com/office/powerpoint/2010/main" val="35888754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042988" y="0"/>
            <a:ext cx="723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ES_tradnl" altLang="es-MX" smtClean="0">
                <a:solidFill>
                  <a:srgbClr val="000000"/>
                </a:solidFill>
              </a:rPr>
              <a:t>Disminución de proteínas totales: degradación de proteínas</a:t>
            </a:r>
          </a:p>
        </p:txBody>
      </p:sp>
      <p:sp>
        <p:nvSpPr>
          <p:cNvPr id="59395" name="Text Box 3"/>
          <p:cNvSpPr txBox="1">
            <a:spLocks noChangeArrowheads="1"/>
          </p:cNvSpPr>
          <p:nvPr/>
        </p:nvSpPr>
        <p:spPr bwMode="auto">
          <a:xfrm>
            <a:off x="4932363" y="693738"/>
            <a:ext cx="43211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pPr>
            <a:r>
              <a:rPr lang="es-ES_tradnl" altLang="es-MX" sz="1800" dirty="0" smtClean="0">
                <a:solidFill>
                  <a:srgbClr val="000000"/>
                </a:solidFill>
              </a:rPr>
              <a:t>Marcaje oxidativo mediado por EAO </a:t>
            </a:r>
          </a:p>
          <a:p>
            <a:pPr fontAlgn="base">
              <a:spcBef>
                <a:spcPct val="50000"/>
              </a:spcBef>
              <a:spcAft>
                <a:spcPct val="0"/>
              </a:spcAft>
            </a:pPr>
            <a:r>
              <a:rPr lang="es-ES_tradnl" altLang="es-MX" sz="1800" dirty="0" smtClean="0">
                <a:solidFill>
                  <a:srgbClr val="000000"/>
                </a:solidFill>
              </a:rPr>
              <a:t>Proteólisis mediadas por EAO (</a:t>
            </a:r>
            <a:r>
              <a:rPr lang="es-ES_tradnl" altLang="es-MX" sz="1800" dirty="0" err="1" smtClean="0">
                <a:solidFill>
                  <a:srgbClr val="000000"/>
                </a:solidFill>
              </a:rPr>
              <a:t>RuBisCo</a:t>
            </a:r>
            <a:r>
              <a:rPr lang="es-ES_tradnl" altLang="es-MX" sz="1800" dirty="0" smtClean="0">
                <a:solidFill>
                  <a:srgbClr val="000000"/>
                </a:solidFill>
              </a:rPr>
              <a:t> y GS2)</a:t>
            </a:r>
          </a:p>
          <a:p>
            <a:pPr fontAlgn="base">
              <a:spcBef>
                <a:spcPct val="50000"/>
              </a:spcBef>
              <a:spcAft>
                <a:spcPct val="0"/>
              </a:spcAft>
            </a:pPr>
            <a:r>
              <a:rPr lang="es-ES_tradnl" altLang="es-MX" sz="1800" dirty="0" smtClean="0">
                <a:solidFill>
                  <a:srgbClr val="000000"/>
                </a:solidFill>
              </a:rPr>
              <a:t>Cambios de </a:t>
            </a:r>
            <a:r>
              <a:rPr lang="es-ES_tradnl" altLang="es-MX" sz="1800" dirty="0" err="1" smtClean="0">
                <a:solidFill>
                  <a:srgbClr val="000000"/>
                </a:solidFill>
              </a:rPr>
              <a:t>compartamentalización</a:t>
            </a:r>
            <a:r>
              <a:rPr lang="es-ES_tradnl" altLang="es-MX" sz="1800" dirty="0" smtClean="0">
                <a:solidFill>
                  <a:srgbClr val="000000"/>
                </a:solidFill>
              </a:rPr>
              <a:t>, </a:t>
            </a:r>
            <a:r>
              <a:rPr lang="es-ES_tradnl" altLang="es-MX" sz="1800" dirty="0" err="1" smtClean="0">
                <a:solidFill>
                  <a:srgbClr val="000000"/>
                </a:solidFill>
              </a:rPr>
              <a:t>fosforilación</a:t>
            </a:r>
            <a:r>
              <a:rPr lang="es-ES_tradnl" altLang="es-MX" sz="1800" dirty="0" smtClean="0">
                <a:solidFill>
                  <a:srgbClr val="000000"/>
                </a:solidFill>
              </a:rPr>
              <a:t>, </a:t>
            </a:r>
            <a:r>
              <a:rPr lang="es-ES_tradnl" altLang="es-MX" sz="1800" dirty="0" err="1" smtClean="0">
                <a:solidFill>
                  <a:srgbClr val="000000"/>
                </a:solidFill>
              </a:rPr>
              <a:t>ubiquitinación</a:t>
            </a:r>
            <a:r>
              <a:rPr lang="es-ES_tradnl" altLang="es-MX" sz="1800" dirty="0" smtClean="0">
                <a:solidFill>
                  <a:srgbClr val="000000"/>
                </a:solidFill>
              </a:rPr>
              <a:t> o de reducción de los residuos de aa. </a:t>
            </a:r>
          </a:p>
          <a:p>
            <a:pPr fontAlgn="base">
              <a:spcBef>
                <a:spcPct val="50000"/>
              </a:spcBef>
              <a:spcAft>
                <a:spcPct val="0"/>
              </a:spcAft>
            </a:pPr>
            <a:r>
              <a:rPr lang="es-ES_tradnl" altLang="es-MX" sz="1800" dirty="0" smtClean="0">
                <a:solidFill>
                  <a:srgbClr val="000000"/>
                </a:solidFill>
              </a:rPr>
              <a:t>Inducción de </a:t>
            </a:r>
            <a:r>
              <a:rPr lang="es-ES_tradnl" altLang="es-MX" sz="1800" dirty="0" err="1" smtClean="0">
                <a:solidFill>
                  <a:srgbClr val="000000"/>
                </a:solidFill>
              </a:rPr>
              <a:t>metaloendopeptidasas</a:t>
            </a:r>
            <a:r>
              <a:rPr lang="es-ES_tradnl" altLang="es-MX" sz="1800" dirty="0" smtClean="0">
                <a:solidFill>
                  <a:srgbClr val="000000"/>
                </a:solidFill>
              </a:rPr>
              <a:t> y </a:t>
            </a:r>
            <a:r>
              <a:rPr lang="es-ES_tradnl" altLang="es-MX" sz="1800" dirty="0" err="1" smtClean="0">
                <a:solidFill>
                  <a:srgbClr val="000000"/>
                </a:solidFill>
              </a:rPr>
              <a:t>endopeptidasas</a:t>
            </a:r>
            <a:r>
              <a:rPr lang="es-ES_tradnl" altLang="es-MX" sz="1800" dirty="0" smtClean="0">
                <a:solidFill>
                  <a:srgbClr val="000000"/>
                </a:solidFill>
              </a:rPr>
              <a:t> </a:t>
            </a:r>
            <a:r>
              <a:rPr lang="es-ES_tradnl" altLang="es-MX" sz="1800" dirty="0" err="1" smtClean="0">
                <a:solidFill>
                  <a:srgbClr val="000000"/>
                </a:solidFill>
              </a:rPr>
              <a:t>cloroplasticas</a:t>
            </a:r>
            <a:r>
              <a:rPr lang="es-ES_tradnl" altLang="es-MX" sz="1800" dirty="0" smtClean="0">
                <a:solidFill>
                  <a:srgbClr val="000000"/>
                </a:solidFill>
              </a:rPr>
              <a:t> (</a:t>
            </a:r>
            <a:r>
              <a:rPr lang="es-ES_tradnl" altLang="es-MX" sz="1800" dirty="0" err="1" smtClean="0">
                <a:solidFill>
                  <a:srgbClr val="000000"/>
                </a:solidFill>
              </a:rPr>
              <a:t>Clp</a:t>
            </a:r>
            <a:r>
              <a:rPr lang="es-ES_tradnl" altLang="es-MX" sz="1800" dirty="0" smtClean="0">
                <a:solidFill>
                  <a:srgbClr val="000000"/>
                </a:solidFill>
              </a:rPr>
              <a:t>) </a:t>
            </a:r>
          </a:p>
          <a:p>
            <a:pPr fontAlgn="base">
              <a:spcBef>
                <a:spcPct val="50000"/>
              </a:spcBef>
              <a:spcAft>
                <a:spcPct val="0"/>
              </a:spcAft>
            </a:pPr>
            <a:r>
              <a:rPr lang="es-ES_tradnl" altLang="es-MX" sz="1800" dirty="0" smtClean="0">
                <a:solidFill>
                  <a:srgbClr val="000000"/>
                </a:solidFill>
              </a:rPr>
              <a:t>Inducción de genes  y actividad de proteasas (vacuolas).</a:t>
            </a:r>
          </a:p>
          <a:p>
            <a:pPr fontAlgn="base">
              <a:spcBef>
                <a:spcPct val="50000"/>
              </a:spcBef>
              <a:spcAft>
                <a:spcPct val="0"/>
              </a:spcAft>
            </a:pPr>
            <a:r>
              <a:rPr lang="es-ES_tradnl" altLang="es-MX" sz="1800" dirty="0" smtClean="0">
                <a:solidFill>
                  <a:srgbClr val="000000"/>
                </a:solidFill>
              </a:rPr>
              <a:t>Inducción de </a:t>
            </a:r>
            <a:r>
              <a:rPr lang="es-ES_tradnl" altLang="es-MX" sz="1800" dirty="0" err="1" smtClean="0">
                <a:solidFill>
                  <a:srgbClr val="000000"/>
                </a:solidFill>
              </a:rPr>
              <a:t>Cystein</a:t>
            </a:r>
            <a:r>
              <a:rPr lang="es-ES_tradnl" altLang="es-MX" sz="1800" dirty="0" smtClean="0">
                <a:solidFill>
                  <a:srgbClr val="000000"/>
                </a:solidFill>
              </a:rPr>
              <a:t> proteasas (actividades </a:t>
            </a:r>
            <a:r>
              <a:rPr lang="es-ES_tradnl" altLang="es-MX" sz="1800" dirty="0" err="1" smtClean="0">
                <a:solidFill>
                  <a:srgbClr val="000000"/>
                </a:solidFill>
              </a:rPr>
              <a:t>caspasa-like</a:t>
            </a:r>
            <a:r>
              <a:rPr lang="es-ES_tradnl" altLang="es-MX" sz="1800" dirty="0" smtClean="0">
                <a:solidFill>
                  <a:srgbClr val="000000"/>
                </a:solidFill>
              </a:rPr>
              <a:t>)</a:t>
            </a:r>
          </a:p>
          <a:p>
            <a:pPr fontAlgn="base">
              <a:spcBef>
                <a:spcPct val="50000"/>
              </a:spcBef>
              <a:spcAft>
                <a:spcPct val="0"/>
              </a:spcAft>
            </a:pPr>
            <a:r>
              <a:rPr lang="es-ES_tradnl" altLang="es-MX" sz="1800" dirty="0" smtClean="0">
                <a:solidFill>
                  <a:srgbClr val="000000"/>
                </a:solidFill>
              </a:rPr>
              <a:t>Carga diferencial de proteasas en la vacuola que determinan el “tipo de muerte” a la que conducirá.  </a:t>
            </a:r>
          </a:p>
        </p:txBody>
      </p:sp>
      <p:pic>
        <p:nvPicPr>
          <p:cNvPr id="593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457200"/>
            <a:ext cx="48037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3927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2297113" y="1143000"/>
          <a:ext cx="2732087" cy="4191000"/>
        </p:xfrm>
        <a:graphic>
          <a:graphicData uri="http://schemas.openxmlformats.org/presentationml/2006/ole">
            <mc:AlternateContent xmlns:mc="http://schemas.openxmlformats.org/markup-compatibility/2006">
              <mc:Choice xmlns:v="urn:schemas-microsoft-com:vml" Requires="v">
                <p:oleObj spid="_x0000_s5162" name="Fotografía de Photo Editor" r:id="rId3" imgW="15394549" imgH="26476190" progId="">
                  <p:embed/>
                </p:oleObj>
              </mc:Choice>
              <mc:Fallback>
                <p:oleObj name="Fotografía de Photo Editor" r:id="rId3" imgW="15394549" imgH="26476190" progId="">
                  <p:embed/>
                  <p:pic>
                    <p:nvPicPr>
                      <p:cNvPr id="0" name="Picture 30"/>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2297113" y="1143000"/>
                        <a:ext cx="2732087"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3"/>
          <p:cNvGraphicFramePr>
            <a:graphicFrameLocks noChangeAspect="1"/>
          </p:cNvGraphicFramePr>
          <p:nvPr/>
        </p:nvGraphicFramePr>
        <p:xfrm>
          <a:off x="5111750" y="1143000"/>
          <a:ext cx="2736850" cy="4191000"/>
        </p:xfrm>
        <a:graphic>
          <a:graphicData uri="http://schemas.openxmlformats.org/presentationml/2006/ole">
            <mc:AlternateContent xmlns:mc="http://schemas.openxmlformats.org/markup-compatibility/2006">
              <mc:Choice xmlns:v="urn:schemas-microsoft-com:vml" Requires="v">
                <p:oleObj spid="_x0000_s5163" name="Fotografía de Photo Editor" r:id="rId5" imgW="10631384" imgH="22666667" progId="">
                  <p:embed/>
                </p:oleObj>
              </mc:Choice>
              <mc:Fallback>
                <p:oleObj name="Fotografía de Photo Editor" r:id="rId5" imgW="10631384" imgH="22666667" progId="">
                  <p:embed/>
                  <p:pic>
                    <p:nvPicPr>
                      <p:cNvPr id="0" name="Picture 31"/>
                      <p:cNvPicPr>
                        <a:picLocks noChangeAspect="1" noChangeArrowheads="1"/>
                      </p:cNvPicPr>
                      <p:nvPr/>
                    </p:nvPicPr>
                    <p:blipFill>
                      <a:blip r:embed="rId6">
                        <a:lum bright="-20000" contrast="10000"/>
                        <a:extLst>
                          <a:ext uri="{28A0092B-C50C-407E-A947-70E740481C1C}">
                            <a14:useLocalDpi xmlns:a14="http://schemas.microsoft.com/office/drawing/2010/main" val="0"/>
                          </a:ext>
                        </a:extLst>
                      </a:blip>
                      <a:srcRect/>
                      <a:stretch>
                        <a:fillRect/>
                      </a:stretch>
                    </p:blipFill>
                    <p:spPr bwMode="auto">
                      <a:xfrm>
                        <a:off x="5111750" y="1143000"/>
                        <a:ext cx="27368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4"/>
          <p:cNvSpPr txBox="1">
            <a:spLocks noChangeArrowheads="1"/>
          </p:cNvSpPr>
          <p:nvPr/>
        </p:nvSpPr>
        <p:spPr bwMode="auto">
          <a:xfrm>
            <a:off x="3270250" y="5538788"/>
            <a:ext cx="3816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ES_tradnl" altLang="es-MX" sz="1800" smtClean="0">
                <a:solidFill>
                  <a:srgbClr val="000000"/>
                </a:solidFill>
              </a:rPr>
              <a:t>Madura                    </a:t>
            </a:r>
            <a:r>
              <a:rPr lang="es-ES_tradnl" altLang="es-MX" sz="1800" b="1" smtClean="0">
                <a:solidFill>
                  <a:srgbClr val="000000"/>
                </a:solidFill>
              </a:rPr>
              <a:t>      </a:t>
            </a:r>
            <a:r>
              <a:rPr lang="es-ES_tradnl" altLang="es-MX" sz="1800" smtClean="0">
                <a:solidFill>
                  <a:srgbClr val="000000"/>
                </a:solidFill>
              </a:rPr>
              <a:t>Senescente</a:t>
            </a:r>
          </a:p>
        </p:txBody>
      </p:sp>
      <p:sp>
        <p:nvSpPr>
          <p:cNvPr id="360453" name="Line 5"/>
          <p:cNvSpPr>
            <a:spLocks noChangeShapeType="1"/>
          </p:cNvSpPr>
          <p:nvPr/>
        </p:nvSpPr>
        <p:spPr bwMode="auto">
          <a:xfrm rot="10800000" flipH="1">
            <a:off x="2133600" y="2895600"/>
            <a:ext cx="1371600" cy="0"/>
          </a:xfrm>
          <a:prstGeom prst="line">
            <a:avLst/>
          </a:prstGeom>
          <a:noFill/>
          <a:ln w="31750">
            <a:solidFill>
              <a:srgbClr val="808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sz="2000" smtClean="0">
              <a:solidFill>
                <a:srgbClr val="000000"/>
              </a:solidFill>
            </a:endParaRPr>
          </a:p>
        </p:txBody>
      </p:sp>
      <p:sp>
        <p:nvSpPr>
          <p:cNvPr id="360454" name="Text Box 6"/>
          <p:cNvSpPr txBox="1">
            <a:spLocks noChangeArrowheads="1"/>
          </p:cNvSpPr>
          <p:nvPr/>
        </p:nvSpPr>
        <p:spPr bwMode="auto">
          <a:xfrm>
            <a:off x="685800" y="2438400"/>
            <a:ext cx="160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ES_tradnl" altLang="es-MX" sz="1800" b="1" smtClean="0">
                <a:solidFill>
                  <a:srgbClr val="333399"/>
                </a:solidFill>
              </a:rPr>
              <a:t>Clp: 70-80% del N foliar !</a:t>
            </a:r>
            <a:endParaRPr lang="en-US" altLang="es-MX" sz="1800" b="1" smtClean="0">
              <a:solidFill>
                <a:srgbClr val="333399"/>
              </a:solidFill>
            </a:endParaRPr>
          </a:p>
        </p:txBody>
      </p:sp>
    </p:spTree>
    <p:extLst>
      <p:ext uri="{BB962C8B-B14F-4D97-AF65-F5344CB8AC3E}">
        <p14:creationId xmlns:p14="http://schemas.microsoft.com/office/powerpoint/2010/main" val="1247463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04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0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3" grpId="0" animBg="1"/>
      <p:bldP spid="360454"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Text Box 2"/>
          <p:cNvSpPr txBox="1">
            <a:spLocks noChangeArrowheads="1"/>
          </p:cNvSpPr>
          <p:nvPr/>
        </p:nvSpPr>
        <p:spPr bwMode="auto">
          <a:xfrm>
            <a:off x="250825" y="981075"/>
            <a:ext cx="8763000"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pPr>
            <a:r>
              <a:rPr lang="es-ES_tradnl" altLang="es-MX" b="1" smtClean="0">
                <a:solidFill>
                  <a:srgbClr val="000000"/>
                </a:solidFill>
              </a:rPr>
              <a:t>RUBISCO:</a:t>
            </a:r>
          </a:p>
          <a:p>
            <a:pPr fontAlgn="base">
              <a:spcBef>
                <a:spcPct val="50000"/>
              </a:spcBef>
              <a:spcAft>
                <a:spcPct val="0"/>
              </a:spcAft>
            </a:pPr>
            <a:r>
              <a:rPr lang="es-ES_tradnl" altLang="es-MX" b="1" smtClean="0">
                <a:solidFill>
                  <a:srgbClr val="000000"/>
                </a:solidFill>
              </a:rPr>
              <a:t>-</a:t>
            </a:r>
            <a:r>
              <a:rPr lang="es-ES_tradnl" altLang="es-MX" smtClean="0">
                <a:solidFill>
                  <a:srgbClr val="000000"/>
                </a:solidFill>
              </a:rPr>
              <a:t>Disminución de transcripción y estabilidad de los mensajeros de la subunidad grande (</a:t>
            </a:r>
            <a:r>
              <a:rPr lang="es-ES_tradnl" altLang="es-MX" i="1" smtClean="0">
                <a:solidFill>
                  <a:srgbClr val="000000"/>
                </a:solidFill>
              </a:rPr>
              <a:t>rbcL</a:t>
            </a:r>
            <a:r>
              <a:rPr lang="es-ES_tradnl" altLang="es-MX" smtClean="0">
                <a:solidFill>
                  <a:srgbClr val="000000"/>
                </a:solidFill>
              </a:rPr>
              <a:t>) codificada en el cloroplasto  y  de  la subunidad pequeña  (</a:t>
            </a:r>
            <a:r>
              <a:rPr lang="es-ES_tradnl" altLang="es-MX" i="1" smtClean="0">
                <a:solidFill>
                  <a:srgbClr val="000000"/>
                </a:solidFill>
              </a:rPr>
              <a:t>rbcS</a:t>
            </a:r>
            <a:r>
              <a:rPr lang="es-ES_tradnl" altLang="es-MX" smtClean="0">
                <a:solidFill>
                  <a:srgbClr val="000000"/>
                </a:solidFill>
              </a:rPr>
              <a:t>) nuclear.</a:t>
            </a:r>
          </a:p>
          <a:p>
            <a:pPr fontAlgn="base">
              <a:spcBef>
                <a:spcPct val="50000"/>
              </a:spcBef>
              <a:spcAft>
                <a:spcPct val="0"/>
              </a:spcAft>
              <a:buFontTx/>
              <a:buChar char="-"/>
            </a:pPr>
            <a:r>
              <a:rPr lang="es-ES_tradnl" altLang="es-MX" smtClean="0">
                <a:solidFill>
                  <a:srgbClr val="000000"/>
                </a:solidFill>
              </a:rPr>
              <a:t>Coordinación de las proporciones las subunidades a nivel traduccional </a:t>
            </a:r>
            <a:r>
              <a:rPr lang="es-ES_tradnl" altLang="es-MX" sz="1800" smtClean="0">
                <a:solidFill>
                  <a:srgbClr val="000000"/>
                </a:solidFill>
              </a:rPr>
              <a:t>Mutante </a:t>
            </a:r>
            <a:r>
              <a:rPr lang="es-ES_tradnl" altLang="es-MX" sz="1800" i="1" smtClean="0">
                <a:solidFill>
                  <a:srgbClr val="000000"/>
                </a:solidFill>
              </a:rPr>
              <a:t>anti-rbcS -</a:t>
            </a:r>
            <a:r>
              <a:rPr lang="es-ES_tradnl" altLang="es-MX" sz="1800" smtClean="0">
                <a:solidFill>
                  <a:srgbClr val="000000"/>
                </a:solidFill>
              </a:rPr>
              <a:t>menos RNA rbcS y SSU - menos LSU, pero no menos rbcL</a:t>
            </a:r>
          </a:p>
          <a:p>
            <a:pPr fontAlgn="base">
              <a:spcBef>
                <a:spcPct val="50000"/>
              </a:spcBef>
              <a:spcAft>
                <a:spcPct val="0"/>
              </a:spcAft>
              <a:buFontTx/>
              <a:buChar char="-"/>
            </a:pPr>
            <a:r>
              <a:rPr lang="es-AR" altLang="es-MX" smtClean="0">
                <a:solidFill>
                  <a:srgbClr val="000000"/>
                </a:solidFill>
              </a:rPr>
              <a:t> Las EAO inducen la proteólisis parcial de la</a:t>
            </a:r>
            <a:r>
              <a:rPr lang="es-ES" altLang="es-MX" smtClean="0">
                <a:solidFill>
                  <a:srgbClr val="000000"/>
                </a:solidFill>
              </a:rPr>
              <a:t> LSU </a:t>
            </a:r>
            <a:r>
              <a:rPr lang="es-AR" altLang="es-MX" smtClean="0">
                <a:solidFill>
                  <a:srgbClr val="000000"/>
                </a:solidFill>
              </a:rPr>
              <a:t>de</a:t>
            </a:r>
            <a:r>
              <a:rPr lang="es-ES" altLang="es-MX" smtClean="0">
                <a:solidFill>
                  <a:srgbClr val="000000"/>
                </a:solidFill>
              </a:rPr>
              <a:t> Rubisco</a:t>
            </a:r>
            <a:endParaRPr lang="es-AR" altLang="es-MX" smtClean="0">
              <a:solidFill>
                <a:srgbClr val="000000"/>
              </a:solidFill>
            </a:endParaRPr>
          </a:p>
        </p:txBody>
      </p:sp>
      <p:sp>
        <p:nvSpPr>
          <p:cNvPr id="60419" name="Text Box 3"/>
          <p:cNvSpPr txBox="1">
            <a:spLocks noChangeArrowheads="1"/>
          </p:cNvSpPr>
          <p:nvPr/>
        </p:nvSpPr>
        <p:spPr bwMode="auto">
          <a:xfrm>
            <a:off x="1619250" y="188913"/>
            <a:ext cx="576103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ES_tradnl" altLang="es-MX" sz="2200" smtClean="0">
                <a:solidFill>
                  <a:srgbClr val="000000"/>
                </a:solidFill>
              </a:rPr>
              <a:t>Disminución de proteínas cloroplásticas</a:t>
            </a:r>
            <a:endParaRPr lang="es-ES" altLang="es-MX" sz="2200" smtClean="0">
              <a:solidFill>
                <a:srgbClr val="000000"/>
              </a:solidFill>
            </a:endParaRPr>
          </a:p>
        </p:txBody>
      </p:sp>
      <p:sp>
        <p:nvSpPr>
          <p:cNvPr id="362500" name="Text Box 4"/>
          <p:cNvSpPr txBox="1">
            <a:spLocks noChangeArrowheads="1"/>
          </p:cNvSpPr>
          <p:nvPr/>
        </p:nvSpPr>
        <p:spPr bwMode="auto">
          <a:xfrm>
            <a:off x="179388" y="4437063"/>
            <a:ext cx="8748712"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pPr>
            <a:r>
              <a:rPr lang="es-ES_tradnl" altLang="es-MX" b="1" smtClean="0">
                <a:solidFill>
                  <a:srgbClr val="000000"/>
                </a:solidFill>
              </a:rPr>
              <a:t>LHCII (Light-harvesting chlorophyll a/b binding protein of PSII)</a:t>
            </a:r>
            <a:endParaRPr lang="es-ES_tradnl" altLang="es-MX" smtClean="0">
              <a:solidFill>
                <a:srgbClr val="000000"/>
              </a:solidFill>
            </a:endParaRPr>
          </a:p>
          <a:p>
            <a:pPr fontAlgn="base">
              <a:spcBef>
                <a:spcPct val="50000"/>
              </a:spcBef>
              <a:spcAft>
                <a:spcPct val="0"/>
              </a:spcAft>
            </a:pPr>
            <a:r>
              <a:rPr lang="es-ES_tradnl" altLang="es-MX" smtClean="0">
                <a:solidFill>
                  <a:srgbClr val="000000"/>
                </a:solidFill>
              </a:rPr>
              <a:t>- Los niveles mensajeros y síntesis de LHCII caen marcadamente</a:t>
            </a:r>
          </a:p>
          <a:p>
            <a:pPr fontAlgn="base">
              <a:spcBef>
                <a:spcPct val="50000"/>
              </a:spcBef>
              <a:spcAft>
                <a:spcPct val="0"/>
              </a:spcAft>
            </a:pPr>
            <a:r>
              <a:rPr lang="es-ES_tradnl" altLang="es-MX" smtClean="0">
                <a:solidFill>
                  <a:srgbClr val="000000"/>
                </a:solidFill>
              </a:rPr>
              <a:t>-La degradación requiere el desensamblaje de clorofilas que desestabiliza el complejo y lo hace susceptible al ataque de proteasas</a:t>
            </a:r>
          </a:p>
          <a:p>
            <a:pPr fontAlgn="base">
              <a:spcBef>
                <a:spcPct val="50000"/>
              </a:spcBef>
              <a:spcAft>
                <a:spcPct val="0"/>
              </a:spcAft>
            </a:pPr>
            <a:endParaRPr lang="en-US" altLang="es-MX" smtClean="0">
              <a:solidFill>
                <a:srgbClr val="000000"/>
              </a:solidFill>
            </a:endParaRPr>
          </a:p>
        </p:txBody>
      </p:sp>
    </p:spTree>
    <p:extLst>
      <p:ext uri="{BB962C8B-B14F-4D97-AF65-F5344CB8AC3E}">
        <p14:creationId xmlns:p14="http://schemas.microsoft.com/office/powerpoint/2010/main" val="655682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62498"/>
                                        </p:tgtEl>
                                        <p:attrNameLst>
                                          <p:attrName>style.visibility</p:attrName>
                                        </p:attrNameLst>
                                      </p:cBhvr>
                                      <p:to>
                                        <p:strVal val="visible"/>
                                      </p:to>
                                    </p:set>
                                    <p:animEffect transition="in" filter="wipe(up)">
                                      <p:cBhvr>
                                        <p:cTn id="7" dur="500"/>
                                        <p:tgtEl>
                                          <p:spTgt spid="3624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62500"/>
                                        </p:tgtEl>
                                        <p:attrNameLst>
                                          <p:attrName>style.visibility</p:attrName>
                                        </p:attrNameLst>
                                      </p:cBhvr>
                                      <p:to>
                                        <p:strVal val="visible"/>
                                      </p:to>
                                    </p:set>
                                    <p:animEffect transition="in" filter="wipe(up)">
                                      <p:cBhvr>
                                        <p:cTn id="12" dur="500"/>
                                        <p:tgtEl>
                                          <p:spTgt spid="362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8" grpId="0"/>
      <p:bldP spid="362500"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4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92150"/>
            <a:ext cx="49149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1443" name="Rectangle 4"/>
          <p:cNvSpPr>
            <a:spLocks noChangeArrowheads="1"/>
          </p:cNvSpPr>
          <p:nvPr/>
        </p:nvSpPr>
        <p:spPr bwMode="auto">
          <a:xfrm>
            <a:off x="0" y="0"/>
            <a:ext cx="78120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pPr>
            <a:r>
              <a:rPr lang="es-ES_tradnl" altLang="es-MX" sz="2200" b="1" smtClean="0">
                <a:solidFill>
                  <a:srgbClr val="000000"/>
                </a:solidFill>
              </a:rPr>
              <a:t>RUBISCO</a:t>
            </a:r>
            <a:r>
              <a:rPr lang="es-ES_tradnl" altLang="es-MX" smtClean="0">
                <a:solidFill>
                  <a:srgbClr val="000000"/>
                </a:solidFill>
              </a:rPr>
              <a:t>: Los niveles de la LSU comienzan a decrecer al momento que la hoja alcanza su  expansión total </a:t>
            </a:r>
          </a:p>
        </p:txBody>
      </p:sp>
      <p:pic>
        <p:nvPicPr>
          <p:cNvPr id="614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5363" y="3933825"/>
            <a:ext cx="4338637"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57907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2" descr="box9_6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762000"/>
            <a:ext cx="5118100"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3">
            <a:hlinkClick r:id="rId3" action="ppaction://hlinksldjump"/>
          </p:cNvPr>
          <p:cNvSpPr txBox="1">
            <a:spLocks noChangeArrowheads="1"/>
          </p:cNvSpPr>
          <p:nvPr/>
        </p:nvSpPr>
        <p:spPr bwMode="auto">
          <a:xfrm>
            <a:off x="1981200" y="76200"/>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pPr>
            <a:r>
              <a:rPr lang="es-AR" altLang="es-MX" sz="2400" smtClean="0">
                <a:solidFill>
                  <a:srgbClr val="000000"/>
                </a:solidFill>
              </a:rPr>
              <a:t>Ciclo de reparación de D1 fotodañada</a:t>
            </a:r>
            <a:endParaRPr lang="es-ES" altLang="es-MX" sz="2400" smtClean="0">
              <a:solidFill>
                <a:srgbClr val="000000"/>
              </a:solidFill>
            </a:endParaRPr>
          </a:p>
        </p:txBody>
      </p:sp>
      <p:sp>
        <p:nvSpPr>
          <p:cNvPr id="62468" name="Rectangle 4"/>
          <p:cNvSpPr>
            <a:spLocks noChangeArrowheads="1"/>
          </p:cNvSpPr>
          <p:nvPr/>
        </p:nvSpPr>
        <p:spPr bwMode="auto">
          <a:xfrm>
            <a:off x="5521325" y="2060575"/>
            <a:ext cx="36226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pPr>
            <a:r>
              <a:rPr lang="es-ES_tradnl" altLang="es-MX" b="1" smtClean="0">
                <a:solidFill>
                  <a:srgbClr val="000000"/>
                </a:solidFill>
              </a:rPr>
              <a:t>La Proteína D1</a:t>
            </a:r>
            <a:r>
              <a:rPr lang="es-ES_tradnl" altLang="es-MX" smtClean="0">
                <a:solidFill>
                  <a:srgbClr val="000000"/>
                </a:solidFill>
              </a:rPr>
              <a:t> Una de las proteínas con más alto tasa de recambio. </a:t>
            </a:r>
          </a:p>
          <a:p>
            <a:pPr fontAlgn="base">
              <a:spcBef>
                <a:spcPct val="50000"/>
              </a:spcBef>
              <a:spcAft>
                <a:spcPct val="0"/>
              </a:spcAft>
            </a:pPr>
            <a:r>
              <a:rPr lang="es-ES_tradnl" altLang="es-MX" smtClean="0">
                <a:solidFill>
                  <a:srgbClr val="000000"/>
                </a:solidFill>
              </a:rPr>
              <a:t>En condiciones de fotoinhibición del PSII la tasa de degradación supera la síntesis, lo que provoca la caída del contenido de D1.</a:t>
            </a:r>
          </a:p>
        </p:txBody>
      </p:sp>
    </p:spTree>
    <p:extLst>
      <p:ext uri="{BB962C8B-B14F-4D97-AF65-F5344CB8AC3E}">
        <p14:creationId xmlns:p14="http://schemas.microsoft.com/office/powerpoint/2010/main" val="34491020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685800" y="457200"/>
            <a:ext cx="8001000" cy="5368925"/>
            <a:chOff x="528" y="432"/>
            <a:chExt cx="5040" cy="3382"/>
          </a:xfrm>
        </p:grpSpPr>
        <p:sp>
          <p:nvSpPr>
            <p:cNvPr id="63535" name="Rectangle 3"/>
            <p:cNvSpPr>
              <a:spLocks noChangeArrowheads="1"/>
            </p:cNvSpPr>
            <p:nvPr/>
          </p:nvSpPr>
          <p:spPr bwMode="auto">
            <a:xfrm>
              <a:off x="528" y="440"/>
              <a:ext cx="812"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Gene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36" name="Rectangle 4"/>
            <p:cNvSpPr>
              <a:spLocks noChangeArrowheads="1"/>
            </p:cNvSpPr>
            <p:nvPr/>
          </p:nvSpPr>
          <p:spPr bwMode="auto">
            <a:xfrm>
              <a:off x="1340" y="440"/>
              <a:ext cx="931"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Species</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37" name="Rectangle 5"/>
            <p:cNvSpPr>
              <a:spLocks noChangeArrowheads="1"/>
            </p:cNvSpPr>
            <p:nvPr/>
          </p:nvSpPr>
          <p:spPr bwMode="auto">
            <a:xfrm>
              <a:off x="2193" y="432"/>
              <a:ext cx="1012"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Protease class</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38" name="Rectangle 6"/>
            <p:cNvSpPr>
              <a:spLocks noChangeArrowheads="1"/>
            </p:cNvSpPr>
            <p:nvPr/>
          </p:nvSpPr>
          <p:spPr bwMode="auto">
            <a:xfrm>
              <a:off x="3283" y="440"/>
              <a:ext cx="1329"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Localization (?)</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39" name="Rectangle 7"/>
            <p:cNvSpPr>
              <a:spLocks noChangeArrowheads="1"/>
            </p:cNvSpPr>
            <p:nvPr/>
          </p:nvSpPr>
          <p:spPr bwMode="auto">
            <a:xfrm>
              <a:off x="4612" y="440"/>
              <a:ext cx="956"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Reference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40" name="Rectangle 8"/>
            <p:cNvSpPr>
              <a:spLocks noChangeArrowheads="1"/>
            </p:cNvSpPr>
            <p:nvPr/>
          </p:nvSpPr>
          <p:spPr bwMode="auto">
            <a:xfrm>
              <a:off x="528" y="629"/>
              <a:ext cx="8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449263" algn="r"/>
                  <a:tab pos="2806700" algn="ctr"/>
                  <a:tab pos="5611813" algn="r"/>
                </a:tabLst>
                <a:defRPr sz="2000">
                  <a:solidFill>
                    <a:schemeClr val="tx1"/>
                  </a:solidFill>
                  <a:latin typeface="Arial" pitchFamily="34" charset="0"/>
                </a:defRPr>
              </a:lvl1pPr>
              <a:lvl2pPr marL="742950" indent="-285750" eaLnBrk="0" hangingPunct="0">
                <a:tabLst>
                  <a:tab pos="449263" algn="r"/>
                  <a:tab pos="2806700" algn="ctr"/>
                  <a:tab pos="5611813" algn="r"/>
                </a:tabLst>
                <a:defRPr sz="2000">
                  <a:solidFill>
                    <a:schemeClr val="tx1"/>
                  </a:solidFill>
                  <a:latin typeface="Arial" pitchFamily="34" charset="0"/>
                </a:defRPr>
              </a:lvl2pPr>
              <a:lvl3pPr marL="1143000" indent="-228600" eaLnBrk="0" hangingPunct="0">
                <a:tabLst>
                  <a:tab pos="449263" algn="r"/>
                  <a:tab pos="2806700" algn="ctr"/>
                  <a:tab pos="5611813" algn="r"/>
                </a:tabLst>
                <a:defRPr sz="2000">
                  <a:solidFill>
                    <a:schemeClr val="tx1"/>
                  </a:solidFill>
                  <a:latin typeface="Arial" pitchFamily="34" charset="0"/>
                </a:defRPr>
              </a:lvl3pPr>
              <a:lvl4pPr marL="1600200" indent="-228600" eaLnBrk="0" hangingPunct="0">
                <a:tabLst>
                  <a:tab pos="449263" algn="r"/>
                  <a:tab pos="2806700" algn="ctr"/>
                  <a:tab pos="5611813" algn="r"/>
                </a:tabLst>
                <a:defRPr sz="2000">
                  <a:solidFill>
                    <a:schemeClr val="tx1"/>
                  </a:solidFill>
                  <a:latin typeface="Arial" pitchFamily="34" charset="0"/>
                </a:defRPr>
              </a:lvl4pPr>
              <a:lvl5pPr marL="2057400" indent="-228600" eaLnBrk="0" hangingPunct="0">
                <a:tabLst>
                  <a:tab pos="449263" algn="r"/>
                  <a:tab pos="2806700" algn="ctr"/>
                  <a:tab pos="5611813" algn="r"/>
                </a:tabLst>
                <a:defRPr sz="2000">
                  <a:solidFill>
                    <a:schemeClr val="tx1"/>
                  </a:solidFill>
                  <a:latin typeface="Arial" pitchFamily="34" charset="0"/>
                </a:defRPr>
              </a:lvl5pPr>
              <a:lvl6pPr marL="2514600" indent="-228600" eaLnBrk="0" fontAlgn="base" hangingPunct="0">
                <a:spcBef>
                  <a:spcPct val="0"/>
                </a:spcBef>
                <a:spcAft>
                  <a:spcPct val="0"/>
                </a:spcAft>
                <a:tabLst>
                  <a:tab pos="449263" algn="r"/>
                  <a:tab pos="2806700" algn="ctr"/>
                  <a:tab pos="5611813" algn="r"/>
                </a:tabLst>
                <a:defRPr sz="2000">
                  <a:solidFill>
                    <a:schemeClr val="tx1"/>
                  </a:solidFill>
                  <a:latin typeface="Arial" pitchFamily="34" charset="0"/>
                </a:defRPr>
              </a:lvl6pPr>
              <a:lvl7pPr marL="2971800" indent="-228600" eaLnBrk="0" fontAlgn="base" hangingPunct="0">
                <a:spcBef>
                  <a:spcPct val="0"/>
                </a:spcBef>
                <a:spcAft>
                  <a:spcPct val="0"/>
                </a:spcAft>
                <a:tabLst>
                  <a:tab pos="449263" algn="r"/>
                  <a:tab pos="2806700" algn="ctr"/>
                  <a:tab pos="5611813" algn="r"/>
                </a:tabLst>
                <a:defRPr sz="2000">
                  <a:solidFill>
                    <a:schemeClr val="tx1"/>
                  </a:solidFill>
                  <a:latin typeface="Arial" pitchFamily="34" charset="0"/>
                </a:defRPr>
              </a:lvl7pPr>
              <a:lvl8pPr marL="3429000" indent="-228600" eaLnBrk="0" fontAlgn="base" hangingPunct="0">
                <a:spcBef>
                  <a:spcPct val="0"/>
                </a:spcBef>
                <a:spcAft>
                  <a:spcPct val="0"/>
                </a:spcAft>
                <a:tabLst>
                  <a:tab pos="449263" algn="r"/>
                  <a:tab pos="2806700" algn="ctr"/>
                  <a:tab pos="5611813" algn="r"/>
                </a:tabLst>
                <a:defRPr sz="2000">
                  <a:solidFill>
                    <a:schemeClr val="tx1"/>
                  </a:solidFill>
                  <a:latin typeface="Arial" pitchFamily="34" charset="0"/>
                </a:defRPr>
              </a:lvl8pPr>
              <a:lvl9pPr marL="3886200" indent="-228600" eaLnBrk="0" fontAlgn="base" hangingPunct="0">
                <a:spcBef>
                  <a:spcPct val="0"/>
                </a:spcBef>
                <a:spcAft>
                  <a:spcPct val="0"/>
                </a:spcAft>
                <a:tabLst>
                  <a:tab pos="449263" algn="r"/>
                  <a:tab pos="2806700" algn="ctr"/>
                  <a:tab pos="5611813" algn="r"/>
                </a:tabLs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SAG2</a:t>
              </a:r>
              <a:endParaRPr lang="en-US" altLang="es-MX" sz="1200" smtClean="0">
                <a:solidFill>
                  <a:srgbClr val="000000"/>
                </a:solidFill>
                <a:cs typeface="Times New Roman" pitchFamily="18" charset="0"/>
              </a:endParaRPr>
            </a:p>
            <a:p>
              <a:pPr fontAlgn="base">
                <a:lnSpc>
                  <a:spcPct val="145000"/>
                </a:lnSpc>
                <a:spcBef>
                  <a:spcPct val="0"/>
                </a:spcBef>
                <a:spcAft>
                  <a:spcPct val="0"/>
                </a:spcAft>
              </a:pPr>
              <a:endParaRPr lang="en-US" altLang="es-MX" sz="1200" smtClean="0">
                <a:solidFill>
                  <a:srgbClr val="000000"/>
                </a:solidFill>
              </a:endParaRPr>
            </a:p>
          </p:txBody>
        </p:sp>
        <p:sp>
          <p:nvSpPr>
            <p:cNvPr id="63541" name="Rectangle 9"/>
            <p:cNvSpPr>
              <a:spLocks noChangeArrowheads="1"/>
            </p:cNvSpPr>
            <p:nvPr/>
          </p:nvSpPr>
          <p:spPr bwMode="auto">
            <a:xfrm>
              <a:off x="1340" y="629"/>
              <a:ext cx="931"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i="1" smtClean="0">
                  <a:solidFill>
                    <a:srgbClr val="000000"/>
                  </a:solidFill>
                  <a:cs typeface="Arial" pitchFamily="34" charset="0"/>
                </a:rPr>
                <a:t>A. thaliana</a:t>
              </a:r>
              <a:endParaRPr lang="en-US" altLang="es-MX" sz="1200" i="1" smtClean="0">
                <a:solidFill>
                  <a:srgbClr val="000000"/>
                </a:solidFill>
                <a:cs typeface="Times New Roman" pitchFamily="18" charset="0"/>
              </a:endParaRPr>
            </a:p>
            <a:p>
              <a:pPr fontAlgn="base">
                <a:lnSpc>
                  <a:spcPct val="145000"/>
                </a:lnSpc>
                <a:spcBef>
                  <a:spcPct val="0"/>
                </a:spcBef>
                <a:spcAft>
                  <a:spcPct val="0"/>
                </a:spcAft>
              </a:pPr>
              <a:endParaRPr lang="en-US" altLang="es-MX" sz="1200" smtClean="0">
                <a:solidFill>
                  <a:srgbClr val="000000"/>
                </a:solidFill>
              </a:endParaRPr>
            </a:p>
          </p:txBody>
        </p:sp>
        <p:sp>
          <p:nvSpPr>
            <p:cNvPr id="63542" name="Rectangle 10"/>
            <p:cNvSpPr>
              <a:spLocks noChangeArrowheads="1"/>
            </p:cNvSpPr>
            <p:nvPr/>
          </p:nvSpPr>
          <p:spPr bwMode="auto">
            <a:xfrm>
              <a:off x="2281" y="632"/>
              <a:ext cx="10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43" name="Rectangle 11"/>
            <p:cNvSpPr>
              <a:spLocks noChangeArrowheads="1"/>
            </p:cNvSpPr>
            <p:nvPr/>
          </p:nvSpPr>
          <p:spPr bwMode="auto">
            <a:xfrm>
              <a:off x="3283" y="629"/>
              <a:ext cx="1329"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44" name="Rectangle 12"/>
            <p:cNvSpPr>
              <a:spLocks noChangeArrowheads="1"/>
            </p:cNvSpPr>
            <p:nvPr/>
          </p:nvSpPr>
          <p:spPr bwMode="auto">
            <a:xfrm>
              <a:off x="4612" y="629"/>
              <a:ext cx="95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1</a:t>
              </a:r>
              <a:endParaRPr lang="es-ES" altLang="es-MX" sz="1200" smtClean="0">
                <a:solidFill>
                  <a:srgbClr val="000000"/>
                </a:solidFill>
              </a:endParaRPr>
            </a:p>
          </p:txBody>
        </p:sp>
        <p:sp>
          <p:nvSpPr>
            <p:cNvPr id="63545" name="Rectangle 13"/>
            <p:cNvSpPr>
              <a:spLocks noChangeArrowheads="1"/>
            </p:cNvSpPr>
            <p:nvPr/>
          </p:nvSpPr>
          <p:spPr bwMode="auto">
            <a:xfrm>
              <a:off x="528" y="787"/>
              <a:ext cx="81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SAG12</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46" name="Rectangle 14"/>
            <p:cNvSpPr>
              <a:spLocks noChangeArrowheads="1"/>
            </p:cNvSpPr>
            <p:nvPr/>
          </p:nvSpPr>
          <p:spPr bwMode="auto">
            <a:xfrm>
              <a:off x="1361" y="776"/>
              <a:ext cx="931"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i="1" smtClean="0">
                  <a:solidFill>
                    <a:srgbClr val="000000"/>
                  </a:solidFill>
                  <a:cs typeface="Arial" pitchFamily="34" charset="0"/>
                </a:rPr>
                <a:t>A. thaliana</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47" name="Rectangle 15"/>
            <p:cNvSpPr>
              <a:spLocks noChangeArrowheads="1"/>
            </p:cNvSpPr>
            <p:nvPr/>
          </p:nvSpPr>
          <p:spPr bwMode="auto">
            <a:xfrm>
              <a:off x="2271" y="787"/>
              <a:ext cx="101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48" name="Rectangle 16"/>
            <p:cNvSpPr>
              <a:spLocks noChangeArrowheads="1"/>
            </p:cNvSpPr>
            <p:nvPr/>
          </p:nvSpPr>
          <p:spPr bwMode="auto">
            <a:xfrm>
              <a:off x="3283" y="787"/>
              <a:ext cx="1329"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49" name="Rectangle 17"/>
            <p:cNvSpPr>
              <a:spLocks noChangeArrowheads="1"/>
            </p:cNvSpPr>
            <p:nvPr/>
          </p:nvSpPr>
          <p:spPr bwMode="auto">
            <a:xfrm>
              <a:off x="4612" y="787"/>
              <a:ext cx="956"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2</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50" name="Rectangle 18"/>
            <p:cNvSpPr>
              <a:spLocks noChangeArrowheads="1"/>
            </p:cNvSpPr>
            <p:nvPr/>
          </p:nvSpPr>
          <p:spPr bwMode="auto">
            <a:xfrm>
              <a:off x="528" y="946"/>
              <a:ext cx="8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See1</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51" name="Rectangle 19"/>
            <p:cNvSpPr>
              <a:spLocks noChangeArrowheads="1"/>
            </p:cNvSpPr>
            <p:nvPr/>
          </p:nvSpPr>
          <p:spPr bwMode="auto">
            <a:xfrm>
              <a:off x="1340" y="946"/>
              <a:ext cx="931"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i="1" smtClean="0">
                  <a:solidFill>
                    <a:srgbClr val="000000"/>
                  </a:solidFill>
                  <a:cs typeface="Arial" pitchFamily="34" charset="0"/>
                </a:rPr>
                <a:t>Zea mays</a:t>
              </a:r>
              <a:endParaRPr lang="en-US" altLang="es-MX" sz="1200" i="1" smtClean="0">
                <a:solidFill>
                  <a:srgbClr val="000000"/>
                </a:solidFill>
                <a:cs typeface="Times New Roman" pitchFamily="18" charset="0"/>
              </a:endParaRPr>
            </a:p>
            <a:p>
              <a:pPr fontAlgn="base">
                <a:lnSpc>
                  <a:spcPct val="145000"/>
                </a:lnSpc>
                <a:spcBef>
                  <a:spcPct val="0"/>
                </a:spcBef>
                <a:spcAft>
                  <a:spcPct val="0"/>
                </a:spcAft>
              </a:pPr>
              <a:endParaRPr lang="en-US" altLang="es-MX" sz="1200" smtClean="0">
                <a:solidFill>
                  <a:srgbClr val="000000"/>
                </a:solidFill>
              </a:endParaRPr>
            </a:p>
          </p:txBody>
        </p:sp>
        <p:sp>
          <p:nvSpPr>
            <p:cNvPr id="63552" name="Rectangle 20"/>
            <p:cNvSpPr>
              <a:spLocks noChangeArrowheads="1"/>
            </p:cNvSpPr>
            <p:nvPr/>
          </p:nvSpPr>
          <p:spPr bwMode="auto">
            <a:xfrm>
              <a:off x="2271" y="946"/>
              <a:ext cx="10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53" name="Rectangle 21"/>
            <p:cNvSpPr>
              <a:spLocks noChangeArrowheads="1"/>
            </p:cNvSpPr>
            <p:nvPr/>
          </p:nvSpPr>
          <p:spPr bwMode="auto">
            <a:xfrm>
              <a:off x="3283" y="946"/>
              <a:ext cx="1329"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54" name="Rectangle 22"/>
            <p:cNvSpPr>
              <a:spLocks noChangeArrowheads="1"/>
            </p:cNvSpPr>
            <p:nvPr/>
          </p:nvSpPr>
          <p:spPr bwMode="auto">
            <a:xfrm>
              <a:off x="4612" y="946"/>
              <a:ext cx="95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3</a:t>
              </a:r>
              <a:endParaRPr lang="es-ES" altLang="es-MX" sz="1200" smtClean="0">
                <a:solidFill>
                  <a:srgbClr val="000000"/>
                </a:solidFill>
              </a:endParaRPr>
            </a:p>
          </p:txBody>
        </p:sp>
        <p:sp>
          <p:nvSpPr>
            <p:cNvPr id="63555" name="Rectangle 23"/>
            <p:cNvSpPr>
              <a:spLocks noChangeArrowheads="1"/>
            </p:cNvSpPr>
            <p:nvPr/>
          </p:nvSpPr>
          <p:spPr bwMode="auto">
            <a:xfrm>
              <a:off x="528" y="1104"/>
              <a:ext cx="8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SENU3</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56" name="Rectangle 24"/>
            <p:cNvSpPr>
              <a:spLocks noChangeArrowheads="1"/>
            </p:cNvSpPr>
            <p:nvPr/>
          </p:nvSpPr>
          <p:spPr bwMode="auto">
            <a:xfrm>
              <a:off x="1340" y="1104"/>
              <a:ext cx="931"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i="1" smtClean="0">
                  <a:solidFill>
                    <a:srgbClr val="000000"/>
                  </a:solidFill>
                  <a:cs typeface="Arial" pitchFamily="34" charset="0"/>
                </a:rPr>
                <a:t>L. sculentum</a:t>
              </a:r>
              <a:endParaRPr lang="en-US" altLang="es-MX" sz="1200" i="1" smtClean="0">
                <a:solidFill>
                  <a:srgbClr val="000000"/>
                </a:solidFill>
                <a:cs typeface="Times New Roman" pitchFamily="18" charset="0"/>
              </a:endParaRPr>
            </a:p>
            <a:p>
              <a:pPr fontAlgn="base">
                <a:lnSpc>
                  <a:spcPct val="145000"/>
                </a:lnSpc>
                <a:spcBef>
                  <a:spcPct val="0"/>
                </a:spcBef>
                <a:spcAft>
                  <a:spcPct val="0"/>
                </a:spcAft>
              </a:pPr>
              <a:endParaRPr lang="en-US" altLang="es-MX" sz="1200" smtClean="0">
                <a:solidFill>
                  <a:srgbClr val="000000"/>
                </a:solidFill>
              </a:endParaRPr>
            </a:p>
          </p:txBody>
        </p:sp>
        <p:sp>
          <p:nvSpPr>
            <p:cNvPr id="63557" name="Rectangle 25"/>
            <p:cNvSpPr>
              <a:spLocks noChangeArrowheads="1"/>
            </p:cNvSpPr>
            <p:nvPr/>
          </p:nvSpPr>
          <p:spPr bwMode="auto">
            <a:xfrm>
              <a:off x="2271" y="1104"/>
              <a:ext cx="10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58" name="Rectangle 26"/>
            <p:cNvSpPr>
              <a:spLocks noChangeArrowheads="1"/>
            </p:cNvSpPr>
            <p:nvPr/>
          </p:nvSpPr>
          <p:spPr bwMode="auto">
            <a:xfrm>
              <a:off x="3283" y="1104"/>
              <a:ext cx="1329"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59" name="Rectangle 27"/>
            <p:cNvSpPr>
              <a:spLocks noChangeArrowheads="1"/>
            </p:cNvSpPr>
            <p:nvPr/>
          </p:nvSpPr>
          <p:spPr bwMode="auto">
            <a:xfrm>
              <a:off x="4612" y="1104"/>
              <a:ext cx="95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4</a:t>
              </a:r>
              <a:endParaRPr lang="es-ES" altLang="es-MX" sz="1200" smtClean="0">
                <a:solidFill>
                  <a:srgbClr val="000000"/>
                </a:solidFill>
              </a:endParaRPr>
            </a:p>
          </p:txBody>
        </p:sp>
        <p:sp>
          <p:nvSpPr>
            <p:cNvPr id="63560" name="Rectangle 28"/>
            <p:cNvSpPr>
              <a:spLocks noChangeArrowheads="1"/>
            </p:cNvSpPr>
            <p:nvPr/>
          </p:nvSpPr>
          <p:spPr bwMode="auto">
            <a:xfrm>
              <a:off x="528" y="1262"/>
              <a:ext cx="81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SENU4</a:t>
              </a:r>
              <a:endParaRPr lang="es-ES" altLang="es-MX" sz="1200" smtClean="0">
                <a:solidFill>
                  <a:srgbClr val="000000"/>
                </a:solidFill>
                <a:cs typeface="Times New Roman" pitchFamily="18" charset="0"/>
              </a:endParaRPr>
            </a:p>
            <a:p>
              <a:pPr eaLnBrk="1" fontAlgn="base" hangingPunct="1">
                <a:lnSpc>
                  <a:spcPct val="145000"/>
                </a:lnSpc>
                <a:spcBef>
                  <a:spcPct val="0"/>
                </a:spcBef>
                <a:spcAft>
                  <a:spcPct val="0"/>
                </a:spcAft>
              </a:pPr>
              <a:r>
                <a:rPr lang="es-ES_tradnl" altLang="es-MX" sz="1200" smtClean="0">
                  <a:solidFill>
                    <a:srgbClr val="000000"/>
                  </a:solidFill>
                  <a:cs typeface="Arial" pitchFamily="34" charset="0"/>
                </a:rPr>
                <a:t>SPG20</a:t>
              </a:r>
              <a:endParaRPr lang="es-ES" altLang="es-MX" sz="1200" smtClean="0">
                <a:solidFill>
                  <a:srgbClr val="000000"/>
                </a:solidFill>
                <a:cs typeface="Times New Roman" pitchFamily="18" charset="0"/>
              </a:endParaRPr>
            </a:p>
            <a:p>
              <a:pPr eaLnBrk="1" fontAlgn="base" hangingPunct="1">
                <a:lnSpc>
                  <a:spcPct val="145000"/>
                </a:lnSpc>
                <a:spcBef>
                  <a:spcPct val="0"/>
                </a:spcBef>
                <a:spcAft>
                  <a:spcPct val="0"/>
                </a:spcAft>
              </a:pPr>
              <a:r>
                <a:rPr lang="en-US" altLang="es-MX" sz="1200" smtClean="0">
                  <a:solidFill>
                    <a:srgbClr val="000000"/>
                  </a:solidFill>
                  <a:cs typeface="Arial" pitchFamily="34" charset="0"/>
                </a:rPr>
                <a:t>SPG31</a:t>
              </a:r>
              <a:endParaRPr lang="es-ES" altLang="es-MX" sz="1200" smtClean="0">
                <a:solidFill>
                  <a:srgbClr val="000000"/>
                </a:solidFill>
                <a:cs typeface="Times New Roman" pitchFamily="18" charset="0"/>
              </a:endParaRPr>
            </a:p>
            <a:p>
              <a:pPr eaLnBrk="1" fontAlgn="base" hangingPunct="1">
                <a:lnSpc>
                  <a:spcPct val="145000"/>
                </a:lnSpc>
                <a:spcBef>
                  <a:spcPct val="0"/>
                </a:spcBef>
                <a:spcAft>
                  <a:spcPct val="0"/>
                </a:spcAft>
              </a:pPr>
              <a:r>
                <a:rPr lang="en-US" altLang="es-MX" sz="1200" smtClean="0">
                  <a:solidFill>
                    <a:srgbClr val="000000"/>
                  </a:solidFill>
                  <a:cs typeface="Arial" pitchFamily="34" charset="0"/>
                </a:rPr>
                <a:t>LSC790</a:t>
              </a:r>
              <a:endParaRPr lang="es-ES" altLang="es-MX" sz="1200" smtClean="0">
                <a:solidFill>
                  <a:srgbClr val="000000"/>
                </a:solidFill>
              </a:endParaRPr>
            </a:p>
          </p:txBody>
        </p:sp>
        <p:sp>
          <p:nvSpPr>
            <p:cNvPr id="63561" name="Rectangle 29"/>
            <p:cNvSpPr>
              <a:spLocks noChangeArrowheads="1"/>
            </p:cNvSpPr>
            <p:nvPr/>
          </p:nvSpPr>
          <p:spPr bwMode="auto">
            <a:xfrm>
              <a:off x="1340" y="1262"/>
              <a:ext cx="931"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i="1" smtClean="0">
                  <a:solidFill>
                    <a:srgbClr val="000000"/>
                  </a:solidFill>
                  <a:cs typeface="Arial" pitchFamily="34" charset="0"/>
                </a:rPr>
                <a:t>L. sculentum</a:t>
              </a:r>
              <a:endParaRPr lang="en-US" altLang="es-MX" sz="1200" i="1" smtClean="0">
                <a:solidFill>
                  <a:srgbClr val="000000"/>
                </a:solidFill>
                <a:cs typeface="Times New Roman" pitchFamily="18" charset="0"/>
              </a:endParaRPr>
            </a:p>
            <a:p>
              <a:pPr fontAlgn="base">
                <a:lnSpc>
                  <a:spcPct val="145000"/>
                </a:lnSpc>
                <a:spcBef>
                  <a:spcPct val="0"/>
                </a:spcBef>
                <a:spcAft>
                  <a:spcPct val="0"/>
                </a:spcAft>
              </a:pPr>
              <a:r>
                <a:rPr lang="es-ES_tradnl" altLang="es-MX" sz="1200" i="1" smtClean="0">
                  <a:solidFill>
                    <a:srgbClr val="000000"/>
                  </a:solidFill>
                  <a:cs typeface="Arial" pitchFamily="34" charset="0"/>
                </a:rPr>
                <a:t>Ipomea batatas</a:t>
              </a:r>
              <a:endParaRPr lang="en-US" altLang="es-MX" sz="1200" i="1" smtClean="0">
                <a:solidFill>
                  <a:srgbClr val="000000"/>
                </a:solidFill>
                <a:cs typeface="Arial" pitchFamily="34" charset="0"/>
              </a:endParaRPr>
            </a:p>
          </p:txBody>
        </p:sp>
        <p:sp>
          <p:nvSpPr>
            <p:cNvPr id="63562" name="Rectangle 30"/>
            <p:cNvSpPr>
              <a:spLocks noChangeArrowheads="1"/>
            </p:cNvSpPr>
            <p:nvPr/>
          </p:nvSpPr>
          <p:spPr bwMode="auto">
            <a:xfrm>
              <a:off x="2271" y="1262"/>
              <a:ext cx="101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63" name="Rectangle 31"/>
            <p:cNvSpPr>
              <a:spLocks noChangeArrowheads="1"/>
            </p:cNvSpPr>
            <p:nvPr/>
          </p:nvSpPr>
          <p:spPr bwMode="auto">
            <a:xfrm>
              <a:off x="3283" y="1262"/>
              <a:ext cx="1329"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64" name="Rectangle 32"/>
            <p:cNvSpPr>
              <a:spLocks noChangeArrowheads="1"/>
            </p:cNvSpPr>
            <p:nvPr/>
          </p:nvSpPr>
          <p:spPr bwMode="auto">
            <a:xfrm>
              <a:off x="4604" y="1256"/>
              <a:ext cx="956"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4</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65" name="Rectangle 33"/>
            <p:cNvSpPr>
              <a:spLocks noChangeArrowheads="1"/>
            </p:cNvSpPr>
            <p:nvPr/>
          </p:nvSpPr>
          <p:spPr bwMode="auto">
            <a:xfrm>
              <a:off x="528" y="1421"/>
              <a:ext cx="8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lnSpc>
                  <a:spcPct val="145000"/>
                </a:lnSpc>
                <a:spcBef>
                  <a:spcPct val="0"/>
                </a:spcBef>
                <a:spcAft>
                  <a:spcPct val="0"/>
                </a:spcAft>
              </a:pPr>
              <a:endParaRPr lang="es-ES_tradnl" altLang="es-MX" sz="1200" smtClean="0">
                <a:solidFill>
                  <a:srgbClr val="000000"/>
                </a:solidFill>
              </a:endParaRPr>
            </a:p>
          </p:txBody>
        </p:sp>
        <p:sp>
          <p:nvSpPr>
            <p:cNvPr id="63566" name="Rectangle 34"/>
            <p:cNvSpPr>
              <a:spLocks noChangeArrowheads="1"/>
            </p:cNvSpPr>
            <p:nvPr/>
          </p:nvSpPr>
          <p:spPr bwMode="auto">
            <a:xfrm>
              <a:off x="1340" y="1421"/>
              <a:ext cx="931"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67" name="Rectangle 35"/>
            <p:cNvSpPr>
              <a:spLocks noChangeArrowheads="1"/>
            </p:cNvSpPr>
            <p:nvPr/>
          </p:nvSpPr>
          <p:spPr bwMode="auto">
            <a:xfrm>
              <a:off x="2271" y="1421"/>
              <a:ext cx="10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68" name="Rectangle 36"/>
            <p:cNvSpPr>
              <a:spLocks noChangeArrowheads="1"/>
            </p:cNvSpPr>
            <p:nvPr/>
          </p:nvSpPr>
          <p:spPr bwMode="auto">
            <a:xfrm>
              <a:off x="3283" y="1421"/>
              <a:ext cx="1329"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69" name="Rectangle 37"/>
            <p:cNvSpPr>
              <a:spLocks noChangeArrowheads="1"/>
            </p:cNvSpPr>
            <p:nvPr/>
          </p:nvSpPr>
          <p:spPr bwMode="auto">
            <a:xfrm>
              <a:off x="4612" y="1421"/>
              <a:ext cx="95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5</a:t>
              </a:r>
              <a:endParaRPr lang="es-ES" altLang="es-MX" sz="1200" smtClean="0">
                <a:solidFill>
                  <a:srgbClr val="000000"/>
                </a:solidFill>
              </a:endParaRPr>
            </a:p>
          </p:txBody>
        </p:sp>
        <p:sp>
          <p:nvSpPr>
            <p:cNvPr id="63570" name="Rectangle 38"/>
            <p:cNvSpPr>
              <a:spLocks noChangeArrowheads="1"/>
            </p:cNvSpPr>
            <p:nvPr/>
          </p:nvSpPr>
          <p:spPr bwMode="auto">
            <a:xfrm>
              <a:off x="528" y="1579"/>
              <a:ext cx="81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lnSpc>
                  <a:spcPct val="145000"/>
                </a:lnSpc>
                <a:spcBef>
                  <a:spcPct val="0"/>
                </a:spcBef>
                <a:spcAft>
                  <a:spcPct val="0"/>
                </a:spcAft>
              </a:pPr>
              <a:endParaRPr lang="es-ES_tradnl" altLang="es-MX" sz="1200" smtClean="0">
                <a:solidFill>
                  <a:srgbClr val="000000"/>
                </a:solidFill>
              </a:endParaRPr>
            </a:p>
          </p:txBody>
        </p:sp>
        <p:sp>
          <p:nvSpPr>
            <p:cNvPr id="63571" name="Rectangle 39"/>
            <p:cNvSpPr>
              <a:spLocks noChangeArrowheads="1"/>
            </p:cNvSpPr>
            <p:nvPr/>
          </p:nvSpPr>
          <p:spPr bwMode="auto">
            <a:xfrm>
              <a:off x="1340" y="1579"/>
              <a:ext cx="931"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200" i="1" smtClean="0">
                  <a:solidFill>
                    <a:srgbClr val="000000"/>
                  </a:solidFill>
                  <a:cs typeface="Arial" pitchFamily="34" charset="0"/>
                </a:rPr>
                <a:t>Ipomea batatas</a:t>
              </a:r>
              <a:endParaRPr lang="en-US" altLang="es-MX" sz="1200" i="1" smtClean="0">
                <a:solidFill>
                  <a:srgbClr val="000000"/>
                </a:solidFill>
                <a:cs typeface="Times New Roman" pitchFamily="18" charset="0"/>
              </a:endParaRPr>
            </a:p>
            <a:p>
              <a:pPr fontAlgn="base">
                <a:lnSpc>
                  <a:spcPct val="145000"/>
                </a:lnSpc>
                <a:spcBef>
                  <a:spcPct val="0"/>
                </a:spcBef>
                <a:spcAft>
                  <a:spcPct val="0"/>
                </a:spcAft>
              </a:pPr>
              <a:r>
                <a:rPr lang="en-US" altLang="es-MX" sz="1200" i="1" smtClean="0">
                  <a:solidFill>
                    <a:srgbClr val="000000"/>
                  </a:solidFill>
                  <a:cs typeface="Arial" pitchFamily="34" charset="0"/>
                </a:rPr>
                <a:t>B. napus</a:t>
              </a:r>
            </a:p>
          </p:txBody>
        </p:sp>
        <p:sp>
          <p:nvSpPr>
            <p:cNvPr id="63572" name="Rectangle 40"/>
            <p:cNvSpPr>
              <a:spLocks noChangeArrowheads="1"/>
            </p:cNvSpPr>
            <p:nvPr/>
          </p:nvSpPr>
          <p:spPr bwMode="auto">
            <a:xfrm>
              <a:off x="2271" y="1579"/>
              <a:ext cx="101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73" name="Rectangle 41"/>
            <p:cNvSpPr>
              <a:spLocks noChangeArrowheads="1"/>
            </p:cNvSpPr>
            <p:nvPr/>
          </p:nvSpPr>
          <p:spPr bwMode="auto">
            <a:xfrm>
              <a:off x="3283" y="1579"/>
              <a:ext cx="1329"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74" name="Rectangle 42"/>
            <p:cNvSpPr>
              <a:spLocks noChangeArrowheads="1"/>
            </p:cNvSpPr>
            <p:nvPr/>
          </p:nvSpPr>
          <p:spPr bwMode="auto">
            <a:xfrm>
              <a:off x="4612" y="1579"/>
              <a:ext cx="956"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6</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75" name="Rectangle 43"/>
            <p:cNvSpPr>
              <a:spLocks noChangeArrowheads="1"/>
            </p:cNvSpPr>
            <p:nvPr/>
          </p:nvSpPr>
          <p:spPr bwMode="auto">
            <a:xfrm>
              <a:off x="528" y="1738"/>
              <a:ext cx="8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lnSpc>
                  <a:spcPct val="145000"/>
                </a:lnSpc>
                <a:spcBef>
                  <a:spcPct val="0"/>
                </a:spcBef>
                <a:spcAft>
                  <a:spcPct val="0"/>
                </a:spcAft>
              </a:pPr>
              <a:endParaRPr lang="es-ES_tradnl" altLang="es-MX" sz="1200" smtClean="0">
                <a:solidFill>
                  <a:srgbClr val="000000"/>
                </a:solidFill>
              </a:endParaRPr>
            </a:p>
          </p:txBody>
        </p:sp>
        <p:sp>
          <p:nvSpPr>
            <p:cNvPr id="63576" name="Rectangle 44"/>
            <p:cNvSpPr>
              <a:spLocks noChangeArrowheads="1"/>
            </p:cNvSpPr>
            <p:nvPr/>
          </p:nvSpPr>
          <p:spPr bwMode="auto">
            <a:xfrm>
              <a:off x="1340" y="1738"/>
              <a:ext cx="931"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endParaRPr lang="en-US" altLang="es-MX" sz="1200" i="1" smtClean="0">
                <a:solidFill>
                  <a:srgbClr val="000000"/>
                </a:solidFill>
                <a:cs typeface="Times New Roman" pitchFamily="18" charset="0"/>
              </a:endParaRPr>
            </a:p>
            <a:p>
              <a:pPr fontAlgn="base">
                <a:lnSpc>
                  <a:spcPct val="145000"/>
                </a:lnSpc>
                <a:spcBef>
                  <a:spcPct val="0"/>
                </a:spcBef>
                <a:spcAft>
                  <a:spcPct val="0"/>
                </a:spcAft>
              </a:pPr>
              <a:endParaRPr lang="en-US" altLang="es-MX" sz="1200" smtClean="0">
                <a:solidFill>
                  <a:srgbClr val="000000"/>
                </a:solidFill>
              </a:endParaRPr>
            </a:p>
          </p:txBody>
        </p:sp>
        <p:sp>
          <p:nvSpPr>
            <p:cNvPr id="63577" name="Rectangle 45"/>
            <p:cNvSpPr>
              <a:spLocks noChangeArrowheads="1"/>
            </p:cNvSpPr>
            <p:nvPr/>
          </p:nvSpPr>
          <p:spPr bwMode="auto">
            <a:xfrm>
              <a:off x="2271" y="1738"/>
              <a:ext cx="10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78" name="Rectangle 46"/>
            <p:cNvSpPr>
              <a:spLocks noChangeArrowheads="1"/>
            </p:cNvSpPr>
            <p:nvPr/>
          </p:nvSpPr>
          <p:spPr bwMode="auto">
            <a:xfrm>
              <a:off x="3283" y="1738"/>
              <a:ext cx="1329"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79" name="Rectangle 47"/>
            <p:cNvSpPr>
              <a:spLocks noChangeArrowheads="1"/>
            </p:cNvSpPr>
            <p:nvPr/>
          </p:nvSpPr>
          <p:spPr bwMode="auto">
            <a:xfrm>
              <a:off x="4612" y="1738"/>
              <a:ext cx="95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6</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80" name="Rectangle 48"/>
            <p:cNvSpPr>
              <a:spLocks noChangeArrowheads="1"/>
            </p:cNvSpPr>
            <p:nvPr/>
          </p:nvSpPr>
          <p:spPr bwMode="auto">
            <a:xfrm>
              <a:off x="528" y="1896"/>
              <a:ext cx="812"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BnSAG12-1</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81" name="Rectangle 49"/>
            <p:cNvSpPr>
              <a:spLocks noChangeArrowheads="1"/>
            </p:cNvSpPr>
            <p:nvPr/>
          </p:nvSpPr>
          <p:spPr bwMode="auto">
            <a:xfrm>
              <a:off x="1340" y="1896"/>
              <a:ext cx="931"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i="1" smtClean="0">
                  <a:solidFill>
                    <a:srgbClr val="000000"/>
                  </a:solidFill>
                  <a:cs typeface="Arial" pitchFamily="34" charset="0"/>
                </a:rPr>
                <a:t>B. napus</a:t>
              </a:r>
              <a:endParaRPr lang="en-US" altLang="es-MX" sz="1200" i="1" smtClean="0">
                <a:solidFill>
                  <a:srgbClr val="000000"/>
                </a:solidFill>
                <a:cs typeface="Times New Roman" pitchFamily="18" charset="0"/>
              </a:endParaRPr>
            </a:p>
            <a:p>
              <a:pPr fontAlgn="base">
                <a:lnSpc>
                  <a:spcPct val="145000"/>
                </a:lnSpc>
                <a:spcBef>
                  <a:spcPct val="0"/>
                </a:spcBef>
                <a:spcAft>
                  <a:spcPct val="0"/>
                </a:spcAft>
              </a:pPr>
              <a:endParaRPr lang="en-US" altLang="es-MX" sz="1200" smtClean="0">
                <a:solidFill>
                  <a:srgbClr val="000000"/>
                </a:solidFill>
              </a:endParaRPr>
            </a:p>
          </p:txBody>
        </p:sp>
        <p:sp>
          <p:nvSpPr>
            <p:cNvPr id="63582" name="Rectangle 50"/>
            <p:cNvSpPr>
              <a:spLocks noChangeArrowheads="1"/>
            </p:cNvSpPr>
            <p:nvPr/>
          </p:nvSpPr>
          <p:spPr bwMode="auto">
            <a:xfrm>
              <a:off x="2271" y="1896"/>
              <a:ext cx="1012"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83" name="Rectangle 51"/>
            <p:cNvSpPr>
              <a:spLocks noChangeArrowheads="1"/>
            </p:cNvSpPr>
            <p:nvPr/>
          </p:nvSpPr>
          <p:spPr bwMode="auto">
            <a:xfrm>
              <a:off x="3283" y="1896"/>
              <a:ext cx="132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84" name="Rectangle 52"/>
            <p:cNvSpPr>
              <a:spLocks noChangeArrowheads="1"/>
            </p:cNvSpPr>
            <p:nvPr/>
          </p:nvSpPr>
          <p:spPr bwMode="auto">
            <a:xfrm>
              <a:off x="4612" y="1896"/>
              <a:ext cx="956"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7</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85" name="Rectangle 53"/>
            <p:cNvSpPr>
              <a:spLocks noChangeArrowheads="1"/>
            </p:cNvSpPr>
            <p:nvPr/>
          </p:nvSpPr>
          <p:spPr bwMode="auto">
            <a:xfrm>
              <a:off x="528" y="2062"/>
              <a:ext cx="81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BnSAG12-2</a:t>
              </a:r>
              <a:endParaRPr lang="en-US" altLang="es-MX" sz="1200" smtClean="0">
                <a:solidFill>
                  <a:srgbClr val="000000"/>
                </a:solidFill>
                <a:cs typeface="Times New Roman" pitchFamily="18" charset="0"/>
              </a:endParaRPr>
            </a:p>
            <a:p>
              <a:pPr fontAlgn="base">
                <a:lnSpc>
                  <a:spcPct val="145000"/>
                </a:lnSpc>
                <a:spcBef>
                  <a:spcPct val="0"/>
                </a:spcBef>
                <a:spcAft>
                  <a:spcPct val="0"/>
                </a:spcAft>
              </a:pPr>
              <a:endParaRPr lang="en-US" altLang="es-MX" sz="1200" smtClean="0">
                <a:solidFill>
                  <a:srgbClr val="000000"/>
                </a:solidFill>
              </a:endParaRPr>
            </a:p>
          </p:txBody>
        </p:sp>
        <p:sp>
          <p:nvSpPr>
            <p:cNvPr id="63586" name="Rectangle 54"/>
            <p:cNvSpPr>
              <a:spLocks noChangeArrowheads="1"/>
            </p:cNvSpPr>
            <p:nvPr/>
          </p:nvSpPr>
          <p:spPr bwMode="auto">
            <a:xfrm>
              <a:off x="1340" y="2062"/>
              <a:ext cx="931"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i="1" smtClean="0">
                  <a:solidFill>
                    <a:srgbClr val="000000"/>
                  </a:solidFill>
                  <a:cs typeface="Arial" pitchFamily="34" charset="0"/>
                </a:rPr>
                <a:t>B. napus</a:t>
              </a:r>
              <a:endParaRPr lang="en-US" altLang="es-MX" sz="1200" i="1" smtClean="0">
                <a:solidFill>
                  <a:srgbClr val="000000"/>
                </a:solidFill>
                <a:cs typeface="Times New Roman" pitchFamily="18" charset="0"/>
              </a:endParaRPr>
            </a:p>
            <a:p>
              <a:pPr fontAlgn="base">
                <a:lnSpc>
                  <a:spcPct val="145000"/>
                </a:lnSpc>
                <a:spcBef>
                  <a:spcPct val="0"/>
                </a:spcBef>
                <a:spcAft>
                  <a:spcPct val="0"/>
                </a:spcAft>
              </a:pPr>
              <a:endParaRPr lang="en-US" altLang="es-MX" sz="1200" smtClean="0">
                <a:solidFill>
                  <a:srgbClr val="000000"/>
                </a:solidFill>
              </a:endParaRPr>
            </a:p>
          </p:txBody>
        </p:sp>
        <p:sp>
          <p:nvSpPr>
            <p:cNvPr id="63587" name="Rectangle 55"/>
            <p:cNvSpPr>
              <a:spLocks noChangeArrowheads="1"/>
            </p:cNvSpPr>
            <p:nvPr/>
          </p:nvSpPr>
          <p:spPr bwMode="auto">
            <a:xfrm>
              <a:off x="2271" y="2062"/>
              <a:ext cx="101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88" name="Rectangle 56"/>
            <p:cNvSpPr>
              <a:spLocks noChangeArrowheads="1"/>
            </p:cNvSpPr>
            <p:nvPr/>
          </p:nvSpPr>
          <p:spPr bwMode="auto">
            <a:xfrm>
              <a:off x="3283" y="2062"/>
              <a:ext cx="1329"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89" name="Rectangle 57"/>
            <p:cNvSpPr>
              <a:spLocks noChangeArrowheads="1"/>
            </p:cNvSpPr>
            <p:nvPr/>
          </p:nvSpPr>
          <p:spPr bwMode="auto">
            <a:xfrm>
              <a:off x="4612" y="2062"/>
              <a:ext cx="956"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7</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90" name="Rectangle 58"/>
            <p:cNvSpPr>
              <a:spLocks noChangeArrowheads="1"/>
            </p:cNvSpPr>
            <p:nvPr/>
          </p:nvSpPr>
          <p:spPr bwMode="auto">
            <a:xfrm>
              <a:off x="528" y="2221"/>
              <a:ext cx="8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LSC760</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91" name="Rectangle 59"/>
            <p:cNvSpPr>
              <a:spLocks noChangeArrowheads="1"/>
            </p:cNvSpPr>
            <p:nvPr/>
          </p:nvSpPr>
          <p:spPr bwMode="auto">
            <a:xfrm>
              <a:off x="1340" y="2221"/>
              <a:ext cx="931"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i="1" smtClean="0">
                  <a:solidFill>
                    <a:srgbClr val="000000"/>
                  </a:solidFill>
                  <a:cs typeface="Arial" pitchFamily="34" charset="0"/>
                </a:rPr>
                <a:t>B. napus</a:t>
              </a:r>
              <a:endParaRPr lang="en-US" altLang="es-MX" sz="1200" i="1" smtClean="0">
                <a:solidFill>
                  <a:srgbClr val="000000"/>
                </a:solidFill>
                <a:cs typeface="Times New Roman" pitchFamily="18" charset="0"/>
              </a:endParaRPr>
            </a:p>
            <a:p>
              <a:pPr fontAlgn="base">
                <a:lnSpc>
                  <a:spcPct val="145000"/>
                </a:lnSpc>
                <a:spcBef>
                  <a:spcPct val="0"/>
                </a:spcBef>
                <a:spcAft>
                  <a:spcPct val="0"/>
                </a:spcAft>
              </a:pPr>
              <a:endParaRPr lang="en-US" altLang="es-MX" sz="1200" smtClean="0">
                <a:solidFill>
                  <a:srgbClr val="000000"/>
                </a:solidFill>
              </a:endParaRPr>
            </a:p>
          </p:txBody>
        </p:sp>
        <p:sp>
          <p:nvSpPr>
            <p:cNvPr id="63592" name="Rectangle 60"/>
            <p:cNvSpPr>
              <a:spLocks noChangeArrowheads="1"/>
            </p:cNvSpPr>
            <p:nvPr/>
          </p:nvSpPr>
          <p:spPr bwMode="auto">
            <a:xfrm>
              <a:off x="2271" y="2221"/>
              <a:ext cx="10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93" name="Rectangle 61"/>
            <p:cNvSpPr>
              <a:spLocks noChangeArrowheads="1"/>
            </p:cNvSpPr>
            <p:nvPr/>
          </p:nvSpPr>
          <p:spPr bwMode="auto">
            <a:xfrm>
              <a:off x="3283" y="2221"/>
              <a:ext cx="1329"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94" name="Rectangle 62"/>
            <p:cNvSpPr>
              <a:spLocks noChangeArrowheads="1"/>
            </p:cNvSpPr>
            <p:nvPr/>
          </p:nvSpPr>
          <p:spPr bwMode="auto">
            <a:xfrm>
              <a:off x="4612" y="2221"/>
              <a:ext cx="95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5</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95" name="Rectangle 63"/>
            <p:cNvSpPr>
              <a:spLocks noChangeArrowheads="1"/>
            </p:cNvSpPr>
            <p:nvPr/>
          </p:nvSpPr>
          <p:spPr bwMode="auto">
            <a:xfrm>
              <a:off x="528" y="2379"/>
              <a:ext cx="8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200" smtClean="0">
                  <a:solidFill>
                    <a:srgbClr val="000000"/>
                  </a:solidFill>
                  <a:cs typeface="Arial" pitchFamily="34" charset="0"/>
                </a:rPr>
                <a:t>Osl295</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96" name="Rectangle 64"/>
            <p:cNvSpPr>
              <a:spLocks noChangeArrowheads="1"/>
            </p:cNvSpPr>
            <p:nvPr/>
          </p:nvSpPr>
          <p:spPr bwMode="auto">
            <a:xfrm>
              <a:off x="1340" y="2379"/>
              <a:ext cx="931"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200" i="1" smtClean="0">
                  <a:solidFill>
                    <a:srgbClr val="000000"/>
                  </a:solidFill>
                  <a:cs typeface="Arial" pitchFamily="34" charset="0"/>
                </a:rPr>
                <a:t>O. sativa</a:t>
              </a:r>
              <a:endParaRPr lang="en-US" altLang="es-MX" sz="1200" i="1" smtClean="0">
                <a:solidFill>
                  <a:srgbClr val="000000"/>
                </a:solidFill>
                <a:cs typeface="Times New Roman" pitchFamily="18" charset="0"/>
              </a:endParaRPr>
            </a:p>
            <a:p>
              <a:pPr fontAlgn="base">
                <a:lnSpc>
                  <a:spcPct val="145000"/>
                </a:lnSpc>
                <a:spcBef>
                  <a:spcPct val="0"/>
                </a:spcBef>
                <a:spcAft>
                  <a:spcPct val="0"/>
                </a:spcAft>
              </a:pPr>
              <a:endParaRPr lang="en-US" altLang="es-MX" sz="1200" smtClean="0">
                <a:solidFill>
                  <a:srgbClr val="000000"/>
                </a:solidFill>
              </a:endParaRPr>
            </a:p>
          </p:txBody>
        </p:sp>
        <p:sp>
          <p:nvSpPr>
            <p:cNvPr id="63597" name="Rectangle 65"/>
            <p:cNvSpPr>
              <a:spLocks noChangeArrowheads="1"/>
            </p:cNvSpPr>
            <p:nvPr/>
          </p:nvSpPr>
          <p:spPr bwMode="auto">
            <a:xfrm>
              <a:off x="2271" y="2379"/>
              <a:ext cx="10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98" name="Rectangle 66"/>
            <p:cNvSpPr>
              <a:spLocks noChangeArrowheads="1"/>
            </p:cNvSpPr>
            <p:nvPr/>
          </p:nvSpPr>
          <p:spPr bwMode="auto">
            <a:xfrm>
              <a:off x="3283" y="2379"/>
              <a:ext cx="1329"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99" name="Rectangle 67"/>
            <p:cNvSpPr>
              <a:spLocks noChangeArrowheads="1"/>
            </p:cNvSpPr>
            <p:nvPr/>
          </p:nvSpPr>
          <p:spPr bwMode="auto">
            <a:xfrm>
              <a:off x="4612" y="2379"/>
              <a:ext cx="95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200" smtClean="0">
                  <a:solidFill>
                    <a:srgbClr val="000000"/>
                  </a:solidFill>
                  <a:cs typeface="Arial" pitchFamily="34" charset="0"/>
                </a:rPr>
                <a:t>8</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600" name="Rectangle 68"/>
            <p:cNvSpPr>
              <a:spLocks noChangeArrowheads="1"/>
            </p:cNvSpPr>
            <p:nvPr/>
          </p:nvSpPr>
          <p:spPr bwMode="auto">
            <a:xfrm>
              <a:off x="528" y="2537"/>
              <a:ext cx="81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200" smtClean="0">
                  <a:solidFill>
                    <a:srgbClr val="000000"/>
                  </a:solidFill>
                  <a:cs typeface="Arial" pitchFamily="34" charset="0"/>
                </a:rPr>
                <a:t>nclpP3</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601" name="Rectangle 69"/>
            <p:cNvSpPr>
              <a:spLocks noChangeArrowheads="1"/>
            </p:cNvSpPr>
            <p:nvPr/>
          </p:nvSpPr>
          <p:spPr bwMode="auto">
            <a:xfrm>
              <a:off x="1340" y="2537"/>
              <a:ext cx="931"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200" i="1" smtClean="0">
                  <a:solidFill>
                    <a:srgbClr val="000000"/>
                  </a:solidFill>
                  <a:cs typeface="Arial" pitchFamily="34" charset="0"/>
                </a:rPr>
                <a:t>A. thaliana</a:t>
              </a:r>
              <a:endParaRPr lang="en-US" altLang="es-MX" sz="1200" i="1" smtClean="0">
                <a:solidFill>
                  <a:srgbClr val="000000"/>
                </a:solidFill>
                <a:cs typeface="Times New Roman" pitchFamily="18" charset="0"/>
              </a:endParaRPr>
            </a:p>
            <a:p>
              <a:pPr fontAlgn="base">
                <a:lnSpc>
                  <a:spcPct val="145000"/>
                </a:lnSpc>
                <a:spcBef>
                  <a:spcPct val="0"/>
                </a:spcBef>
                <a:spcAft>
                  <a:spcPct val="0"/>
                </a:spcAft>
              </a:pPr>
              <a:endParaRPr lang="en-US" altLang="es-MX" sz="1200" smtClean="0">
                <a:solidFill>
                  <a:srgbClr val="000000"/>
                </a:solidFill>
              </a:endParaRPr>
            </a:p>
          </p:txBody>
        </p:sp>
        <p:sp>
          <p:nvSpPr>
            <p:cNvPr id="63602" name="Rectangle 70"/>
            <p:cNvSpPr>
              <a:spLocks noChangeArrowheads="1"/>
            </p:cNvSpPr>
            <p:nvPr/>
          </p:nvSpPr>
          <p:spPr bwMode="auto">
            <a:xfrm>
              <a:off x="2271" y="2537"/>
              <a:ext cx="101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603" name="Rectangle 71"/>
            <p:cNvSpPr>
              <a:spLocks noChangeArrowheads="1"/>
            </p:cNvSpPr>
            <p:nvPr/>
          </p:nvSpPr>
          <p:spPr bwMode="auto">
            <a:xfrm>
              <a:off x="3283" y="2537"/>
              <a:ext cx="1329"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604" name="Rectangle 72"/>
            <p:cNvSpPr>
              <a:spLocks noChangeArrowheads="1"/>
            </p:cNvSpPr>
            <p:nvPr/>
          </p:nvSpPr>
          <p:spPr bwMode="auto">
            <a:xfrm>
              <a:off x="4612" y="2537"/>
              <a:ext cx="956"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200" smtClean="0">
                  <a:solidFill>
                    <a:srgbClr val="000000"/>
                  </a:solidFill>
                  <a:cs typeface="Arial" pitchFamily="34" charset="0"/>
                </a:rPr>
                <a:t>9</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605" name="Rectangle 73"/>
            <p:cNvSpPr>
              <a:spLocks noChangeArrowheads="1"/>
            </p:cNvSpPr>
            <p:nvPr/>
          </p:nvSpPr>
          <p:spPr bwMode="auto">
            <a:xfrm>
              <a:off x="528" y="2696"/>
              <a:ext cx="8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200" smtClean="0">
                  <a:solidFill>
                    <a:srgbClr val="000000"/>
                  </a:solidFill>
                  <a:cs typeface="Arial" pitchFamily="34" charset="0"/>
                </a:rPr>
                <a:t>nclpP5</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606" name="Rectangle 74"/>
            <p:cNvSpPr>
              <a:spLocks noChangeArrowheads="1"/>
            </p:cNvSpPr>
            <p:nvPr/>
          </p:nvSpPr>
          <p:spPr bwMode="auto">
            <a:xfrm>
              <a:off x="1340" y="2696"/>
              <a:ext cx="931"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200" i="1" smtClean="0">
                  <a:solidFill>
                    <a:srgbClr val="000000"/>
                  </a:solidFill>
                  <a:cs typeface="Arial" pitchFamily="34" charset="0"/>
                </a:rPr>
                <a:t>A. thaliana</a:t>
              </a:r>
              <a:endParaRPr lang="en-US" altLang="es-MX" sz="1200" i="1" smtClean="0">
                <a:solidFill>
                  <a:srgbClr val="000000"/>
                </a:solidFill>
                <a:cs typeface="Times New Roman" pitchFamily="18" charset="0"/>
              </a:endParaRPr>
            </a:p>
            <a:p>
              <a:pPr fontAlgn="base">
                <a:lnSpc>
                  <a:spcPct val="145000"/>
                </a:lnSpc>
                <a:spcBef>
                  <a:spcPct val="0"/>
                </a:spcBef>
                <a:spcAft>
                  <a:spcPct val="0"/>
                </a:spcAft>
              </a:pPr>
              <a:endParaRPr lang="en-US" altLang="es-MX" sz="1200" smtClean="0">
                <a:solidFill>
                  <a:srgbClr val="000000"/>
                </a:solidFill>
              </a:endParaRPr>
            </a:p>
          </p:txBody>
        </p:sp>
        <p:sp>
          <p:nvSpPr>
            <p:cNvPr id="63607" name="Rectangle 75"/>
            <p:cNvSpPr>
              <a:spLocks noChangeArrowheads="1"/>
            </p:cNvSpPr>
            <p:nvPr/>
          </p:nvSpPr>
          <p:spPr bwMode="auto">
            <a:xfrm>
              <a:off x="2271" y="2696"/>
              <a:ext cx="10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608" name="Rectangle 76"/>
            <p:cNvSpPr>
              <a:spLocks noChangeArrowheads="1"/>
            </p:cNvSpPr>
            <p:nvPr/>
          </p:nvSpPr>
          <p:spPr bwMode="auto">
            <a:xfrm>
              <a:off x="3283" y="2696"/>
              <a:ext cx="1329"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609" name="Rectangle 77"/>
            <p:cNvSpPr>
              <a:spLocks noChangeArrowheads="1"/>
            </p:cNvSpPr>
            <p:nvPr/>
          </p:nvSpPr>
          <p:spPr bwMode="auto">
            <a:xfrm>
              <a:off x="4612" y="2696"/>
              <a:ext cx="95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200" smtClean="0">
                  <a:solidFill>
                    <a:srgbClr val="000000"/>
                  </a:solidFill>
                  <a:cs typeface="Arial" pitchFamily="34" charset="0"/>
                </a:rPr>
                <a:t>9</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610" name="Rectangle 78"/>
            <p:cNvSpPr>
              <a:spLocks noChangeArrowheads="1"/>
            </p:cNvSpPr>
            <p:nvPr/>
          </p:nvSpPr>
          <p:spPr bwMode="auto">
            <a:xfrm>
              <a:off x="528" y="2854"/>
              <a:ext cx="81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CS1-MMP</a:t>
              </a:r>
              <a:endParaRPr lang="en-US" altLang="es-MX" sz="1200" smtClean="0">
                <a:solidFill>
                  <a:srgbClr val="000000"/>
                </a:solidFill>
                <a:cs typeface="Times New Roman" pitchFamily="18" charset="0"/>
              </a:endParaRPr>
            </a:p>
            <a:p>
              <a:pPr fontAlgn="base">
                <a:lnSpc>
                  <a:spcPct val="145000"/>
                </a:lnSpc>
                <a:spcBef>
                  <a:spcPct val="0"/>
                </a:spcBef>
                <a:spcAft>
                  <a:spcPct val="0"/>
                </a:spcAft>
              </a:pPr>
              <a:endParaRPr lang="en-US" altLang="es-MX" sz="1200" smtClean="0">
                <a:solidFill>
                  <a:srgbClr val="000000"/>
                </a:solidFill>
              </a:endParaRPr>
            </a:p>
          </p:txBody>
        </p:sp>
        <p:sp>
          <p:nvSpPr>
            <p:cNvPr id="63611" name="Rectangle 79"/>
            <p:cNvSpPr>
              <a:spLocks noChangeArrowheads="1"/>
            </p:cNvSpPr>
            <p:nvPr/>
          </p:nvSpPr>
          <p:spPr bwMode="auto">
            <a:xfrm>
              <a:off x="1340" y="2854"/>
              <a:ext cx="931"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C. sativus</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612" name="Rectangle 80"/>
            <p:cNvSpPr>
              <a:spLocks noChangeArrowheads="1"/>
            </p:cNvSpPr>
            <p:nvPr/>
          </p:nvSpPr>
          <p:spPr bwMode="auto">
            <a:xfrm>
              <a:off x="2271" y="2854"/>
              <a:ext cx="101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613" name="Rectangle 81"/>
            <p:cNvSpPr>
              <a:spLocks noChangeArrowheads="1"/>
            </p:cNvSpPr>
            <p:nvPr/>
          </p:nvSpPr>
          <p:spPr bwMode="auto">
            <a:xfrm>
              <a:off x="3283" y="2854"/>
              <a:ext cx="1329"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614" name="Rectangle 82"/>
            <p:cNvSpPr>
              <a:spLocks noChangeArrowheads="1"/>
            </p:cNvSpPr>
            <p:nvPr/>
          </p:nvSpPr>
          <p:spPr bwMode="auto">
            <a:xfrm>
              <a:off x="4612" y="2854"/>
              <a:ext cx="956"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200" smtClean="0">
                  <a:solidFill>
                    <a:srgbClr val="000000"/>
                  </a:solidFill>
                  <a:cs typeface="Arial" pitchFamily="34" charset="0"/>
                </a:rPr>
                <a:t>10</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615" name="Rectangle 83"/>
            <p:cNvSpPr>
              <a:spLocks noChangeArrowheads="1"/>
            </p:cNvSpPr>
            <p:nvPr/>
          </p:nvSpPr>
          <p:spPr bwMode="auto">
            <a:xfrm>
              <a:off x="528" y="3013"/>
              <a:ext cx="8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See2</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616" name="Rectangle 84"/>
            <p:cNvSpPr>
              <a:spLocks noChangeArrowheads="1"/>
            </p:cNvSpPr>
            <p:nvPr/>
          </p:nvSpPr>
          <p:spPr bwMode="auto">
            <a:xfrm>
              <a:off x="1340" y="3013"/>
              <a:ext cx="931"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i="1" smtClean="0">
                  <a:solidFill>
                    <a:srgbClr val="000000"/>
                  </a:solidFill>
                  <a:cs typeface="Arial" pitchFamily="34" charset="0"/>
                </a:rPr>
                <a:t>Zea mays</a:t>
              </a:r>
              <a:endParaRPr lang="en-US" altLang="es-MX" sz="1200" i="1" smtClean="0">
                <a:solidFill>
                  <a:srgbClr val="000000"/>
                </a:solidFill>
                <a:cs typeface="Times New Roman" pitchFamily="18" charset="0"/>
              </a:endParaRPr>
            </a:p>
            <a:p>
              <a:pPr fontAlgn="base">
                <a:lnSpc>
                  <a:spcPct val="145000"/>
                </a:lnSpc>
                <a:spcBef>
                  <a:spcPct val="0"/>
                </a:spcBef>
                <a:spcAft>
                  <a:spcPct val="0"/>
                </a:spcAft>
              </a:pPr>
              <a:endParaRPr lang="en-US" altLang="es-MX" sz="1200" smtClean="0">
                <a:solidFill>
                  <a:srgbClr val="000000"/>
                </a:solidFill>
              </a:endParaRPr>
            </a:p>
          </p:txBody>
        </p:sp>
        <p:sp>
          <p:nvSpPr>
            <p:cNvPr id="63617" name="Rectangle 85"/>
            <p:cNvSpPr>
              <a:spLocks noChangeArrowheads="1"/>
            </p:cNvSpPr>
            <p:nvPr/>
          </p:nvSpPr>
          <p:spPr bwMode="auto">
            <a:xfrm>
              <a:off x="2271" y="3013"/>
              <a:ext cx="10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618" name="Rectangle 86"/>
            <p:cNvSpPr>
              <a:spLocks noChangeArrowheads="1"/>
            </p:cNvSpPr>
            <p:nvPr/>
          </p:nvSpPr>
          <p:spPr bwMode="auto">
            <a:xfrm>
              <a:off x="3283" y="3013"/>
              <a:ext cx="1329"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619" name="Rectangle 87"/>
            <p:cNvSpPr>
              <a:spLocks noChangeArrowheads="1"/>
            </p:cNvSpPr>
            <p:nvPr/>
          </p:nvSpPr>
          <p:spPr bwMode="auto">
            <a:xfrm>
              <a:off x="4612" y="3013"/>
              <a:ext cx="95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3</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620" name="Rectangle 88"/>
            <p:cNvSpPr>
              <a:spLocks noChangeArrowheads="1"/>
            </p:cNvSpPr>
            <p:nvPr/>
          </p:nvSpPr>
          <p:spPr bwMode="auto">
            <a:xfrm>
              <a:off x="528" y="3171"/>
              <a:ext cx="81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latin typeface="Symbol" pitchFamily="18" charset="2"/>
                  <a:cs typeface="Arial" pitchFamily="34" charset="0"/>
                </a:rPr>
                <a:t>a</a:t>
              </a:r>
              <a:r>
                <a:rPr lang="en-US" altLang="es-MX" sz="1200" smtClean="0">
                  <a:solidFill>
                    <a:srgbClr val="000000"/>
                  </a:solidFill>
                  <a:cs typeface="Arial" pitchFamily="34" charset="0"/>
                </a:rPr>
                <a:t>VPE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621" name="Rectangle 89"/>
            <p:cNvSpPr>
              <a:spLocks noChangeArrowheads="1"/>
            </p:cNvSpPr>
            <p:nvPr/>
          </p:nvSpPr>
          <p:spPr bwMode="auto">
            <a:xfrm>
              <a:off x="1340" y="3171"/>
              <a:ext cx="931"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i="1" smtClean="0">
                  <a:solidFill>
                    <a:srgbClr val="000000"/>
                  </a:solidFill>
                  <a:cs typeface="Arial" pitchFamily="34" charset="0"/>
                </a:rPr>
                <a:t>A. thaliana</a:t>
              </a:r>
              <a:endParaRPr lang="en-US" altLang="es-MX" sz="1200" i="1" smtClean="0">
                <a:solidFill>
                  <a:srgbClr val="000000"/>
                </a:solidFill>
                <a:cs typeface="Times New Roman" pitchFamily="18" charset="0"/>
              </a:endParaRPr>
            </a:p>
            <a:p>
              <a:pPr fontAlgn="base">
                <a:lnSpc>
                  <a:spcPct val="145000"/>
                </a:lnSpc>
                <a:spcBef>
                  <a:spcPct val="0"/>
                </a:spcBef>
                <a:spcAft>
                  <a:spcPct val="0"/>
                </a:spcAft>
              </a:pPr>
              <a:endParaRPr lang="en-US" altLang="es-MX" sz="1200" smtClean="0">
                <a:solidFill>
                  <a:srgbClr val="000000"/>
                </a:solidFill>
              </a:endParaRPr>
            </a:p>
          </p:txBody>
        </p:sp>
        <p:sp>
          <p:nvSpPr>
            <p:cNvPr id="63622" name="Rectangle 90"/>
            <p:cNvSpPr>
              <a:spLocks noChangeArrowheads="1"/>
            </p:cNvSpPr>
            <p:nvPr/>
          </p:nvSpPr>
          <p:spPr bwMode="auto">
            <a:xfrm>
              <a:off x="2271" y="3171"/>
              <a:ext cx="101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623" name="Rectangle 91"/>
            <p:cNvSpPr>
              <a:spLocks noChangeArrowheads="1"/>
            </p:cNvSpPr>
            <p:nvPr/>
          </p:nvSpPr>
          <p:spPr bwMode="auto">
            <a:xfrm>
              <a:off x="3283" y="3171"/>
              <a:ext cx="1329"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624" name="Rectangle 92"/>
            <p:cNvSpPr>
              <a:spLocks noChangeArrowheads="1"/>
            </p:cNvSpPr>
            <p:nvPr/>
          </p:nvSpPr>
          <p:spPr bwMode="auto">
            <a:xfrm>
              <a:off x="4612" y="3171"/>
              <a:ext cx="956"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200" smtClean="0">
                  <a:solidFill>
                    <a:srgbClr val="000000"/>
                  </a:solidFill>
                  <a:cs typeface="Arial" pitchFamily="34" charset="0"/>
                </a:rPr>
                <a:t>11</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625" name="Rectangle 93"/>
            <p:cNvSpPr>
              <a:spLocks noChangeArrowheads="1"/>
            </p:cNvSpPr>
            <p:nvPr/>
          </p:nvSpPr>
          <p:spPr bwMode="auto">
            <a:xfrm>
              <a:off x="528" y="3330"/>
              <a:ext cx="8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latin typeface="Symbol" pitchFamily="18" charset="2"/>
                  <a:cs typeface="Arial" pitchFamily="34" charset="0"/>
                </a:rPr>
                <a:t>g</a:t>
              </a:r>
              <a:r>
                <a:rPr lang="en-US" altLang="es-MX" sz="1200" smtClean="0">
                  <a:solidFill>
                    <a:srgbClr val="000000"/>
                  </a:solidFill>
                  <a:cs typeface="Arial" pitchFamily="34" charset="0"/>
                </a:rPr>
                <a:t>VPE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626" name="Rectangle 94"/>
            <p:cNvSpPr>
              <a:spLocks noChangeArrowheads="1"/>
            </p:cNvSpPr>
            <p:nvPr/>
          </p:nvSpPr>
          <p:spPr bwMode="auto">
            <a:xfrm>
              <a:off x="1340" y="3330"/>
              <a:ext cx="931"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i="1" smtClean="0">
                  <a:solidFill>
                    <a:srgbClr val="000000"/>
                  </a:solidFill>
                  <a:cs typeface="Arial" pitchFamily="34" charset="0"/>
                </a:rPr>
                <a:t>A. thaliana</a:t>
              </a:r>
              <a:endParaRPr lang="en-US" altLang="es-MX" sz="1200" i="1" smtClean="0">
                <a:solidFill>
                  <a:srgbClr val="000000"/>
                </a:solidFill>
                <a:cs typeface="Times New Roman" pitchFamily="18" charset="0"/>
              </a:endParaRPr>
            </a:p>
            <a:p>
              <a:pPr fontAlgn="base">
                <a:lnSpc>
                  <a:spcPct val="145000"/>
                </a:lnSpc>
                <a:spcBef>
                  <a:spcPct val="0"/>
                </a:spcBef>
                <a:spcAft>
                  <a:spcPct val="0"/>
                </a:spcAft>
              </a:pPr>
              <a:endParaRPr lang="en-US" altLang="es-MX" sz="1200" smtClean="0">
                <a:solidFill>
                  <a:srgbClr val="000000"/>
                </a:solidFill>
              </a:endParaRPr>
            </a:p>
          </p:txBody>
        </p:sp>
        <p:sp>
          <p:nvSpPr>
            <p:cNvPr id="63627" name="Rectangle 95"/>
            <p:cNvSpPr>
              <a:spLocks noChangeArrowheads="1"/>
            </p:cNvSpPr>
            <p:nvPr/>
          </p:nvSpPr>
          <p:spPr bwMode="auto">
            <a:xfrm>
              <a:off x="2271" y="3330"/>
              <a:ext cx="10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628" name="Rectangle 96"/>
            <p:cNvSpPr>
              <a:spLocks noChangeArrowheads="1"/>
            </p:cNvSpPr>
            <p:nvPr/>
          </p:nvSpPr>
          <p:spPr bwMode="auto">
            <a:xfrm>
              <a:off x="3283" y="3330"/>
              <a:ext cx="1329"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629" name="Rectangle 97"/>
            <p:cNvSpPr>
              <a:spLocks noChangeArrowheads="1"/>
            </p:cNvSpPr>
            <p:nvPr/>
          </p:nvSpPr>
          <p:spPr bwMode="auto">
            <a:xfrm>
              <a:off x="4612" y="3330"/>
              <a:ext cx="95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200" smtClean="0">
                  <a:solidFill>
                    <a:srgbClr val="000000"/>
                  </a:solidFill>
                  <a:cs typeface="Arial" pitchFamily="34" charset="0"/>
                </a:rPr>
                <a:t>11</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630" name="Rectangle 98"/>
            <p:cNvSpPr>
              <a:spLocks noChangeArrowheads="1"/>
            </p:cNvSpPr>
            <p:nvPr/>
          </p:nvSpPr>
          <p:spPr bwMode="auto">
            <a:xfrm>
              <a:off x="528" y="3488"/>
              <a:ext cx="81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SAG23</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631" name="Rectangle 99"/>
            <p:cNvSpPr>
              <a:spLocks noChangeArrowheads="1"/>
            </p:cNvSpPr>
            <p:nvPr/>
          </p:nvSpPr>
          <p:spPr bwMode="auto">
            <a:xfrm>
              <a:off x="1340" y="3488"/>
              <a:ext cx="931"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i="1" smtClean="0">
                  <a:solidFill>
                    <a:srgbClr val="000000"/>
                  </a:solidFill>
                  <a:cs typeface="Arial" pitchFamily="34" charset="0"/>
                </a:rPr>
                <a:t>A.thaliana</a:t>
              </a:r>
              <a:endParaRPr lang="en-US" altLang="es-MX" sz="1200" i="1" smtClean="0">
                <a:solidFill>
                  <a:srgbClr val="000000"/>
                </a:solidFill>
                <a:cs typeface="Times New Roman" pitchFamily="18" charset="0"/>
              </a:endParaRPr>
            </a:p>
            <a:p>
              <a:pPr fontAlgn="base">
                <a:lnSpc>
                  <a:spcPct val="145000"/>
                </a:lnSpc>
                <a:spcBef>
                  <a:spcPct val="0"/>
                </a:spcBef>
                <a:spcAft>
                  <a:spcPct val="0"/>
                </a:spcAft>
              </a:pPr>
              <a:endParaRPr lang="en-US" altLang="es-MX" sz="1200" smtClean="0">
                <a:solidFill>
                  <a:srgbClr val="000000"/>
                </a:solidFill>
              </a:endParaRPr>
            </a:p>
          </p:txBody>
        </p:sp>
        <p:sp>
          <p:nvSpPr>
            <p:cNvPr id="63632" name="Rectangle 100"/>
            <p:cNvSpPr>
              <a:spLocks noChangeArrowheads="1"/>
            </p:cNvSpPr>
            <p:nvPr/>
          </p:nvSpPr>
          <p:spPr bwMode="auto">
            <a:xfrm>
              <a:off x="2271" y="3488"/>
              <a:ext cx="101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633" name="Rectangle 101"/>
            <p:cNvSpPr>
              <a:spLocks noChangeArrowheads="1"/>
            </p:cNvSpPr>
            <p:nvPr/>
          </p:nvSpPr>
          <p:spPr bwMode="auto">
            <a:xfrm>
              <a:off x="3283" y="3488"/>
              <a:ext cx="1329"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634" name="Rectangle 102"/>
            <p:cNvSpPr>
              <a:spLocks noChangeArrowheads="1"/>
            </p:cNvSpPr>
            <p:nvPr/>
          </p:nvSpPr>
          <p:spPr bwMode="auto">
            <a:xfrm>
              <a:off x="4612" y="3488"/>
              <a:ext cx="956"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200" smtClean="0">
                  <a:solidFill>
                    <a:srgbClr val="000000"/>
                  </a:solidFill>
                  <a:cs typeface="Arial" pitchFamily="34" charset="0"/>
                </a:rPr>
                <a:t>12</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635" name="Rectangle 103"/>
            <p:cNvSpPr>
              <a:spLocks noChangeArrowheads="1"/>
            </p:cNvSpPr>
            <p:nvPr/>
          </p:nvSpPr>
          <p:spPr bwMode="auto">
            <a:xfrm>
              <a:off x="528" y="3647"/>
              <a:ext cx="8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200" smtClean="0">
                  <a:solidFill>
                    <a:srgbClr val="000000"/>
                  </a:solidFill>
                  <a:cs typeface="Arial" pitchFamily="34" charset="0"/>
                </a:rPr>
                <a:t>LSC833</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636" name="Rectangle 104"/>
            <p:cNvSpPr>
              <a:spLocks noChangeArrowheads="1"/>
            </p:cNvSpPr>
            <p:nvPr/>
          </p:nvSpPr>
          <p:spPr bwMode="auto">
            <a:xfrm>
              <a:off x="1361" y="3656"/>
              <a:ext cx="931"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200" i="1" smtClean="0">
                  <a:solidFill>
                    <a:srgbClr val="000000"/>
                  </a:solidFill>
                  <a:cs typeface="Arial" pitchFamily="34" charset="0"/>
                </a:rPr>
                <a:t>B. oleracea</a:t>
              </a:r>
              <a:endParaRPr lang="en-US" altLang="es-MX" sz="1200" i="1" smtClean="0">
                <a:solidFill>
                  <a:srgbClr val="000000"/>
                </a:solidFill>
                <a:cs typeface="Times New Roman" pitchFamily="18" charset="0"/>
              </a:endParaRPr>
            </a:p>
            <a:p>
              <a:pPr fontAlgn="base">
                <a:lnSpc>
                  <a:spcPct val="145000"/>
                </a:lnSpc>
                <a:spcBef>
                  <a:spcPct val="0"/>
                </a:spcBef>
                <a:spcAft>
                  <a:spcPct val="0"/>
                </a:spcAft>
              </a:pPr>
              <a:endParaRPr lang="en-US" altLang="es-MX" sz="1200" smtClean="0">
                <a:solidFill>
                  <a:srgbClr val="000000"/>
                </a:solidFill>
              </a:endParaRPr>
            </a:p>
          </p:txBody>
        </p:sp>
        <p:sp>
          <p:nvSpPr>
            <p:cNvPr id="63637" name="Rectangle 105"/>
            <p:cNvSpPr>
              <a:spLocks noChangeArrowheads="1"/>
            </p:cNvSpPr>
            <p:nvPr/>
          </p:nvSpPr>
          <p:spPr bwMode="auto">
            <a:xfrm>
              <a:off x="2271" y="3647"/>
              <a:ext cx="1012"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638" name="Rectangle 106"/>
            <p:cNvSpPr>
              <a:spLocks noChangeArrowheads="1"/>
            </p:cNvSpPr>
            <p:nvPr/>
          </p:nvSpPr>
          <p:spPr bwMode="auto">
            <a:xfrm>
              <a:off x="3283" y="3647"/>
              <a:ext cx="1329"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639" name="Rectangle 107"/>
            <p:cNvSpPr>
              <a:spLocks noChangeArrowheads="1"/>
            </p:cNvSpPr>
            <p:nvPr/>
          </p:nvSpPr>
          <p:spPr bwMode="auto">
            <a:xfrm>
              <a:off x="4612" y="3647"/>
              <a:ext cx="95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200" smtClean="0">
                  <a:solidFill>
                    <a:srgbClr val="000000"/>
                  </a:solidFill>
                  <a:cs typeface="Arial" pitchFamily="34" charset="0"/>
                </a:rPr>
                <a:t>13</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grpSp>
      <p:grpSp>
        <p:nvGrpSpPr>
          <p:cNvPr id="3" name="Group 108"/>
          <p:cNvGrpSpPr>
            <a:grpSpLocks/>
          </p:cNvGrpSpPr>
          <p:nvPr/>
        </p:nvGrpSpPr>
        <p:grpSpPr bwMode="auto">
          <a:xfrm>
            <a:off x="3352800" y="762000"/>
            <a:ext cx="1536700" cy="5118100"/>
            <a:chOff x="1824" y="576"/>
            <a:chExt cx="968" cy="3264"/>
          </a:xfrm>
        </p:grpSpPr>
        <p:sp>
          <p:nvSpPr>
            <p:cNvPr id="63515" name="Rectangle 109"/>
            <p:cNvSpPr>
              <a:spLocks noChangeArrowheads="1"/>
            </p:cNvSpPr>
            <p:nvPr/>
          </p:nvSpPr>
          <p:spPr bwMode="auto">
            <a:xfrm>
              <a:off x="1824" y="576"/>
              <a:ext cx="968" cy="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Cys-protease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16" name="Rectangle 110"/>
            <p:cNvSpPr>
              <a:spLocks noChangeArrowheads="1"/>
            </p:cNvSpPr>
            <p:nvPr/>
          </p:nvSpPr>
          <p:spPr bwMode="auto">
            <a:xfrm>
              <a:off x="1824" y="732"/>
              <a:ext cx="96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Cys-protease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17" name="Rectangle 111"/>
            <p:cNvSpPr>
              <a:spLocks noChangeArrowheads="1"/>
            </p:cNvSpPr>
            <p:nvPr/>
          </p:nvSpPr>
          <p:spPr bwMode="auto">
            <a:xfrm>
              <a:off x="1824" y="888"/>
              <a:ext cx="96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Cys-protease </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18" name="Rectangle 112"/>
            <p:cNvSpPr>
              <a:spLocks noChangeArrowheads="1"/>
            </p:cNvSpPr>
            <p:nvPr/>
          </p:nvSpPr>
          <p:spPr bwMode="auto">
            <a:xfrm>
              <a:off x="1824" y="1044"/>
              <a:ext cx="96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Cys-protease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19" name="Rectangle 113"/>
            <p:cNvSpPr>
              <a:spLocks noChangeArrowheads="1"/>
            </p:cNvSpPr>
            <p:nvPr/>
          </p:nvSpPr>
          <p:spPr bwMode="auto">
            <a:xfrm>
              <a:off x="1824" y="1200"/>
              <a:ext cx="96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Cys-protease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20" name="Rectangle 114"/>
            <p:cNvSpPr>
              <a:spLocks noChangeArrowheads="1"/>
            </p:cNvSpPr>
            <p:nvPr/>
          </p:nvSpPr>
          <p:spPr bwMode="auto">
            <a:xfrm>
              <a:off x="1824" y="1356"/>
              <a:ext cx="96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Cys-protease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21" name="Rectangle 115"/>
            <p:cNvSpPr>
              <a:spLocks noChangeArrowheads="1"/>
            </p:cNvSpPr>
            <p:nvPr/>
          </p:nvSpPr>
          <p:spPr bwMode="auto">
            <a:xfrm>
              <a:off x="1824" y="1512"/>
              <a:ext cx="96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Cys-protease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22" name="Rectangle 116"/>
            <p:cNvSpPr>
              <a:spLocks noChangeArrowheads="1"/>
            </p:cNvSpPr>
            <p:nvPr/>
          </p:nvSpPr>
          <p:spPr bwMode="auto">
            <a:xfrm>
              <a:off x="1824" y="1668"/>
              <a:ext cx="96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Cys-protease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23" name="Rectangle 117"/>
            <p:cNvSpPr>
              <a:spLocks noChangeArrowheads="1"/>
            </p:cNvSpPr>
            <p:nvPr/>
          </p:nvSpPr>
          <p:spPr bwMode="auto">
            <a:xfrm>
              <a:off x="1824" y="1824"/>
              <a:ext cx="96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Cys-protease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24" name="Rectangle 118"/>
            <p:cNvSpPr>
              <a:spLocks noChangeArrowheads="1"/>
            </p:cNvSpPr>
            <p:nvPr/>
          </p:nvSpPr>
          <p:spPr bwMode="auto">
            <a:xfrm>
              <a:off x="1824" y="1980"/>
              <a:ext cx="96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Cys-protease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25" name="Rectangle 119"/>
            <p:cNvSpPr>
              <a:spLocks noChangeArrowheads="1"/>
            </p:cNvSpPr>
            <p:nvPr/>
          </p:nvSpPr>
          <p:spPr bwMode="auto">
            <a:xfrm>
              <a:off x="1824" y="2136"/>
              <a:ext cx="968"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Aspartic protease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26" name="Rectangle 120"/>
            <p:cNvSpPr>
              <a:spLocks noChangeArrowheads="1"/>
            </p:cNvSpPr>
            <p:nvPr/>
          </p:nvSpPr>
          <p:spPr bwMode="auto">
            <a:xfrm>
              <a:off x="1824" y="2321"/>
              <a:ext cx="968"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Aspartic protease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27" name="Rectangle 121"/>
            <p:cNvSpPr>
              <a:spLocks noChangeArrowheads="1"/>
            </p:cNvSpPr>
            <p:nvPr/>
          </p:nvSpPr>
          <p:spPr bwMode="auto">
            <a:xfrm>
              <a:off x="1824" y="2507"/>
              <a:ext cx="96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Serine protease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28" name="Rectangle 122"/>
            <p:cNvSpPr>
              <a:spLocks noChangeArrowheads="1"/>
            </p:cNvSpPr>
            <p:nvPr/>
          </p:nvSpPr>
          <p:spPr bwMode="auto">
            <a:xfrm>
              <a:off x="1824" y="2663"/>
              <a:ext cx="96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Serine protease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29" name="Rectangle 123"/>
            <p:cNvSpPr>
              <a:spLocks noChangeArrowheads="1"/>
            </p:cNvSpPr>
            <p:nvPr/>
          </p:nvSpPr>
          <p:spPr bwMode="auto">
            <a:xfrm>
              <a:off x="1824" y="2819"/>
              <a:ext cx="968"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200" smtClean="0">
                  <a:solidFill>
                    <a:srgbClr val="000000"/>
                  </a:solidFill>
                  <a:cs typeface="Arial" pitchFamily="34" charset="0"/>
                </a:rPr>
                <a:t>Metallo-protease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30" name="Rectangle 124"/>
            <p:cNvSpPr>
              <a:spLocks noChangeArrowheads="1"/>
            </p:cNvSpPr>
            <p:nvPr/>
          </p:nvSpPr>
          <p:spPr bwMode="auto">
            <a:xfrm>
              <a:off x="1824" y="3004"/>
              <a:ext cx="96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200" smtClean="0">
                  <a:solidFill>
                    <a:srgbClr val="000000"/>
                  </a:solidFill>
                  <a:cs typeface="Arial" pitchFamily="34" charset="0"/>
                </a:rPr>
                <a:t>Cys-protease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31" name="Rectangle 125"/>
            <p:cNvSpPr>
              <a:spLocks noChangeArrowheads="1"/>
            </p:cNvSpPr>
            <p:nvPr/>
          </p:nvSpPr>
          <p:spPr bwMode="auto">
            <a:xfrm>
              <a:off x="1824" y="3160"/>
              <a:ext cx="96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Cys-protease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32" name="Rectangle 126"/>
            <p:cNvSpPr>
              <a:spLocks noChangeArrowheads="1"/>
            </p:cNvSpPr>
            <p:nvPr/>
          </p:nvSpPr>
          <p:spPr bwMode="auto">
            <a:xfrm>
              <a:off x="1824" y="3316"/>
              <a:ext cx="96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Cys-protease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33" name="Rectangle 127"/>
            <p:cNvSpPr>
              <a:spLocks noChangeArrowheads="1"/>
            </p:cNvSpPr>
            <p:nvPr/>
          </p:nvSpPr>
          <p:spPr bwMode="auto">
            <a:xfrm>
              <a:off x="1824" y="3472"/>
              <a:ext cx="96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Cys-protease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34" name="Rectangle 128"/>
            <p:cNvSpPr>
              <a:spLocks noChangeArrowheads="1"/>
            </p:cNvSpPr>
            <p:nvPr/>
          </p:nvSpPr>
          <p:spPr bwMode="auto">
            <a:xfrm>
              <a:off x="1824" y="3628"/>
              <a:ext cx="96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Cys-protease</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grpSp>
      <p:sp>
        <p:nvSpPr>
          <p:cNvPr id="63492" name="Text Box 129"/>
          <p:cNvSpPr txBox="1">
            <a:spLocks noChangeArrowheads="1"/>
          </p:cNvSpPr>
          <p:nvPr/>
        </p:nvSpPr>
        <p:spPr bwMode="auto">
          <a:xfrm>
            <a:off x="457200" y="6019800"/>
            <a:ext cx="75311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_tradnl" altLang="es-MX" sz="1000" smtClean="0">
                <a:solidFill>
                  <a:srgbClr val="000000"/>
                </a:solidFill>
              </a:rPr>
              <a:t>1-Hensel et al., 1993; 2-Lohman et al. 1994; 3-Smart et al. 1995; 4-Drake et al., 1996; 5-Buchanan-Wollaston and Ainsworth, 1997; </a:t>
            </a:r>
          </a:p>
          <a:p>
            <a:pPr eaLnBrk="1" fontAlgn="base" hangingPunct="1">
              <a:lnSpc>
                <a:spcPct val="145000"/>
              </a:lnSpc>
              <a:spcBef>
                <a:spcPct val="0"/>
              </a:spcBef>
              <a:spcAft>
                <a:spcPct val="0"/>
              </a:spcAft>
            </a:pPr>
            <a:r>
              <a:rPr lang="es-ES_tradnl" altLang="es-MX" sz="1000" smtClean="0">
                <a:solidFill>
                  <a:srgbClr val="000000"/>
                </a:solidFill>
              </a:rPr>
              <a:t>6-Huang et al., 2001; 7-Noh and Amasino, 1999; 8-Lee et al., 2001; 9-</a:t>
            </a:r>
            <a:r>
              <a:rPr lang="es-ES_tradnl" altLang="es-MX" sz="1000" smtClean="0">
                <a:solidFill>
                  <a:srgbClr val="000000"/>
                </a:solidFill>
                <a:cs typeface="Arial" pitchFamily="34" charset="0"/>
              </a:rPr>
              <a:t>Nakabayashi et al., 1999; 10-Delorme et al., 2000; </a:t>
            </a:r>
          </a:p>
          <a:p>
            <a:pPr eaLnBrk="1" fontAlgn="base" hangingPunct="1">
              <a:lnSpc>
                <a:spcPct val="145000"/>
              </a:lnSpc>
              <a:spcBef>
                <a:spcPct val="0"/>
              </a:spcBef>
              <a:spcAft>
                <a:spcPct val="0"/>
              </a:spcAft>
            </a:pPr>
            <a:r>
              <a:rPr lang="es-ES_tradnl" altLang="es-MX" sz="1000" smtClean="0">
                <a:solidFill>
                  <a:srgbClr val="000000"/>
                </a:solidFill>
                <a:cs typeface="Arial" pitchFamily="34" charset="0"/>
              </a:rPr>
              <a:t>11-Kinoshita et al., 1999; 12-Quirino et al., 1999; 13-Page et al., 2001.</a:t>
            </a:r>
            <a:r>
              <a:rPr lang="es-ES_tradnl" altLang="es-MX" sz="1000" smtClean="0">
                <a:solidFill>
                  <a:srgbClr val="000000"/>
                </a:solidFill>
              </a:rPr>
              <a:t> </a:t>
            </a:r>
            <a:endParaRPr lang="es-ES_tradnl" altLang="es-MX" sz="1000" smtClean="0">
              <a:solidFill>
                <a:srgbClr val="000000"/>
              </a:solidFill>
              <a:latin typeface="Times New Roman" pitchFamily="18" charset="0"/>
            </a:endParaRPr>
          </a:p>
        </p:txBody>
      </p:sp>
      <p:grpSp>
        <p:nvGrpSpPr>
          <p:cNvPr id="63493" name="Group 130"/>
          <p:cNvGrpSpPr>
            <a:grpSpLocks/>
          </p:cNvGrpSpPr>
          <p:nvPr/>
        </p:nvGrpSpPr>
        <p:grpSpPr bwMode="auto">
          <a:xfrm>
            <a:off x="4953000" y="1524000"/>
            <a:ext cx="2266950" cy="3800475"/>
            <a:chOff x="3120" y="960"/>
            <a:chExt cx="1428" cy="2394"/>
          </a:xfrm>
        </p:grpSpPr>
        <p:sp>
          <p:nvSpPr>
            <p:cNvPr id="63495" name="Rectangle 131"/>
            <p:cNvSpPr>
              <a:spLocks noChangeArrowheads="1"/>
            </p:cNvSpPr>
            <p:nvPr/>
          </p:nvSpPr>
          <p:spPr bwMode="auto">
            <a:xfrm>
              <a:off x="3168" y="960"/>
              <a:ext cx="133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496" name="Rectangle 132"/>
            <p:cNvSpPr>
              <a:spLocks noChangeArrowheads="1"/>
            </p:cNvSpPr>
            <p:nvPr/>
          </p:nvSpPr>
          <p:spPr bwMode="auto">
            <a:xfrm>
              <a:off x="3168" y="1283"/>
              <a:ext cx="133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497" name="Rectangle 133"/>
            <p:cNvSpPr>
              <a:spLocks noChangeArrowheads="1"/>
            </p:cNvSpPr>
            <p:nvPr/>
          </p:nvSpPr>
          <p:spPr bwMode="auto">
            <a:xfrm>
              <a:off x="3168" y="1199"/>
              <a:ext cx="133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498" name="Rectangle 134"/>
            <p:cNvSpPr>
              <a:spLocks noChangeArrowheads="1"/>
            </p:cNvSpPr>
            <p:nvPr/>
          </p:nvSpPr>
          <p:spPr bwMode="auto">
            <a:xfrm>
              <a:off x="3168" y="1319"/>
              <a:ext cx="133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499" name="Rectangle 135"/>
            <p:cNvSpPr>
              <a:spLocks noChangeArrowheads="1"/>
            </p:cNvSpPr>
            <p:nvPr/>
          </p:nvSpPr>
          <p:spPr bwMode="auto">
            <a:xfrm>
              <a:off x="3120" y="1296"/>
              <a:ext cx="133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n-US" altLang="es-MX" sz="1200" smtClean="0">
                  <a:solidFill>
                    <a:srgbClr val="000000"/>
                  </a:solidFill>
                  <a:cs typeface="Arial" pitchFamily="34" charset="0"/>
                </a:rPr>
                <a:t>  </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00" name="Rectangle 136"/>
            <p:cNvSpPr>
              <a:spLocks noChangeArrowheads="1"/>
            </p:cNvSpPr>
            <p:nvPr/>
          </p:nvSpPr>
          <p:spPr bwMode="auto">
            <a:xfrm>
              <a:off x="3210" y="1837"/>
              <a:ext cx="133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endParaRPr lang="es-ES_tradnl" altLang="es-MX" sz="1200" smtClean="0">
                <a:solidFill>
                  <a:srgbClr val="000000"/>
                </a:solidFill>
                <a:cs typeface="Times New Roman" pitchFamily="18" charset="0"/>
              </a:endParaRPr>
            </a:p>
          </p:txBody>
        </p:sp>
        <p:sp>
          <p:nvSpPr>
            <p:cNvPr id="63501" name="Rectangle 137"/>
            <p:cNvSpPr>
              <a:spLocks noChangeArrowheads="1"/>
            </p:cNvSpPr>
            <p:nvPr/>
          </p:nvSpPr>
          <p:spPr bwMode="auto">
            <a:xfrm>
              <a:off x="3162" y="1652"/>
              <a:ext cx="133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endParaRPr lang="es-ES" altLang="es-MX" sz="1200" smtClean="0">
                <a:solidFill>
                  <a:srgbClr val="000000"/>
                </a:solidFill>
              </a:endParaRPr>
            </a:p>
          </p:txBody>
        </p:sp>
        <p:sp>
          <p:nvSpPr>
            <p:cNvPr id="63502" name="Rectangle 138"/>
            <p:cNvSpPr>
              <a:spLocks noChangeArrowheads="1"/>
            </p:cNvSpPr>
            <p:nvPr/>
          </p:nvSpPr>
          <p:spPr bwMode="auto">
            <a:xfrm>
              <a:off x="3210" y="1698"/>
              <a:ext cx="133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lnSpc>
                  <a:spcPct val="145000"/>
                </a:lnSpc>
                <a:spcBef>
                  <a:spcPct val="0"/>
                </a:spcBef>
                <a:spcAft>
                  <a:spcPct val="0"/>
                </a:spcAft>
              </a:pPr>
              <a:endParaRPr lang="es-ES_tradnl" altLang="es-MX" sz="1200" smtClean="0">
                <a:solidFill>
                  <a:srgbClr val="000000"/>
                </a:solidFill>
              </a:endParaRPr>
            </a:p>
          </p:txBody>
        </p:sp>
        <p:sp>
          <p:nvSpPr>
            <p:cNvPr id="63503" name="Rectangle 139"/>
            <p:cNvSpPr>
              <a:spLocks noChangeArrowheads="1"/>
            </p:cNvSpPr>
            <p:nvPr/>
          </p:nvSpPr>
          <p:spPr bwMode="auto">
            <a:xfrm>
              <a:off x="3168" y="1927"/>
              <a:ext cx="133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04" name="Rectangle 140"/>
            <p:cNvSpPr>
              <a:spLocks noChangeArrowheads="1"/>
            </p:cNvSpPr>
            <p:nvPr/>
          </p:nvSpPr>
          <p:spPr bwMode="auto">
            <a:xfrm>
              <a:off x="3168" y="2047"/>
              <a:ext cx="133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05" name="Rectangle 141"/>
            <p:cNvSpPr>
              <a:spLocks noChangeArrowheads="1"/>
            </p:cNvSpPr>
            <p:nvPr/>
          </p:nvSpPr>
          <p:spPr bwMode="auto">
            <a:xfrm>
              <a:off x="3170" y="2154"/>
              <a:ext cx="133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n-US" altLang="es-MX" sz="1200" smtClean="0">
                  <a:solidFill>
                    <a:srgbClr val="000000"/>
                  </a:solidFill>
                  <a:cs typeface="Arial" pitchFamily="34" charset="0"/>
                </a:rPr>
                <a:t> </a:t>
              </a: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06" name="Rectangle 142"/>
            <p:cNvSpPr>
              <a:spLocks noChangeArrowheads="1"/>
            </p:cNvSpPr>
            <p:nvPr/>
          </p:nvSpPr>
          <p:spPr bwMode="auto">
            <a:xfrm>
              <a:off x="3168" y="2292"/>
              <a:ext cx="133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07" name="Rectangle 143"/>
            <p:cNvSpPr>
              <a:spLocks noChangeArrowheads="1"/>
            </p:cNvSpPr>
            <p:nvPr/>
          </p:nvSpPr>
          <p:spPr bwMode="auto">
            <a:xfrm>
              <a:off x="3168" y="2411"/>
              <a:ext cx="133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08" name="Rectangle 144"/>
            <p:cNvSpPr>
              <a:spLocks noChangeArrowheads="1"/>
            </p:cNvSpPr>
            <p:nvPr/>
          </p:nvSpPr>
          <p:spPr bwMode="auto">
            <a:xfrm>
              <a:off x="3168" y="2668"/>
              <a:ext cx="1338"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endParaRPr lang="es-ES" altLang="es-MX" sz="1200" smtClean="0">
                <a:solidFill>
                  <a:srgbClr val="000000"/>
                </a:solidFill>
                <a:cs typeface="Times New Roman" pitchFamily="18" charset="0"/>
              </a:endParaRPr>
            </a:p>
            <a:p>
              <a:pPr fontAlgn="base">
                <a:lnSpc>
                  <a:spcPct val="145000"/>
                </a:lnSpc>
                <a:spcBef>
                  <a:spcPct val="0"/>
                </a:spcBef>
                <a:spcAft>
                  <a:spcPct val="0"/>
                </a:spcAft>
              </a:pPr>
              <a:endParaRPr lang="es-ES" altLang="es-MX" sz="1200" smtClean="0">
                <a:solidFill>
                  <a:srgbClr val="000000"/>
                </a:solidFill>
              </a:endParaRPr>
            </a:p>
          </p:txBody>
        </p:sp>
        <p:sp>
          <p:nvSpPr>
            <p:cNvPr id="63509" name="Rectangle 145"/>
            <p:cNvSpPr>
              <a:spLocks noChangeArrowheads="1"/>
            </p:cNvSpPr>
            <p:nvPr/>
          </p:nvSpPr>
          <p:spPr bwMode="auto">
            <a:xfrm>
              <a:off x="3168" y="2668"/>
              <a:ext cx="133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10" name="Rectangle 146"/>
            <p:cNvSpPr>
              <a:spLocks noChangeArrowheads="1"/>
            </p:cNvSpPr>
            <p:nvPr/>
          </p:nvSpPr>
          <p:spPr bwMode="auto">
            <a:xfrm>
              <a:off x="3168" y="2755"/>
              <a:ext cx="133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11" name="Rectangle 147"/>
            <p:cNvSpPr>
              <a:spLocks noChangeArrowheads="1"/>
            </p:cNvSpPr>
            <p:nvPr/>
          </p:nvSpPr>
          <p:spPr bwMode="auto">
            <a:xfrm>
              <a:off x="3168" y="2875"/>
              <a:ext cx="133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12" name="Rectangle 148"/>
            <p:cNvSpPr>
              <a:spLocks noChangeArrowheads="1"/>
            </p:cNvSpPr>
            <p:nvPr/>
          </p:nvSpPr>
          <p:spPr bwMode="auto">
            <a:xfrm>
              <a:off x="3168" y="2994"/>
              <a:ext cx="133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13" name="Rectangle 149"/>
            <p:cNvSpPr>
              <a:spLocks noChangeArrowheads="1"/>
            </p:cNvSpPr>
            <p:nvPr/>
          </p:nvSpPr>
          <p:spPr bwMode="auto">
            <a:xfrm>
              <a:off x="3168" y="3114"/>
              <a:ext cx="133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sp>
          <p:nvSpPr>
            <p:cNvPr id="63514" name="Rectangle 150"/>
            <p:cNvSpPr>
              <a:spLocks noChangeArrowheads="1"/>
            </p:cNvSpPr>
            <p:nvPr/>
          </p:nvSpPr>
          <p:spPr bwMode="auto">
            <a:xfrm>
              <a:off x="3168" y="3234"/>
              <a:ext cx="133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lnSpc>
                  <a:spcPct val="145000"/>
                </a:lnSpc>
                <a:spcBef>
                  <a:spcPct val="0"/>
                </a:spcBef>
                <a:spcAft>
                  <a:spcPct val="0"/>
                </a:spcAft>
              </a:pPr>
              <a:r>
                <a:rPr lang="es-ES" altLang="es-MX" sz="1200" smtClean="0">
                  <a:solidFill>
                    <a:srgbClr val="000000"/>
                  </a:solidFill>
                  <a:cs typeface="Times New Roman" pitchFamily="18" charset="0"/>
                </a:rPr>
                <a:t> </a:t>
              </a:r>
            </a:p>
            <a:p>
              <a:pPr fontAlgn="base">
                <a:lnSpc>
                  <a:spcPct val="145000"/>
                </a:lnSpc>
                <a:spcBef>
                  <a:spcPct val="0"/>
                </a:spcBef>
                <a:spcAft>
                  <a:spcPct val="0"/>
                </a:spcAft>
              </a:pPr>
              <a:endParaRPr lang="es-ES" altLang="es-MX" sz="1200" smtClean="0">
                <a:solidFill>
                  <a:srgbClr val="000000"/>
                </a:solidFill>
              </a:endParaRPr>
            </a:p>
          </p:txBody>
        </p:sp>
      </p:grpSp>
      <p:sp>
        <p:nvSpPr>
          <p:cNvPr id="366743" name="Text Box 151"/>
          <p:cNvSpPr txBox="1">
            <a:spLocks noChangeArrowheads="1"/>
          </p:cNvSpPr>
          <p:nvPr/>
        </p:nvSpPr>
        <p:spPr bwMode="auto">
          <a:xfrm>
            <a:off x="5029200" y="865188"/>
            <a:ext cx="2012950"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n-US" altLang="es-MX" sz="1200" smtClean="0">
                <a:solidFill>
                  <a:srgbClr val="000000"/>
                </a:solidFill>
                <a:cs typeface="Arial" pitchFamily="34" charset="0"/>
              </a:rPr>
              <a:t>Vacuolar localization signal</a:t>
            </a:r>
          </a:p>
          <a:p>
            <a:pPr eaLnBrk="1" fontAlgn="base" hangingPunct="1">
              <a:lnSpc>
                <a:spcPct val="155000"/>
              </a:lnSpc>
              <a:spcBef>
                <a:spcPct val="0"/>
              </a:spcBef>
              <a:spcAft>
                <a:spcPct val="0"/>
              </a:spcAft>
            </a:pPr>
            <a:endParaRPr lang="en-US" altLang="es-MX" sz="1200" smtClean="0">
              <a:solidFill>
                <a:srgbClr val="000000"/>
              </a:solidFill>
              <a:cs typeface="Arial" pitchFamily="34" charset="0"/>
            </a:endParaRPr>
          </a:p>
          <a:p>
            <a:pPr eaLnBrk="1" fontAlgn="base" hangingPunct="1">
              <a:spcBef>
                <a:spcPct val="0"/>
              </a:spcBef>
              <a:spcAft>
                <a:spcPct val="0"/>
              </a:spcAft>
            </a:pPr>
            <a:r>
              <a:rPr lang="en-US" altLang="es-MX" sz="1200" smtClean="0">
                <a:solidFill>
                  <a:srgbClr val="000000"/>
                </a:solidFill>
                <a:cs typeface="Arial" pitchFamily="34" charset="0"/>
              </a:rPr>
              <a:t>Vacuolar localization signal</a:t>
            </a:r>
          </a:p>
          <a:p>
            <a:pPr eaLnBrk="1" fontAlgn="base" hangingPunct="1">
              <a:spcBef>
                <a:spcPct val="0"/>
              </a:spcBef>
              <a:spcAft>
                <a:spcPct val="0"/>
              </a:spcAft>
            </a:pPr>
            <a:endParaRPr lang="en-US" altLang="es-MX" sz="1200" smtClean="0">
              <a:solidFill>
                <a:srgbClr val="000000"/>
              </a:solidFill>
              <a:cs typeface="Arial" pitchFamily="34" charset="0"/>
            </a:endParaRPr>
          </a:p>
          <a:p>
            <a:pPr eaLnBrk="1" fontAlgn="base" hangingPunct="1">
              <a:lnSpc>
                <a:spcPct val="85000"/>
              </a:lnSpc>
              <a:spcBef>
                <a:spcPct val="0"/>
              </a:spcBef>
              <a:spcAft>
                <a:spcPct val="0"/>
              </a:spcAft>
            </a:pPr>
            <a:endParaRPr lang="en-US" altLang="es-MX" sz="1200" smtClean="0">
              <a:solidFill>
                <a:srgbClr val="000000"/>
              </a:solidFill>
              <a:cs typeface="Arial" pitchFamily="34" charset="0"/>
            </a:endParaRPr>
          </a:p>
          <a:p>
            <a:pPr eaLnBrk="1" fontAlgn="base" hangingPunct="1">
              <a:spcBef>
                <a:spcPct val="0"/>
              </a:spcBef>
              <a:spcAft>
                <a:spcPct val="0"/>
              </a:spcAft>
            </a:pPr>
            <a:r>
              <a:rPr lang="en-US" altLang="es-MX" sz="1200" smtClean="0">
                <a:solidFill>
                  <a:srgbClr val="000000"/>
                </a:solidFill>
                <a:cs typeface="Arial" pitchFamily="34" charset="0"/>
              </a:rPr>
              <a:t>Vacuolar localization signal</a:t>
            </a:r>
          </a:p>
          <a:p>
            <a:pPr eaLnBrk="1" fontAlgn="base" hangingPunct="1">
              <a:spcBef>
                <a:spcPct val="0"/>
              </a:spcBef>
              <a:spcAft>
                <a:spcPct val="0"/>
              </a:spcAft>
            </a:pPr>
            <a:endParaRPr lang="en-US" altLang="es-MX" sz="1200" smtClean="0">
              <a:solidFill>
                <a:srgbClr val="000000"/>
              </a:solidFill>
              <a:cs typeface="Arial" pitchFamily="34" charset="0"/>
            </a:endParaRPr>
          </a:p>
          <a:p>
            <a:pPr eaLnBrk="1" fontAlgn="base" hangingPunct="1">
              <a:spcBef>
                <a:spcPct val="0"/>
              </a:spcBef>
              <a:spcAft>
                <a:spcPct val="0"/>
              </a:spcAft>
            </a:pPr>
            <a:endParaRPr lang="en-US" altLang="es-MX" sz="1200" smtClean="0">
              <a:solidFill>
                <a:srgbClr val="000000"/>
              </a:solidFill>
              <a:cs typeface="Arial" pitchFamily="34" charset="0"/>
            </a:endParaRPr>
          </a:p>
          <a:p>
            <a:pPr eaLnBrk="1" fontAlgn="base" hangingPunct="1">
              <a:spcBef>
                <a:spcPct val="0"/>
              </a:spcBef>
              <a:spcAft>
                <a:spcPct val="0"/>
              </a:spcAft>
            </a:pPr>
            <a:endParaRPr lang="en-US" altLang="es-MX" sz="1200" smtClean="0">
              <a:solidFill>
                <a:srgbClr val="000000"/>
              </a:solidFill>
              <a:cs typeface="Arial" pitchFamily="34" charset="0"/>
            </a:endParaRPr>
          </a:p>
          <a:p>
            <a:pPr eaLnBrk="1" fontAlgn="base" hangingPunct="1">
              <a:spcBef>
                <a:spcPct val="0"/>
              </a:spcBef>
              <a:spcAft>
                <a:spcPct val="0"/>
              </a:spcAft>
            </a:pPr>
            <a:r>
              <a:rPr lang="en-US" altLang="es-MX" sz="1200" smtClean="0">
                <a:solidFill>
                  <a:srgbClr val="000000"/>
                </a:solidFill>
                <a:cs typeface="Arial" pitchFamily="34" charset="0"/>
              </a:rPr>
              <a:t>ER translocation signal</a:t>
            </a:r>
          </a:p>
          <a:p>
            <a:pPr eaLnBrk="1" fontAlgn="base" hangingPunct="1">
              <a:spcBef>
                <a:spcPct val="0"/>
              </a:spcBef>
              <a:spcAft>
                <a:spcPct val="0"/>
              </a:spcAft>
            </a:pPr>
            <a:endParaRPr lang="es-ES_tradnl" altLang="es-MX" sz="1200" smtClean="0">
              <a:solidFill>
                <a:srgbClr val="000000"/>
              </a:solidFill>
              <a:cs typeface="Arial" pitchFamily="34" charset="0"/>
            </a:endParaRPr>
          </a:p>
          <a:p>
            <a:pPr eaLnBrk="1" fontAlgn="base" hangingPunct="1">
              <a:spcBef>
                <a:spcPct val="0"/>
              </a:spcBef>
              <a:spcAft>
                <a:spcPct val="0"/>
              </a:spcAft>
            </a:pPr>
            <a:endParaRPr lang="es-ES_tradnl" altLang="es-MX" sz="1200" smtClean="0">
              <a:solidFill>
                <a:srgbClr val="000000"/>
              </a:solidFill>
              <a:cs typeface="Arial" pitchFamily="34" charset="0"/>
            </a:endParaRPr>
          </a:p>
          <a:p>
            <a:pPr eaLnBrk="1" fontAlgn="base" hangingPunct="1">
              <a:spcBef>
                <a:spcPct val="0"/>
              </a:spcBef>
              <a:spcAft>
                <a:spcPct val="0"/>
              </a:spcAft>
            </a:pPr>
            <a:endParaRPr lang="es-ES_tradnl" altLang="es-MX" sz="1200" smtClean="0">
              <a:solidFill>
                <a:srgbClr val="000000"/>
              </a:solidFill>
              <a:cs typeface="Arial" pitchFamily="34" charset="0"/>
            </a:endParaRPr>
          </a:p>
          <a:p>
            <a:pPr eaLnBrk="1" fontAlgn="base" hangingPunct="1">
              <a:spcBef>
                <a:spcPct val="0"/>
              </a:spcBef>
              <a:spcAft>
                <a:spcPct val="0"/>
              </a:spcAft>
            </a:pPr>
            <a:r>
              <a:rPr lang="en-US" altLang="es-MX" sz="1200" smtClean="0">
                <a:solidFill>
                  <a:srgbClr val="000000"/>
                </a:solidFill>
                <a:cs typeface="Arial" pitchFamily="34" charset="0"/>
              </a:rPr>
              <a:t>ER translocation signal</a:t>
            </a:r>
          </a:p>
          <a:p>
            <a:pPr eaLnBrk="1" fontAlgn="base" hangingPunct="1">
              <a:spcBef>
                <a:spcPct val="0"/>
              </a:spcBef>
              <a:spcAft>
                <a:spcPct val="0"/>
              </a:spcAft>
            </a:pPr>
            <a:endParaRPr lang="en-US" altLang="es-MX" sz="1200" smtClean="0">
              <a:solidFill>
                <a:srgbClr val="000000"/>
              </a:solidFill>
              <a:cs typeface="Arial" pitchFamily="34" charset="0"/>
            </a:endParaRPr>
          </a:p>
          <a:p>
            <a:pPr eaLnBrk="1" fontAlgn="base" hangingPunct="1">
              <a:spcBef>
                <a:spcPct val="0"/>
              </a:spcBef>
              <a:spcAft>
                <a:spcPct val="0"/>
              </a:spcAft>
            </a:pPr>
            <a:endParaRPr lang="en-US" altLang="es-MX" sz="1200" smtClean="0">
              <a:solidFill>
                <a:srgbClr val="000000"/>
              </a:solidFill>
              <a:cs typeface="Arial" pitchFamily="34" charset="0"/>
            </a:endParaRPr>
          </a:p>
          <a:p>
            <a:pPr eaLnBrk="1" fontAlgn="base" hangingPunct="1">
              <a:lnSpc>
                <a:spcPct val="140000"/>
              </a:lnSpc>
              <a:spcBef>
                <a:spcPct val="0"/>
              </a:spcBef>
              <a:spcAft>
                <a:spcPct val="0"/>
              </a:spcAft>
            </a:pPr>
            <a:endParaRPr lang="en-US" altLang="es-MX" sz="1200" smtClean="0">
              <a:solidFill>
                <a:srgbClr val="000000"/>
              </a:solidFill>
              <a:cs typeface="Arial" pitchFamily="34" charset="0"/>
            </a:endParaRPr>
          </a:p>
          <a:p>
            <a:pPr eaLnBrk="1" fontAlgn="base" hangingPunct="1">
              <a:spcBef>
                <a:spcPct val="0"/>
              </a:spcBef>
              <a:spcAft>
                <a:spcPct val="0"/>
              </a:spcAft>
            </a:pPr>
            <a:r>
              <a:rPr lang="en-US" altLang="es-MX" sz="1200" smtClean="0">
                <a:solidFill>
                  <a:srgbClr val="000000"/>
                </a:solidFill>
                <a:cs typeface="Arial" pitchFamily="34" charset="0"/>
              </a:rPr>
              <a:t>Chloroplast stroma</a:t>
            </a:r>
            <a:endParaRPr lang="es-ES_tradnl" altLang="es-MX" sz="1200" smtClean="0">
              <a:solidFill>
                <a:srgbClr val="000000"/>
              </a:solidFill>
              <a:cs typeface="Arial" pitchFamily="34" charset="0"/>
            </a:endParaRPr>
          </a:p>
          <a:p>
            <a:pPr eaLnBrk="1" fontAlgn="base" hangingPunct="1">
              <a:spcBef>
                <a:spcPct val="0"/>
              </a:spcBef>
              <a:spcAft>
                <a:spcPct val="0"/>
              </a:spcAft>
            </a:pPr>
            <a:endParaRPr lang="es-ES_tradnl" altLang="es-MX" sz="1200" smtClean="0">
              <a:solidFill>
                <a:srgbClr val="000000"/>
              </a:solidFill>
              <a:cs typeface="Arial" pitchFamily="34" charset="0"/>
            </a:endParaRPr>
          </a:p>
        </p:txBody>
      </p:sp>
    </p:spTree>
    <p:extLst>
      <p:ext uri="{BB962C8B-B14F-4D97-AF65-F5344CB8AC3E}">
        <p14:creationId xmlns:p14="http://schemas.microsoft.com/office/powerpoint/2010/main" val="2363006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67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743"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2"/>
          <p:cNvGrpSpPr>
            <a:grpSpLocks/>
          </p:cNvGrpSpPr>
          <p:nvPr/>
        </p:nvGrpSpPr>
        <p:grpSpPr bwMode="auto">
          <a:xfrm>
            <a:off x="585788" y="1600200"/>
            <a:ext cx="7696200" cy="3581400"/>
            <a:chOff x="28" y="0"/>
            <a:chExt cx="2475" cy="3320"/>
          </a:xfrm>
        </p:grpSpPr>
        <p:sp>
          <p:nvSpPr>
            <p:cNvPr id="65540" name="Rectangle 3"/>
            <p:cNvSpPr>
              <a:spLocks noChangeArrowheads="1"/>
            </p:cNvSpPr>
            <p:nvPr/>
          </p:nvSpPr>
          <p:spPr bwMode="auto">
            <a:xfrm>
              <a:off x="28" y="0"/>
              <a:ext cx="567"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n-US" altLang="es-MX" u="sng" smtClean="0">
                  <a:solidFill>
                    <a:srgbClr val="006600"/>
                  </a:solidFill>
                  <a:latin typeface="Times New Roman" pitchFamily="18" charset="0"/>
                  <a:cs typeface="Times New Roman" pitchFamily="18" charset="0"/>
                </a:rPr>
                <a:t>Gene</a:t>
              </a:r>
            </a:p>
            <a:p>
              <a:pPr fontAlgn="base">
                <a:spcBef>
                  <a:spcPct val="0"/>
                </a:spcBef>
                <a:spcAft>
                  <a:spcPct val="0"/>
                </a:spcAft>
              </a:pPr>
              <a:r>
                <a:rPr lang="en-US" altLang="es-MX" smtClean="0">
                  <a:solidFill>
                    <a:srgbClr val="006600"/>
                  </a:solidFill>
                  <a:latin typeface="Times New Roman" pitchFamily="18" charset="0"/>
                  <a:cs typeface="Times New Roman" pitchFamily="18" charset="0"/>
                </a:rPr>
                <a:t> </a:t>
              </a:r>
            </a:p>
            <a:p>
              <a:pPr fontAlgn="base">
                <a:spcBef>
                  <a:spcPct val="0"/>
                </a:spcBef>
                <a:spcAft>
                  <a:spcPct val="0"/>
                </a:spcAft>
              </a:pPr>
              <a:endParaRPr lang="en-US" altLang="es-MX" smtClean="0">
                <a:solidFill>
                  <a:srgbClr val="006600"/>
                </a:solidFill>
                <a:latin typeface="Times New Roman" pitchFamily="18" charset="0"/>
              </a:endParaRPr>
            </a:p>
          </p:txBody>
        </p:sp>
        <p:sp>
          <p:nvSpPr>
            <p:cNvPr id="65541" name="Rectangle 4"/>
            <p:cNvSpPr>
              <a:spLocks noChangeArrowheads="1"/>
            </p:cNvSpPr>
            <p:nvPr/>
          </p:nvSpPr>
          <p:spPr bwMode="auto">
            <a:xfrm>
              <a:off x="595" y="0"/>
              <a:ext cx="1361"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n-US" altLang="es-MX" u="sng" smtClean="0">
                <a:solidFill>
                  <a:srgbClr val="006600"/>
                </a:solidFill>
                <a:latin typeface="Times New Roman" pitchFamily="18" charset="0"/>
                <a:cs typeface="Times New Roman" pitchFamily="18" charset="0"/>
              </a:endParaRPr>
            </a:p>
            <a:p>
              <a:pPr fontAlgn="base">
                <a:spcBef>
                  <a:spcPct val="0"/>
                </a:spcBef>
                <a:spcAft>
                  <a:spcPct val="0"/>
                </a:spcAft>
              </a:pPr>
              <a:endParaRPr lang="en-US" altLang="es-MX" smtClean="0">
                <a:solidFill>
                  <a:srgbClr val="006600"/>
                </a:solidFill>
                <a:latin typeface="Times New Roman" pitchFamily="18" charset="0"/>
              </a:endParaRPr>
            </a:p>
          </p:txBody>
        </p:sp>
        <p:sp>
          <p:nvSpPr>
            <p:cNvPr id="65542" name="Rectangle 5"/>
            <p:cNvSpPr>
              <a:spLocks noChangeArrowheads="1"/>
            </p:cNvSpPr>
            <p:nvPr/>
          </p:nvSpPr>
          <p:spPr bwMode="auto">
            <a:xfrm>
              <a:off x="1956" y="0"/>
              <a:ext cx="547"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pPr>
              <a:r>
                <a:rPr lang="en-US" altLang="es-MX" u="sng" smtClean="0">
                  <a:solidFill>
                    <a:srgbClr val="006600"/>
                  </a:solidFill>
                  <a:latin typeface="Times New Roman" pitchFamily="18" charset="0"/>
                  <a:cs typeface="Times New Roman" pitchFamily="18" charset="0"/>
                </a:rPr>
                <a:t>Ref.</a:t>
              </a:r>
            </a:p>
            <a:p>
              <a:pPr algn="ctr" fontAlgn="base">
                <a:spcBef>
                  <a:spcPct val="0"/>
                </a:spcBef>
                <a:spcAft>
                  <a:spcPct val="0"/>
                </a:spcAft>
              </a:pPr>
              <a:endParaRPr lang="en-US" altLang="es-MX" u="sng" smtClean="0">
                <a:solidFill>
                  <a:srgbClr val="006600"/>
                </a:solidFill>
                <a:latin typeface="Times New Roman" pitchFamily="18" charset="0"/>
              </a:endParaRPr>
            </a:p>
          </p:txBody>
        </p:sp>
        <p:sp>
          <p:nvSpPr>
            <p:cNvPr id="65543" name="Rectangle 6"/>
            <p:cNvSpPr>
              <a:spLocks noChangeArrowheads="1"/>
            </p:cNvSpPr>
            <p:nvPr/>
          </p:nvSpPr>
          <p:spPr bwMode="auto">
            <a:xfrm>
              <a:off x="28" y="499"/>
              <a:ext cx="56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449263" algn="r"/>
                  <a:tab pos="2806700" algn="ctr"/>
                  <a:tab pos="5611813" algn="r"/>
                </a:tabLst>
                <a:defRPr sz="2000">
                  <a:solidFill>
                    <a:schemeClr val="tx1"/>
                  </a:solidFill>
                  <a:latin typeface="Arial" pitchFamily="34" charset="0"/>
                </a:defRPr>
              </a:lvl1pPr>
              <a:lvl2pPr marL="742950" indent="-285750" eaLnBrk="0" hangingPunct="0">
                <a:tabLst>
                  <a:tab pos="449263" algn="r"/>
                  <a:tab pos="2806700" algn="ctr"/>
                  <a:tab pos="5611813" algn="r"/>
                </a:tabLst>
                <a:defRPr sz="2000">
                  <a:solidFill>
                    <a:schemeClr val="tx1"/>
                  </a:solidFill>
                  <a:latin typeface="Arial" pitchFamily="34" charset="0"/>
                </a:defRPr>
              </a:lvl2pPr>
              <a:lvl3pPr marL="1143000" indent="-228600" eaLnBrk="0" hangingPunct="0">
                <a:tabLst>
                  <a:tab pos="449263" algn="r"/>
                  <a:tab pos="2806700" algn="ctr"/>
                  <a:tab pos="5611813" algn="r"/>
                </a:tabLst>
                <a:defRPr sz="2000">
                  <a:solidFill>
                    <a:schemeClr val="tx1"/>
                  </a:solidFill>
                  <a:latin typeface="Arial" pitchFamily="34" charset="0"/>
                </a:defRPr>
              </a:lvl3pPr>
              <a:lvl4pPr marL="1600200" indent="-228600" eaLnBrk="0" hangingPunct="0">
                <a:tabLst>
                  <a:tab pos="449263" algn="r"/>
                  <a:tab pos="2806700" algn="ctr"/>
                  <a:tab pos="5611813" algn="r"/>
                </a:tabLst>
                <a:defRPr sz="2000">
                  <a:solidFill>
                    <a:schemeClr val="tx1"/>
                  </a:solidFill>
                  <a:latin typeface="Arial" pitchFamily="34" charset="0"/>
                </a:defRPr>
              </a:lvl4pPr>
              <a:lvl5pPr marL="2057400" indent="-228600" eaLnBrk="0" hangingPunct="0">
                <a:tabLst>
                  <a:tab pos="449263" algn="r"/>
                  <a:tab pos="2806700" algn="ctr"/>
                  <a:tab pos="5611813" algn="r"/>
                </a:tabLst>
                <a:defRPr sz="2000">
                  <a:solidFill>
                    <a:schemeClr val="tx1"/>
                  </a:solidFill>
                  <a:latin typeface="Arial" pitchFamily="34" charset="0"/>
                </a:defRPr>
              </a:lvl5pPr>
              <a:lvl6pPr marL="2514600" indent="-228600" eaLnBrk="0" fontAlgn="base" hangingPunct="0">
                <a:spcBef>
                  <a:spcPct val="0"/>
                </a:spcBef>
                <a:spcAft>
                  <a:spcPct val="0"/>
                </a:spcAft>
                <a:tabLst>
                  <a:tab pos="449263" algn="r"/>
                  <a:tab pos="2806700" algn="ctr"/>
                  <a:tab pos="5611813" algn="r"/>
                </a:tabLst>
                <a:defRPr sz="2000">
                  <a:solidFill>
                    <a:schemeClr val="tx1"/>
                  </a:solidFill>
                  <a:latin typeface="Arial" pitchFamily="34" charset="0"/>
                </a:defRPr>
              </a:lvl6pPr>
              <a:lvl7pPr marL="2971800" indent="-228600" eaLnBrk="0" fontAlgn="base" hangingPunct="0">
                <a:spcBef>
                  <a:spcPct val="0"/>
                </a:spcBef>
                <a:spcAft>
                  <a:spcPct val="0"/>
                </a:spcAft>
                <a:tabLst>
                  <a:tab pos="449263" algn="r"/>
                  <a:tab pos="2806700" algn="ctr"/>
                  <a:tab pos="5611813" algn="r"/>
                </a:tabLst>
                <a:defRPr sz="2000">
                  <a:solidFill>
                    <a:schemeClr val="tx1"/>
                  </a:solidFill>
                  <a:latin typeface="Arial" pitchFamily="34" charset="0"/>
                </a:defRPr>
              </a:lvl7pPr>
              <a:lvl8pPr marL="3429000" indent="-228600" eaLnBrk="0" fontAlgn="base" hangingPunct="0">
                <a:spcBef>
                  <a:spcPct val="0"/>
                </a:spcBef>
                <a:spcAft>
                  <a:spcPct val="0"/>
                </a:spcAft>
                <a:tabLst>
                  <a:tab pos="449263" algn="r"/>
                  <a:tab pos="2806700" algn="ctr"/>
                  <a:tab pos="5611813" algn="r"/>
                </a:tabLst>
                <a:defRPr sz="2000">
                  <a:solidFill>
                    <a:schemeClr val="tx1"/>
                  </a:solidFill>
                  <a:latin typeface="Arial" pitchFamily="34" charset="0"/>
                </a:defRPr>
              </a:lvl8pPr>
              <a:lvl9pPr marL="3886200" indent="-228600" eaLnBrk="0" fontAlgn="base" hangingPunct="0">
                <a:spcBef>
                  <a:spcPct val="0"/>
                </a:spcBef>
                <a:spcAft>
                  <a:spcPct val="0"/>
                </a:spcAft>
                <a:tabLst>
                  <a:tab pos="449263" algn="r"/>
                  <a:tab pos="2806700" algn="ctr"/>
                  <a:tab pos="5611813" algn="r"/>
                </a:tabLst>
                <a:defRPr sz="2000">
                  <a:solidFill>
                    <a:schemeClr val="tx1"/>
                  </a:solidFill>
                  <a:latin typeface="Arial" pitchFamily="34" charset="0"/>
                </a:defRPr>
              </a:lvl9pPr>
            </a:lstStyle>
            <a:p>
              <a:pPr eaLnBrk="1" fontAlgn="base" hangingPunct="1">
                <a:spcBef>
                  <a:spcPct val="0"/>
                </a:spcBef>
                <a:spcAft>
                  <a:spcPct val="0"/>
                </a:spcAft>
              </a:pPr>
              <a:r>
                <a:rPr lang="en-US" altLang="es-MX" smtClean="0">
                  <a:solidFill>
                    <a:srgbClr val="006600"/>
                  </a:solidFill>
                  <a:latin typeface="Times New Roman" pitchFamily="18" charset="0"/>
                  <a:cs typeface="Times New Roman" pitchFamily="18" charset="0"/>
                </a:rPr>
                <a:t>SAG2</a:t>
              </a:r>
            </a:p>
            <a:p>
              <a:pPr fontAlgn="base">
                <a:spcBef>
                  <a:spcPct val="0"/>
                </a:spcBef>
                <a:spcAft>
                  <a:spcPct val="0"/>
                </a:spcAft>
              </a:pPr>
              <a:endParaRPr lang="en-US" altLang="es-MX" smtClean="0">
                <a:solidFill>
                  <a:srgbClr val="006600"/>
                </a:solidFill>
                <a:latin typeface="Times New Roman" pitchFamily="18" charset="0"/>
              </a:endParaRPr>
            </a:p>
          </p:txBody>
        </p:sp>
        <p:sp>
          <p:nvSpPr>
            <p:cNvPr id="65544" name="Rectangle 7"/>
            <p:cNvSpPr>
              <a:spLocks noChangeArrowheads="1"/>
            </p:cNvSpPr>
            <p:nvPr/>
          </p:nvSpPr>
          <p:spPr bwMode="auto">
            <a:xfrm>
              <a:off x="595" y="499"/>
              <a:ext cx="136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n-US" altLang="es-MX" smtClean="0">
                  <a:solidFill>
                    <a:srgbClr val="006600"/>
                  </a:solidFill>
                  <a:latin typeface="Times New Roman" pitchFamily="18" charset="0"/>
                  <a:cs typeface="Times New Roman" pitchFamily="18" charset="0"/>
                </a:rPr>
                <a:t>Vacuolar</a:t>
              </a:r>
            </a:p>
            <a:p>
              <a:pPr fontAlgn="base">
                <a:spcBef>
                  <a:spcPct val="0"/>
                </a:spcBef>
                <a:spcAft>
                  <a:spcPct val="0"/>
                </a:spcAft>
              </a:pPr>
              <a:endParaRPr lang="en-US" altLang="es-MX" smtClean="0">
                <a:solidFill>
                  <a:srgbClr val="006600"/>
                </a:solidFill>
                <a:latin typeface="Times New Roman" pitchFamily="18" charset="0"/>
              </a:endParaRPr>
            </a:p>
          </p:txBody>
        </p:sp>
        <p:sp>
          <p:nvSpPr>
            <p:cNvPr id="65545" name="Rectangle 8"/>
            <p:cNvSpPr>
              <a:spLocks noChangeArrowheads="1"/>
            </p:cNvSpPr>
            <p:nvPr/>
          </p:nvSpPr>
          <p:spPr bwMode="auto">
            <a:xfrm>
              <a:off x="1956" y="499"/>
              <a:ext cx="54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pPr>
              <a:r>
                <a:rPr lang="en-US" altLang="es-MX" smtClean="0">
                  <a:solidFill>
                    <a:srgbClr val="006600"/>
                  </a:solidFill>
                  <a:latin typeface="Times New Roman" pitchFamily="18" charset="0"/>
                  <a:cs typeface="Times New Roman" pitchFamily="18" charset="0"/>
                </a:rPr>
                <a:t>1</a:t>
              </a:r>
            </a:p>
            <a:p>
              <a:pPr algn="ctr" fontAlgn="base">
                <a:spcBef>
                  <a:spcPct val="0"/>
                </a:spcBef>
                <a:spcAft>
                  <a:spcPct val="0"/>
                </a:spcAft>
              </a:pPr>
              <a:endParaRPr lang="en-US" altLang="es-MX" smtClean="0">
                <a:solidFill>
                  <a:srgbClr val="006600"/>
                </a:solidFill>
                <a:latin typeface="Times New Roman" pitchFamily="18" charset="0"/>
              </a:endParaRPr>
            </a:p>
          </p:txBody>
        </p:sp>
        <p:sp>
          <p:nvSpPr>
            <p:cNvPr id="65546" name="Rectangle 9"/>
            <p:cNvSpPr>
              <a:spLocks noChangeArrowheads="1"/>
            </p:cNvSpPr>
            <p:nvPr/>
          </p:nvSpPr>
          <p:spPr bwMode="auto">
            <a:xfrm>
              <a:off x="28" y="902"/>
              <a:ext cx="56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n-US" altLang="es-MX" sz="2800" b="1" smtClean="0">
                  <a:solidFill>
                    <a:srgbClr val="333399"/>
                  </a:solidFill>
                  <a:latin typeface="Times New Roman" pitchFamily="18" charset="0"/>
                  <a:cs typeface="Times New Roman" pitchFamily="18" charset="0"/>
                </a:rPr>
                <a:t>SAG12</a:t>
              </a:r>
            </a:p>
            <a:p>
              <a:pPr fontAlgn="base">
                <a:spcBef>
                  <a:spcPct val="0"/>
                </a:spcBef>
                <a:spcAft>
                  <a:spcPct val="0"/>
                </a:spcAft>
              </a:pPr>
              <a:endParaRPr lang="en-US" altLang="es-MX" sz="2800" smtClean="0">
                <a:solidFill>
                  <a:srgbClr val="333399"/>
                </a:solidFill>
                <a:latin typeface="Times New Roman" pitchFamily="18" charset="0"/>
              </a:endParaRPr>
            </a:p>
          </p:txBody>
        </p:sp>
        <p:sp>
          <p:nvSpPr>
            <p:cNvPr id="65547" name="Rectangle 10"/>
            <p:cNvSpPr>
              <a:spLocks noChangeArrowheads="1"/>
            </p:cNvSpPr>
            <p:nvPr/>
          </p:nvSpPr>
          <p:spPr bwMode="auto">
            <a:xfrm>
              <a:off x="595" y="902"/>
              <a:ext cx="136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n-US" altLang="es-MX" sz="2400" b="1" smtClean="0">
                  <a:solidFill>
                    <a:srgbClr val="333399"/>
                  </a:solidFill>
                  <a:latin typeface="Times New Roman" pitchFamily="18" charset="0"/>
                  <a:cs typeface="Times New Roman" pitchFamily="18" charset="0"/>
                </a:rPr>
                <a:t>Senescence-specific expression</a:t>
              </a:r>
            </a:p>
            <a:p>
              <a:pPr fontAlgn="base">
                <a:spcBef>
                  <a:spcPct val="0"/>
                </a:spcBef>
                <a:spcAft>
                  <a:spcPct val="0"/>
                </a:spcAft>
              </a:pPr>
              <a:endParaRPr lang="en-US" altLang="es-MX" sz="2400" smtClean="0">
                <a:solidFill>
                  <a:srgbClr val="006600"/>
                </a:solidFill>
                <a:latin typeface="Times New Roman" pitchFamily="18" charset="0"/>
              </a:endParaRPr>
            </a:p>
          </p:txBody>
        </p:sp>
        <p:sp>
          <p:nvSpPr>
            <p:cNvPr id="65548" name="Rectangle 11"/>
            <p:cNvSpPr>
              <a:spLocks noChangeArrowheads="1"/>
            </p:cNvSpPr>
            <p:nvPr/>
          </p:nvSpPr>
          <p:spPr bwMode="auto">
            <a:xfrm>
              <a:off x="1956" y="902"/>
              <a:ext cx="54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pPr>
              <a:r>
                <a:rPr lang="en-US" altLang="es-MX" smtClean="0">
                  <a:solidFill>
                    <a:srgbClr val="006600"/>
                  </a:solidFill>
                  <a:latin typeface="Times New Roman" pitchFamily="18" charset="0"/>
                  <a:cs typeface="Times New Roman" pitchFamily="18" charset="0"/>
                </a:rPr>
                <a:t>2</a:t>
              </a:r>
            </a:p>
            <a:p>
              <a:pPr algn="ctr" fontAlgn="base">
                <a:spcBef>
                  <a:spcPct val="0"/>
                </a:spcBef>
                <a:spcAft>
                  <a:spcPct val="0"/>
                </a:spcAft>
              </a:pPr>
              <a:endParaRPr lang="en-US" altLang="es-MX" smtClean="0">
                <a:solidFill>
                  <a:srgbClr val="006600"/>
                </a:solidFill>
                <a:latin typeface="Times New Roman" pitchFamily="18" charset="0"/>
              </a:endParaRPr>
            </a:p>
          </p:txBody>
        </p:sp>
        <p:sp>
          <p:nvSpPr>
            <p:cNvPr id="65549" name="Rectangle 12"/>
            <p:cNvSpPr>
              <a:spLocks noChangeArrowheads="1"/>
            </p:cNvSpPr>
            <p:nvPr/>
          </p:nvSpPr>
          <p:spPr bwMode="auto">
            <a:xfrm>
              <a:off x="28" y="1305"/>
              <a:ext cx="56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n-US" altLang="es-MX" smtClean="0">
                  <a:solidFill>
                    <a:srgbClr val="006600"/>
                  </a:solidFill>
                  <a:latin typeface="Times New Roman" pitchFamily="18" charset="0"/>
                  <a:cs typeface="Times New Roman" pitchFamily="18" charset="0"/>
                </a:rPr>
                <a:t>nclpP3</a:t>
              </a:r>
            </a:p>
            <a:p>
              <a:pPr fontAlgn="base">
                <a:spcBef>
                  <a:spcPct val="0"/>
                </a:spcBef>
                <a:spcAft>
                  <a:spcPct val="0"/>
                </a:spcAft>
              </a:pPr>
              <a:endParaRPr lang="en-US" altLang="es-MX" smtClean="0">
                <a:solidFill>
                  <a:srgbClr val="006600"/>
                </a:solidFill>
                <a:latin typeface="Times New Roman" pitchFamily="18" charset="0"/>
              </a:endParaRPr>
            </a:p>
          </p:txBody>
        </p:sp>
        <p:sp>
          <p:nvSpPr>
            <p:cNvPr id="65550" name="Rectangle 13"/>
            <p:cNvSpPr>
              <a:spLocks noChangeArrowheads="1"/>
            </p:cNvSpPr>
            <p:nvPr/>
          </p:nvSpPr>
          <p:spPr bwMode="auto">
            <a:xfrm>
              <a:off x="595" y="1305"/>
              <a:ext cx="136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ES_tradnl" altLang="es-MX" smtClean="0">
                  <a:solidFill>
                    <a:srgbClr val="006600"/>
                  </a:solidFill>
                  <a:latin typeface="Times New Roman" pitchFamily="18" charset="0"/>
                  <a:cs typeface="Times New Roman" pitchFamily="18" charset="0"/>
                </a:rPr>
                <a:t>Chloroplast stroma </a:t>
              </a:r>
              <a:r>
                <a:rPr lang="en-US" altLang="es-MX" smtClean="0">
                  <a:solidFill>
                    <a:srgbClr val="006600"/>
                  </a:solidFill>
                  <a:latin typeface="Times New Roman" pitchFamily="18" charset="0"/>
                  <a:cs typeface="Times New Roman" pitchFamily="18" charset="0"/>
                </a:rPr>
                <a:t>?</a:t>
              </a:r>
            </a:p>
            <a:p>
              <a:pPr fontAlgn="base">
                <a:spcBef>
                  <a:spcPct val="0"/>
                </a:spcBef>
                <a:spcAft>
                  <a:spcPct val="0"/>
                </a:spcAft>
              </a:pPr>
              <a:endParaRPr lang="en-US" altLang="es-MX" smtClean="0">
                <a:solidFill>
                  <a:srgbClr val="006600"/>
                </a:solidFill>
                <a:latin typeface="Times New Roman" pitchFamily="18" charset="0"/>
              </a:endParaRPr>
            </a:p>
          </p:txBody>
        </p:sp>
        <p:sp>
          <p:nvSpPr>
            <p:cNvPr id="65551" name="Rectangle 14"/>
            <p:cNvSpPr>
              <a:spLocks noChangeArrowheads="1"/>
            </p:cNvSpPr>
            <p:nvPr/>
          </p:nvSpPr>
          <p:spPr bwMode="auto">
            <a:xfrm>
              <a:off x="1956" y="1305"/>
              <a:ext cx="54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pPr>
              <a:r>
                <a:rPr lang="en-US" altLang="es-MX" smtClean="0">
                  <a:solidFill>
                    <a:srgbClr val="006600"/>
                  </a:solidFill>
                  <a:latin typeface="Times New Roman" pitchFamily="18" charset="0"/>
                  <a:cs typeface="Times New Roman" pitchFamily="18" charset="0"/>
                </a:rPr>
                <a:t>3</a:t>
              </a:r>
            </a:p>
            <a:p>
              <a:pPr algn="ctr" fontAlgn="base">
                <a:spcBef>
                  <a:spcPct val="0"/>
                </a:spcBef>
                <a:spcAft>
                  <a:spcPct val="0"/>
                </a:spcAft>
              </a:pPr>
              <a:endParaRPr lang="en-US" altLang="es-MX" smtClean="0">
                <a:solidFill>
                  <a:srgbClr val="006600"/>
                </a:solidFill>
                <a:latin typeface="Times New Roman" pitchFamily="18" charset="0"/>
              </a:endParaRPr>
            </a:p>
          </p:txBody>
        </p:sp>
        <p:sp>
          <p:nvSpPr>
            <p:cNvPr id="65552" name="Rectangle 15"/>
            <p:cNvSpPr>
              <a:spLocks noChangeArrowheads="1"/>
            </p:cNvSpPr>
            <p:nvPr/>
          </p:nvSpPr>
          <p:spPr bwMode="auto">
            <a:xfrm>
              <a:off x="28" y="1708"/>
              <a:ext cx="56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n-US" altLang="es-MX" smtClean="0">
                  <a:solidFill>
                    <a:srgbClr val="006600"/>
                  </a:solidFill>
                  <a:latin typeface="Times New Roman" pitchFamily="18" charset="0"/>
                  <a:cs typeface="Times New Roman" pitchFamily="18" charset="0"/>
                </a:rPr>
                <a:t>nclpP5</a:t>
              </a:r>
            </a:p>
            <a:p>
              <a:pPr fontAlgn="base">
                <a:spcBef>
                  <a:spcPct val="0"/>
                </a:spcBef>
                <a:spcAft>
                  <a:spcPct val="0"/>
                </a:spcAft>
              </a:pPr>
              <a:endParaRPr lang="en-US" altLang="es-MX" smtClean="0">
                <a:solidFill>
                  <a:srgbClr val="006600"/>
                </a:solidFill>
                <a:latin typeface="Times New Roman" pitchFamily="18" charset="0"/>
              </a:endParaRPr>
            </a:p>
          </p:txBody>
        </p:sp>
        <p:sp>
          <p:nvSpPr>
            <p:cNvPr id="65553" name="Rectangle 16"/>
            <p:cNvSpPr>
              <a:spLocks noChangeArrowheads="1"/>
            </p:cNvSpPr>
            <p:nvPr/>
          </p:nvSpPr>
          <p:spPr bwMode="auto">
            <a:xfrm>
              <a:off x="595" y="1708"/>
              <a:ext cx="136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n-US" altLang="es-MX" smtClean="0">
                  <a:solidFill>
                    <a:srgbClr val="006600"/>
                  </a:solidFill>
                  <a:latin typeface="Times New Roman" pitchFamily="18" charset="0"/>
                  <a:cs typeface="Times New Roman" pitchFamily="18" charset="0"/>
                </a:rPr>
                <a:t>Chloroplast stroma</a:t>
              </a:r>
            </a:p>
            <a:p>
              <a:pPr fontAlgn="base">
                <a:spcBef>
                  <a:spcPct val="0"/>
                </a:spcBef>
                <a:spcAft>
                  <a:spcPct val="0"/>
                </a:spcAft>
              </a:pPr>
              <a:endParaRPr lang="en-US" altLang="es-MX" smtClean="0">
                <a:solidFill>
                  <a:srgbClr val="006600"/>
                </a:solidFill>
                <a:latin typeface="Times New Roman" pitchFamily="18" charset="0"/>
              </a:endParaRPr>
            </a:p>
          </p:txBody>
        </p:sp>
        <p:sp>
          <p:nvSpPr>
            <p:cNvPr id="65554" name="Rectangle 17"/>
            <p:cNvSpPr>
              <a:spLocks noChangeArrowheads="1"/>
            </p:cNvSpPr>
            <p:nvPr/>
          </p:nvSpPr>
          <p:spPr bwMode="auto">
            <a:xfrm>
              <a:off x="1956" y="1708"/>
              <a:ext cx="54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pPr>
              <a:r>
                <a:rPr lang="en-US" altLang="es-MX" smtClean="0">
                  <a:solidFill>
                    <a:srgbClr val="006600"/>
                  </a:solidFill>
                  <a:latin typeface="Times New Roman" pitchFamily="18" charset="0"/>
                  <a:cs typeface="Times New Roman" pitchFamily="18" charset="0"/>
                </a:rPr>
                <a:t>3</a:t>
              </a:r>
            </a:p>
            <a:p>
              <a:pPr algn="ctr" fontAlgn="base">
                <a:spcBef>
                  <a:spcPct val="0"/>
                </a:spcBef>
                <a:spcAft>
                  <a:spcPct val="0"/>
                </a:spcAft>
              </a:pPr>
              <a:endParaRPr lang="en-US" altLang="es-MX" smtClean="0">
                <a:solidFill>
                  <a:srgbClr val="006600"/>
                </a:solidFill>
                <a:latin typeface="Times New Roman" pitchFamily="18" charset="0"/>
              </a:endParaRPr>
            </a:p>
          </p:txBody>
        </p:sp>
        <p:sp>
          <p:nvSpPr>
            <p:cNvPr id="65555" name="Rectangle 18"/>
            <p:cNvSpPr>
              <a:spLocks noChangeArrowheads="1"/>
            </p:cNvSpPr>
            <p:nvPr/>
          </p:nvSpPr>
          <p:spPr bwMode="auto">
            <a:xfrm>
              <a:off x="28" y="2111"/>
              <a:ext cx="56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n-US" altLang="es-MX" smtClean="0">
                  <a:solidFill>
                    <a:srgbClr val="006600"/>
                  </a:solidFill>
                  <a:latin typeface="Symbol" pitchFamily="18" charset="2"/>
                  <a:cs typeface="Times New Roman" pitchFamily="18" charset="0"/>
                </a:rPr>
                <a:t>a</a:t>
              </a:r>
              <a:r>
                <a:rPr lang="en-US" altLang="es-MX" smtClean="0">
                  <a:solidFill>
                    <a:srgbClr val="006600"/>
                  </a:solidFill>
                  <a:cs typeface="Times New Roman" pitchFamily="18" charset="0"/>
                </a:rPr>
                <a:t>VPE</a:t>
              </a:r>
              <a:endParaRPr lang="en-US" altLang="es-MX" smtClean="0">
                <a:solidFill>
                  <a:srgbClr val="006600"/>
                </a:solidFill>
                <a:latin typeface="Times New Roman" pitchFamily="18" charset="0"/>
                <a:cs typeface="Times New Roman" pitchFamily="18" charset="0"/>
              </a:endParaRPr>
            </a:p>
            <a:p>
              <a:pPr fontAlgn="base">
                <a:spcBef>
                  <a:spcPct val="0"/>
                </a:spcBef>
                <a:spcAft>
                  <a:spcPct val="0"/>
                </a:spcAft>
              </a:pPr>
              <a:endParaRPr lang="en-US" altLang="es-MX" smtClean="0">
                <a:solidFill>
                  <a:srgbClr val="006600"/>
                </a:solidFill>
                <a:latin typeface="Times New Roman" pitchFamily="18" charset="0"/>
              </a:endParaRPr>
            </a:p>
          </p:txBody>
        </p:sp>
        <p:sp>
          <p:nvSpPr>
            <p:cNvPr id="65556" name="Rectangle 19"/>
            <p:cNvSpPr>
              <a:spLocks noChangeArrowheads="1"/>
            </p:cNvSpPr>
            <p:nvPr/>
          </p:nvSpPr>
          <p:spPr bwMode="auto">
            <a:xfrm>
              <a:off x="595" y="2111"/>
              <a:ext cx="136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n-US" altLang="es-MX" smtClean="0">
                  <a:solidFill>
                    <a:srgbClr val="006600"/>
                  </a:solidFill>
                  <a:latin typeface="Times New Roman" pitchFamily="18" charset="0"/>
                  <a:cs typeface="Times New Roman" pitchFamily="18" charset="0"/>
                </a:rPr>
                <a:t>Vacuolar ?</a:t>
              </a:r>
            </a:p>
            <a:p>
              <a:pPr fontAlgn="base">
                <a:spcBef>
                  <a:spcPct val="0"/>
                </a:spcBef>
                <a:spcAft>
                  <a:spcPct val="0"/>
                </a:spcAft>
              </a:pPr>
              <a:endParaRPr lang="en-US" altLang="es-MX" smtClean="0">
                <a:solidFill>
                  <a:srgbClr val="006600"/>
                </a:solidFill>
                <a:latin typeface="Times New Roman" pitchFamily="18" charset="0"/>
              </a:endParaRPr>
            </a:p>
          </p:txBody>
        </p:sp>
        <p:sp>
          <p:nvSpPr>
            <p:cNvPr id="65557" name="Rectangle 20"/>
            <p:cNvSpPr>
              <a:spLocks noChangeArrowheads="1"/>
            </p:cNvSpPr>
            <p:nvPr/>
          </p:nvSpPr>
          <p:spPr bwMode="auto">
            <a:xfrm>
              <a:off x="1956" y="2111"/>
              <a:ext cx="54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pPr>
              <a:r>
                <a:rPr lang="en-US" altLang="es-MX" smtClean="0">
                  <a:solidFill>
                    <a:srgbClr val="006600"/>
                  </a:solidFill>
                  <a:latin typeface="Times New Roman" pitchFamily="18" charset="0"/>
                  <a:cs typeface="Times New Roman" pitchFamily="18" charset="0"/>
                </a:rPr>
                <a:t>4</a:t>
              </a:r>
            </a:p>
            <a:p>
              <a:pPr algn="ctr" fontAlgn="base">
                <a:spcBef>
                  <a:spcPct val="0"/>
                </a:spcBef>
                <a:spcAft>
                  <a:spcPct val="0"/>
                </a:spcAft>
              </a:pPr>
              <a:endParaRPr lang="en-US" altLang="es-MX" smtClean="0">
                <a:solidFill>
                  <a:srgbClr val="006600"/>
                </a:solidFill>
                <a:latin typeface="Times New Roman" pitchFamily="18" charset="0"/>
              </a:endParaRPr>
            </a:p>
          </p:txBody>
        </p:sp>
        <p:sp>
          <p:nvSpPr>
            <p:cNvPr id="65558" name="Rectangle 21"/>
            <p:cNvSpPr>
              <a:spLocks noChangeArrowheads="1"/>
            </p:cNvSpPr>
            <p:nvPr/>
          </p:nvSpPr>
          <p:spPr bwMode="auto">
            <a:xfrm>
              <a:off x="28" y="2514"/>
              <a:ext cx="56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n-US" altLang="es-MX" smtClean="0">
                  <a:solidFill>
                    <a:srgbClr val="006600"/>
                  </a:solidFill>
                  <a:latin typeface="Symbol" pitchFamily="18" charset="2"/>
                  <a:cs typeface="Times New Roman" pitchFamily="18" charset="0"/>
                </a:rPr>
                <a:t>g</a:t>
              </a:r>
              <a:r>
                <a:rPr lang="en-US" altLang="es-MX" smtClean="0">
                  <a:solidFill>
                    <a:srgbClr val="006600"/>
                  </a:solidFill>
                  <a:cs typeface="Times New Roman" pitchFamily="18" charset="0"/>
                </a:rPr>
                <a:t>VPE</a:t>
              </a:r>
              <a:endParaRPr lang="en-US" altLang="es-MX" smtClean="0">
                <a:solidFill>
                  <a:srgbClr val="006600"/>
                </a:solidFill>
                <a:latin typeface="Times New Roman" pitchFamily="18" charset="0"/>
                <a:cs typeface="Times New Roman" pitchFamily="18" charset="0"/>
              </a:endParaRPr>
            </a:p>
            <a:p>
              <a:pPr fontAlgn="base">
                <a:spcBef>
                  <a:spcPct val="0"/>
                </a:spcBef>
                <a:spcAft>
                  <a:spcPct val="0"/>
                </a:spcAft>
              </a:pPr>
              <a:endParaRPr lang="en-US" altLang="es-MX" smtClean="0">
                <a:solidFill>
                  <a:srgbClr val="006600"/>
                </a:solidFill>
                <a:latin typeface="Times New Roman" pitchFamily="18" charset="0"/>
              </a:endParaRPr>
            </a:p>
          </p:txBody>
        </p:sp>
        <p:sp>
          <p:nvSpPr>
            <p:cNvPr id="65559" name="Rectangle 22"/>
            <p:cNvSpPr>
              <a:spLocks noChangeArrowheads="1"/>
            </p:cNvSpPr>
            <p:nvPr/>
          </p:nvSpPr>
          <p:spPr bwMode="auto">
            <a:xfrm>
              <a:off x="595" y="2514"/>
              <a:ext cx="136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n-US" altLang="es-MX" smtClean="0">
                  <a:solidFill>
                    <a:srgbClr val="006600"/>
                  </a:solidFill>
                  <a:latin typeface="Times New Roman" pitchFamily="18" charset="0"/>
                  <a:cs typeface="Times New Roman" pitchFamily="18" charset="0"/>
                </a:rPr>
                <a:t>Vacuolar ?</a:t>
              </a:r>
            </a:p>
            <a:p>
              <a:pPr fontAlgn="base">
                <a:spcBef>
                  <a:spcPct val="0"/>
                </a:spcBef>
                <a:spcAft>
                  <a:spcPct val="0"/>
                </a:spcAft>
              </a:pPr>
              <a:endParaRPr lang="en-US" altLang="es-MX" smtClean="0">
                <a:solidFill>
                  <a:srgbClr val="006600"/>
                </a:solidFill>
                <a:latin typeface="Times New Roman" pitchFamily="18" charset="0"/>
              </a:endParaRPr>
            </a:p>
          </p:txBody>
        </p:sp>
        <p:sp>
          <p:nvSpPr>
            <p:cNvPr id="65560" name="Rectangle 23"/>
            <p:cNvSpPr>
              <a:spLocks noChangeArrowheads="1"/>
            </p:cNvSpPr>
            <p:nvPr/>
          </p:nvSpPr>
          <p:spPr bwMode="auto">
            <a:xfrm>
              <a:off x="1956" y="2514"/>
              <a:ext cx="54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pPr>
              <a:r>
                <a:rPr lang="en-US" altLang="es-MX" smtClean="0">
                  <a:solidFill>
                    <a:srgbClr val="006600"/>
                  </a:solidFill>
                  <a:latin typeface="Times New Roman" pitchFamily="18" charset="0"/>
                  <a:cs typeface="Times New Roman" pitchFamily="18" charset="0"/>
                </a:rPr>
                <a:t>4</a:t>
              </a:r>
            </a:p>
            <a:p>
              <a:pPr algn="ctr" fontAlgn="base">
                <a:spcBef>
                  <a:spcPct val="0"/>
                </a:spcBef>
                <a:spcAft>
                  <a:spcPct val="0"/>
                </a:spcAft>
              </a:pPr>
              <a:endParaRPr lang="en-US" altLang="es-MX" smtClean="0">
                <a:solidFill>
                  <a:srgbClr val="006600"/>
                </a:solidFill>
                <a:latin typeface="Times New Roman" pitchFamily="18" charset="0"/>
              </a:endParaRPr>
            </a:p>
          </p:txBody>
        </p:sp>
        <p:sp>
          <p:nvSpPr>
            <p:cNvPr id="65561" name="Rectangle 24"/>
            <p:cNvSpPr>
              <a:spLocks noChangeArrowheads="1"/>
            </p:cNvSpPr>
            <p:nvPr/>
          </p:nvSpPr>
          <p:spPr bwMode="auto">
            <a:xfrm>
              <a:off x="28" y="2917"/>
              <a:ext cx="56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n-US" altLang="es-MX" smtClean="0">
                  <a:solidFill>
                    <a:srgbClr val="006600"/>
                  </a:solidFill>
                  <a:latin typeface="Times New Roman" pitchFamily="18" charset="0"/>
                  <a:cs typeface="Times New Roman" pitchFamily="18" charset="0"/>
                </a:rPr>
                <a:t>SAG23</a:t>
              </a:r>
            </a:p>
            <a:p>
              <a:pPr fontAlgn="base">
                <a:spcBef>
                  <a:spcPct val="0"/>
                </a:spcBef>
                <a:spcAft>
                  <a:spcPct val="0"/>
                </a:spcAft>
              </a:pPr>
              <a:endParaRPr lang="en-US" altLang="es-MX" smtClean="0">
                <a:solidFill>
                  <a:srgbClr val="006600"/>
                </a:solidFill>
                <a:latin typeface="Times New Roman" pitchFamily="18" charset="0"/>
              </a:endParaRPr>
            </a:p>
          </p:txBody>
        </p:sp>
        <p:sp>
          <p:nvSpPr>
            <p:cNvPr id="65562" name="Rectangle 25"/>
            <p:cNvSpPr>
              <a:spLocks noChangeArrowheads="1"/>
            </p:cNvSpPr>
            <p:nvPr/>
          </p:nvSpPr>
          <p:spPr bwMode="auto">
            <a:xfrm>
              <a:off x="595" y="2917"/>
              <a:ext cx="136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n-US" altLang="es-MX" smtClean="0">
                  <a:solidFill>
                    <a:srgbClr val="006600"/>
                  </a:solidFill>
                  <a:latin typeface="Times New Roman" pitchFamily="18" charset="0"/>
                  <a:cs typeface="Times New Roman" pitchFamily="18" charset="0"/>
                </a:rPr>
                <a:t>Vacuolar ?</a:t>
              </a:r>
            </a:p>
            <a:p>
              <a:pPr fontAlgn="base">
                <a:spcBef>
                  <a:spcPct val="0"/>
                </a:spcBef>
                <a:spcAft>
                  <a:spcPct val="0"/>
                </a:spcAft>
              </a:pPr>
              <a:endParaRPr lang="en-US" altLang="es-MX" smtClean="0">
                <a:solidFill>
                  <a:srgbClr val="006600"/>
                </a:solidFill>
                <a:latin typeface="Times New Roman" pitchFamily="18" charset="0"/>
              </a:endParaRPr>
            </a:p>
          </p:txBody>
        </p:sp>
        <p:sp>
          <p:nvSpPr>
            <p:cNvPr id="65563" name="Rectangle 26"/>
            <p:cNvSpPr>
              <a:spLocks noChangeArrowheads="1"/>
            </p:cNvSpPr>
            <p:nvPr/>
          </p:nvSpPr>
          <p:spPr bwMode="auto">
            <a:xfrm>
              <a:off x="1956" y="2917"/>
              <a:ext cx="54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pPr>
              <a:r>
                <a:rPr lang="es-ES_tradnl" altLang="es-MX" smtClean="0">
                  <a:solidFill>
                    <a:srgbClr val="006600"/>
                  </a:solidFill>
                  <a:latin typeface="Times New Roman" pitchFamily="18" charset="0"/>
                  <a:cs typeface="Times New Roman" pitchFamily="18" charset="0"/>
                </a:rPr>
                <a:t>5</a:t>
              </a:r>
              <a:endParaRPr lang="en-US" altLang="es-MX" smtClean="0">
                <a:solidFill>
                  <a:srgbClr val="006600"/>
                </a:solidFill>
                <a:latin typeface="Times New Roman" pitchFamily="18" charset="0"/>
                <a:cs typeface="Times New Roman" pitchFamily="18" charset="0"/>
              </a:endParaRPr>
            </a:p>
            <a:p>
              <a:pPr algn="ctr" fontAlgn="base">
                <a:spcBef>
                  <a:spcPct val="0"/>
                </a:spcBef>
                <a:spcAft>
                  <a:spcPct val="0"/>
                </a:spcAft>
              </a:pPr>
              <a:endParaRPr lang="en-US" altLang="es-MX" smtClean="0">
                <a:solidFill>
                  <a:srgbClr val="006600"/>
                </a:solidFill>
                <a:latin typeface="Times New Roman" pitchFamily="18" charset="0"/>
              </a:endParaRPr>
            </a:p>
          </p:txBody>
        </p:sp>
      </p:grpSp>
      <p:sp>
        <p:nvSpPr>
          <p:cNvPr id="65539" name="Text Box 27"/>
          <p:cNvSpPr txBox="1">
            <a:spLocks noChangeArrowheads="1"/>
          </p:cNvSpPr>
          <p:nvPr/>
        </p:nvSpPr>
        <p:spPr bwMode="auto">
          <a:xfrm>
            <a:off x="385763" y="792163"/>
            <a:ext cx="875823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ES_tradnl" altLang="es-MX" sz="2200" b="1" smtClean="0">
                <a:solidFill>
                  <a:srgbClr val="006600"/>
                </a:solidFill>
              </a:rPr>
              <a:t>Protease genes up-regulated during senescence of </a:t>
            </a:r>
            <a:r>
              <a:rPr lang="es-ES_tradnl" altLang="es-MX" sz="2200" b="1" i="1" smtClean="0">
                <a:solidFill>
                  <a:srgbClr val="006600"/>
                </a:solidFill>
              </a:rPr>
              <a:t>Arabidopsis</a:t>
            </a:r>
            <a:r>
              <a:rPr lang="es-ES_tradnl" altLang="es-MX" sz="2200" smtClean="0">
                <a:solidFill>
                  <a:srgbClr val="006600"/>
                </a:solidFill>
              </a:rPr>
              <a:t> </a:t>
            </a:r>
            <a:endParaRPr lang="en-US" altLang="es-MX" sz="2200" smtClean="0">
              <a:solidFill>
                <a:srgbClr val="006600"/>
              </a:solidFill>
            </a:endParaRPr>
          </a:p>
        </p:txBody>
      </p:sp>
    </p:spTree>
    <p:extLst>
      <p:ext uri="{BB962C8B-B14F-4D97-AF65-F5344CB8AC3E}">
        <p14:creationId xmlns:p14="http://schemas.microsoft.com/office/powerpoint/2010/main" val="13981481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567" t="1069" r="814" b="1592"/>
          <a:stretch/>
        </p:blipFill>
        <p:spPr>
          <a:xfrm>
            <a:off x="827118" y="1556792"/>
            <a:ext cx="7188170" cy="4248471"/>
          </a:xfrm>
          <a:prstGeom prst="rect">
            <a:avLst/>
          </a:prstGeom>
          <a:ln w="28575">
            <a:solidFill>
              <a:schemeClr val="bg2">
                <a:lumMod val="10000"/>
              </a:schemeClr>
            </a:solidFill>
          </a:ln>
        </p:spPr>
      </p:pic>
      <p:sp>
        <p:nvSpPr>
          <p:cNvPr id="3" name="Elipse 2"/>
          <p:cNvSpPr/>
          <p:nvPr/>
        </p:nvSpPr>
        <p:spPr>
          <a:xfrm>
            <a:off x="6900864" y="2366515"/>
            <a:ext cx="921543" cy="851447"/>
          </a:xfrm>
          <a:prstGeom prst="ellipse">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7" name="Elipse 6"/>
          <p:cNvSpPr/>
          <p:nvPr/>
        </p:nvSpPr>
        <p:spPr>
          <a:xfrm>
            <a:off x="2253383" y="2856937"/>
            <a:ext cx="1110110" cy="951459"/>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 name="Elipse 7"/>
          <p:cNvSpPr/>
          <p:nvPr/>
        </p:nvSpPr>
        <p:spPr>
          <a:xfrm>
            <a:off x="4673203" y="2856937"/>
            <a:ext cx="1110110" cy="951459"/>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 name="CuadroTexto 8"/>
          <p:cNvSpPr txBox="1"/>
          <p:nvPr/>
        </p:nvSpPr>
        <p:spPr>
          <a:xfrm>
            <a:off x="7801863" y="6471240"/>
            <a:ext cx="1059906" cy="300082"/>
          </a:xfrm>
          <a:prstGeom prst="rect">
            <a:avLst/>
          </a:prstGeom>
          <a:noFill/>
        </p:spPr>
        <p:txBody>
          <a:bodyPr wrap="none" rtlCol="0">
            <a:spAutoFit/>
          </a:bodyPr>
          <a:lstStyle/>
          <a:p>
            <a:pPr defTabSz="685800"/>
            <a:r>
              <a:rPr lang="es-ES" sz="1350" b="1" i="1" dirty="0">
                <a:solidFill>
                  <a:prstClr val="black"/>
                </a:solidFill>
                <a:latin typeface="Arial" panose="020B0604020202020204" pitchFamily="34" charset="0"/>
                <a:cs typeface="Arial" panose="020B0604020202020204" pitchFamily="34" charset="0"/>
              </a:rPr>
              <a:t>Izumi 2018</a:t>
            </a:r>
            <a:endParaRPr lang="en-US" sz="1350" dirty="0">
              <a:solidFill>
                <a:prstClr val="black"/>
              </a:solidFill>
              <a:latin typeface="Calibri" panose="020F0502020204030204"/>
            </a:endParaRPr>
          </a:p>
        </p:txBody>
      </p:sp>
      <p:sp>
        <p:nvSpPr>
          <p:cNvPr id="10" name="Rectángulo 9"/>
          <p:cNvSpPr/>
          <p:nvPr/>
        </p:nvSpPr>
        <p:spPr>
          <a:xfrm>
            <a:off x="-13692" y="38951"/>
            <a:ext cx="9157692" cy="5638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250" dirty="0" smtClean="0">
                <a:solidFill>
                  <a:prstClr val="white"/>
                </a:solidFill>
                <a:latin typeface="Bell MT" panose="02020503060305020303" pitchFamily="18" charset="0"/>
              </a:rPr>
              <a:t>Chloroplasts: </a:t>
            </a:r>
            <a:r>
              <a:rPr lang="en-US" sz="2550" dirty="0">
                <a:solidFill>
                  <a:prstClr val="white"/>
                </a:solidFill>
                <a:latin typeface="Bell MT" panose="02020503060305020303" pitchFamily="18" charset="0"/>
              </a:rPr>
              <a:t>One organelle, multiple degradation pathway</a:t>
            </a:r>
          </a:p>
        </p:txBody>
      </p:sp>
    </p:spTree>
    <p:extLst>
      <p:ext uri="{BB962C8B-B14F-4D97-AF65-F5344CB8AC3E}">
        <p14:creationId xmlns:p14="http://schemas.microsoft.com/office/powerpoint/2010/main" val="250326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410" name="Rectangle 26"/>
          <p:cNvSpPr>
            <a:spLocks noChangeArrowheads="1"/>
          </p:cNvSpPr>
          <p:nvPr/>
        </p:nvSpPr>
        <p:spPr bwMode="auto">
          <a:xfrm>
            <a:off x="250825" y="1628775"/>
            <a:ext cx="8569325" cy="4895850"/>
          </a:xfrm>
          <a:prstGeom prst="rect">
            <a:avLst/>
          </a:prstGeom>
          <a:solidFill>
            <a:schemeClr val="bg1"/>
          </a:solidFill>
          <a:ln w="9525">
            <a:solidFill>
              <a:schemeClr val="bg1"/>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grpSp>
        <p:nvGrpSpPr>
          <p:cNvPr id="17411" name="Group 3"/>
          <p:cNvGrpSpPr>
            <a:grpSpLocks/>
          </p:cNvGrpSpPr>
          <p:nvPr/>
        </p:nvGrpSpPr>
        <p:grpSpPr bwMode="auto">
          <a:xfrm>
            <a:off x="611188" y="1844675"/>
            <a:ext cx="7921625" cy="4325938"/>
            <a:chOff x="657" y="845"/>
            <a:chExt cx="4990" cy="2725"/>
          </a:xfrm>
        </p:grpSpPr>
        <p:grpSp>
          <p:nvGrpSpPr>
            <p:cNvPr id="17413" name="Group 4"/>
            <p:cNvGrpSpPr>
              <a:grpSpLocks/>
            </p:cNvGrpSpPr>
            <p:nvPr/>
          </p:nvGrpSpPr>
          <p:grpSpPr bwMode="auto">
            <a:xfrm>
              <a:off x="657" y="1207"/>
              <a:ext cx="2040" cy="2040"/>
              <a:chOff x="2744" y="1480"/>
              <a:chExt cx="2040" cy="2040"/>
            </a:xfrm>
          </p:grpSpPr>
          <p:sp>
            <p:nvSpPr>
              <p:cNvPr id="17432" name="Oval 5"/>
              <p:cNvSpPr>
                <a:spLocks noChangeArrowheads="1"/>
              </p:cNvSpPr>
              <p:nvPr/>
            </p:nvSpPr>
            <p:spPr bwMode="auto">
              <a:xfrm>
                <a:off x="2744" y="1480"/>
                <a:ext cx="2040" cy="2040"/>
              </a:xfrm>
              <a:prstGeom prst="ellipse">
                <a:avLst/>
              </a:prstGeom>
              <a:solidFill>
                <a:srgbClr val="FF0000">
                  <a:alpha val="54901"/>
                </a:srgbClr>
              </a:solidFill>
              <a:ln w="9525">
                <a:solidFill>
                  <a:schemeClr val="tx1"/>
                </a:solidFill>
                <a:round/>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n-US" altLang="es-MX" sz="1800" smtClean="0">
                  <a:solidFill>
                    <a:srgbClr val="000000"/>
                  </a:solidFill>
                </a:endParaRPr>
              </a:p>
            </p:txBody>
          </p:sp>
          <p:sp>
            <p:nvSpPr>
              <p:cNvPr id="17433" name="Oval 6"/>
              <p:cNvSpPr>
                <a:spLocks noChangeArrowheads="1"/>
              </p:cNvSpPr>
              <p:nvPr/>
            </p:nvSpPr>
            <p:spPr bwMode="auto">
              <a:xfrm>
                <a:off x="2971" y="1706"/>
                <a:ext cx="1587" cy="1587"/>
              </a:xfrm>
              <a:prstGeom prst="ellipse">
                <a:avLst/>
              </a:prstGeom>
              <a:solidFill>
                <a:srgbClr val="CCFFCC"/>
              </a:solidFill>
              <a:ln w="9525">
                <a:solidFill>
                  <a:schemeClr val="tx1"/>
                </a:solidFill>
                <a:round/>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n-US" altLang="es-MX" sz="1800" smtClean="0">
                  <a:solidFill>
                    <a:srgbClr val="000000"/>
                  </a:solidFill>
                </a:endParaRPr>
              </a:p>
            </p:txBody>
          </p:sp>
          <p:sp>
            <p:nvSpPr>
              <p:cNvPr id="17434" name="Oval 7"/>
              <p:cNvSpPr>
                <a:spLocks noChangeArrowheads="1"/>
              </p:cNvSpPr>
              <p:nvPr/>
            </p:nvSpPr>
            <p:spPr bwMode="auto">
              <a:xfrm>
                <a:off x="3198" y="1933"/>
                <a:ext cx="1134" cy="1134"/>
              </a:xfrm>
              <a:prstGeom prst="ellipse">
                <a:avLst/>
              </a:prstGeom>
              <a:solidFill>
                <a:srgbClr val="FFFF00">
                  <a:alpha val="47058"/>
                </a:srgbClr>
              </a:solidFill>
              <a:ln w="9525">
                <a:solidFill>
                  <a:schemeClr val="tx1"/>
                </a:solidFill>
                <a:round/>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n-US" altLang="es-MX" sz="1800" smtClean="0">
                  <a:solidFill>
                    <a:srgbClr val="000000"/>
                  </a:solidFill>
                </a:endParaRPr>
              </a:p>
            </p:txBody>
          </p:sp>
        </p:grpSp>
        <p:sp>
          <p:nvSpPr>
            <p:cNvPr id="17414" name="Line 8"/>
            <p:cNvSpPr>
              <a:spLocks noChangeShapeType="1"/>
            </p:cNvSpPr>
            <p:nvPr/>
          </p:nvSpPr>
          <p:spPr bwMode="auto">
            <a:xfrm>
              <a:off x="1837" y="1661"/>
              <a:ext cx="952"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sz="2000" smtClean="0">
                <a:solidFill>
                  <a:srgbClr val="000000"/>
                </a:solidFill>
              </a:endParaRPr>
            </a:p>
          </p:txBody>
        </p:sp>
        <p:sp>
          <p:nvSpPr>
            <p:cNvPr id="17415" name="Line 9"/>
            <p:cNvSpPr>
              <a:spLocks noChangeShapeType="1"/>
            </p:cNvSpPr>
            <p:nvPr/>
          </p:nvSpPr>
          <p:spPr bwMode="auto">
            <a:xfrm>
              <a:off x="1837" y="2795"/>
              <a:ext cx="952"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sz="2000" smtClean="0">
                <a:solidFill>
                  <a:srgbClr val="000000"/>
                </a:solidFill>
              </a:endParaRPr>
            </a:p>
          </p:txBody>
        </p:sp>
        <p:sp>
          <p:nvSpPr>
            <p:cNvPr id="17416" name="Line 10"/>
            <p:cNvSpPr>
              <a:spLocks noChangeShapeType="1"/>
            </p:cNvSpPr>
            <p:nvPr/>
          </p:nvSpPr>
          <p:spPr bwMode="auto">
            <a:xfrm>
              <a:off x="2789" y="1661"/>
              <a:ext cx="0" cy="1134"/>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sz="2000" smtClean="0">
                <a:solidFill>
                  <a:srgbClr val="000000"/>
                </a:solidFill>
              </a:endParaRPr>
            </a:p>
          </p:txBody>
        </p:sp>
        <p:sp>
          <p:nvSpPr>
            <p:cNvPr id="17417" name="Line 11"/>
            <p:cNvSpPr>
              <a:spLocks noChangeShapeType="1"/>
            </p:cNvSpPr>
            <p:nvPr/>
          </p:nvSpPr>
          <p:spPr bwMode="auto">
            <a:xfrm>
              <a:off x="1837" y="1434"/>
              <a:ext cx="1905"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sz="2000" smtClean="0">
                <a:solidFill>
                  <a:srgbClr val="000000"/>
                </a:solidFill>
              </a:endParaRPr>
            </a:p>
          </p:txBody>
        </p:sp>
        <p:sp>
          <p:nvSpPr>
            <p:cNvPr id="17418" name="Line 12"/>
            <p:cNvSpPr>
              <a:spLocks noChangeShapeType="1"/>
            </p:cNvSpPr>
            <p:nvPr/>
          </p:nvSpPr>
          <p:spPr bwMode="auto">
            <a:xfrm>
              <a:off x="1837" y="3022"/>
              <a:ext cx="1905"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sz="2000" smtClean="0">
                <a:solidFill>
                  <a:srgbClr val="000000"/>
                </a:solidFill>
              </a:endParaRPr>
            </a:p>
          </p:txBody>
        </p:sp>
        <p:sp>
          <p:nvSpPr>
            <p:cNvPr id="17419" name="Line 13"/>
            <p:cNvSpPr>
              <a:spLocks noChangeShapeType="1"/>
            </p:cNvSpPr>
            <p:nvPr/>
          </p:nvSpPr>
          <p:spPr bwMode="auto">
            <a:xfrm>
              <a:off x="3742" y="1434"/>
              <a:ext cx="0" cy="1588"/>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sz="2000" smtClean="0">
                <a:solidFill>
                  <a:srgbClr val="000000"/>
                </a:solidFill>
              </a:endParaRPr>
            </a:p>
          </p:txBody>
        </p:sp>
        <p:sp>
          <p:nvSpPr>
            <p:cNvPr id="17420" name="Line 14"/>
            <p:cNvSpPr>
              <a:spLocks noChangeShapeType="1"/>
            </p:cNvSpPr>
            <p:nvPr/>
          </p:nvSpPr>
          <p:spPr bwMode="auto">
            <a:xfrm>
              <a:off x="1837" y="1207"/>
              <a:ext cx="2812"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sz="2000" smtClean="0">
                <a:solidFill>
                  <a:srgbClr val="000000"/>
                </a:solidFill>
              </a:endParaRPr>
            </a:p>
          </p:txBody>
        </p:sp>
        <p:sp>
          <p:nvSpPr>
            <p:cNvPr id="17421" name="Line 15"/>
            <p:cNvSpPr>
              <a:spLocks noChangeShapeType="1"/>
            </p:cNvSpPr>
            <p:nvPr/>
          </p:nvSpPr>
          <p:spPr bwMode="auto">
            <a:xfrm flipV="1">
              <a:off x="1837" y="3249"/>
              <a:ext cx="2812"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sz="2000" smtClean="0">
                <a:solidFill>
                  <a:srgbClr val="000000"/>
                </a:solidFill>
              </a:endParaRPr>
            </a:p>
          </p:txBody>
        </p:sp>
        <p:sp>
          <p:nvSpPr>
            <p:cNvPr id="17422" name="Line 16"/>
            <p:cNvSpPr>
              <a:spLocks noChangeShapeType="1"/>
            </p:cNvSpPr>
            <p:nvPr/>
          </p:nvSpPr>
          <p:spPr bwMode="auto">
            <a:xfrm>
              <a:off x="4649" y="1207"/>
              <a:ext cx="0" cy="2042"/>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sz="2000" smtClean="0">
                <a:solidFill>
                  <a:srgbClr val="000000"/>
                </a:solidFill>
              </a:endParaRPr>
            </a:p>
          </p:txBody>
        </p:sp>
        <p:sp>
          <p:nvSpPr>
            <p:cNvPr id="17423" name="Line 17"/>
            <p:cNvSpPr>
              <a:spLocks noChangeShapeType="1"/>
            </p:cNvSpPr>
            <p:nvPr/>
          </p:nvSpPr>
          <p:spPr bwMode="auto">
            <a:xfrm flipV="1">
              <a:off x="1655" y="1434"/>
              <a:ext cx="0" cy="22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sz="2000" smtClean="0">
                <a:solidFill>
                  <a:srgbClr val="000000"/>
                </a:solidFill>
              </a:endParaRPr>
            </a:p>
          </p:txBody>
        </p:sp>
        <p:sp>
          <p:nvSpPr>
            <p:cNvPr id="17424" name="Line 18"/>
            <p:cNvSpPr>
              <a:spLocks noChangeShapeType="1"/>
            </p:cNvSpPr>
            <p:nvPr/>
          </p:nvSpPr>
          <p:spPr bwMode="auto">
            <a:xfrm flipV="1">
              <a:off x="1655" y="1207"/>
              <a:ext cx="0" cy="22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MX" sz="2000" smtClean="0">
                <a:solidFill>
                  <a:srgbClr val="000000"/>
                </a:solidFill>
              </a:endParaRPr>
            </a:p>
          </p:txBody>
        </p:sp>
        <p:sp>
          <p:nvSpPr>
            <p:cNvPr id="17425" name="Text Box 19"/>
            <p:cNvSpPr txBox="1">
              <a:spLocks noChangeArrowheads="1"/>
            </p:cNvSpPr>
            <p:nvPr/>
          </p:nvSpPr>
          <p:spPr bwMode="auto">
            <a:xfrm>
              <a:off x="2789" y="1752"/>
              <a:ext cx="862" cy="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pPr>
              <a:endParaRPr lang="es-ES" altLang="es-MX" sz="1400" b="1" smtClean="0">
                <a:solidFill>
                  <a:srgbClr val="000000"/>
                </a:solidFill>
              </a:endParaRPr>
            </a:p>
            <a:p>
              <a:pPr eaLnBrk="1" fontAlgn="base" hangingPunct="1">
                <a:spcBef>
                  <a:spcPct val="50000"/>
                </a:spcBef>
                <a:spcAft>
                  <a:spcPct val="0"/>
                </a:spcAft>
              </a:pPr>
              <a:r>
                <a:rPr lang="es-ES" altLang="es-MX" sz="1400" b="1" smtClean="0">
                  <a:solidFill>
                    <a:srgbClr val="000000"/>
                  </a:solidFill>
                  <a:cs typeface="Arial" pitchFamily="34" charset="0"/>
                </a:rPr>
                <a:t>♦Mitosis indefinida.</a:t>
              </a:r>
            </a:p>
          </p:txBody>
        </p:sp>
        <p:sp>
          <p:nvSpPr>
            <p:cNvPr id="17426" name="Text Box 20"/>
            <p:cNvSpPr txBox="1">
              <a:spLocks noChangeArrowheads="1"/>
            </p:cNvSpPr>
            <p:nvPr/>
          </p:nvSpPr>
          <p:spPr bwMode="auto">
            <a:xfrm>
              <a:off x="3696" y="1994"/>
              <a:ext cx="998"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pPr>
              <a:r>
                <a:rPr lang="es-ES" altLang="es-MX" sz="1400" b="1" smtClean="0">
                  <a:solidFill>
                    <a:srgbClr val="000000"/>
                  </a:solidFill>
                  <a:cs typeface="Arial" pitchFamily="34" charset="0"/>
                </a:rPr>
                <a:t>♦Organización</a:t>
              </a:r>
            </a:p>
            <a:p>
              <a:pPr eaLnBrk="1" fontAlgn="base" hangingPunct="1">
                <a:spcBef>
                  <a:spcPct val="50000"/>
                </a:spcBef>
                <a:spcAft>
                  <a:spcPct val="0"/>
                </a:spcAft>
              </a:pPr>
              <a:r>
                <a:rPr lang="es-ES" altLang="es-MX" sz="1400" b="1" smtClean="0">
                  <a:solidFill>
                    <a:srgbClr val="000000"/>
                  </a:solidFill>
                  <a:cs typeface="Arial" pitchFamily="34" charset="0"/>
                </a:rPr>
                <a:t>♦Diferenciación</a:t>
              </a:r>
            </a:p>
          </p:txBody>
        </p:sp>
        <p:sp>
          <p:nvSpPr>
            <p:cNvPr id="17427" name="AutoShape 21"/>
            <p:cNvSpPr>
              <a:spLocks noChangeArrowheads="1"/>
            </p:cNvSpPr>
            <p:nvPr/>
          </p:nvSpPr>
          <p:spPr bwMode="auto">
            <a:xfrm>
              <a:off x="1247" y="890"/>
              <a:ext cx="363" cy="498"/>
            </a:xfrm>
            <a:prstGeom prst="curvedRightArrow">
              <a:avLst>
                <a:gd name="adj1" fmla="val 27438"/>
                <a:gd name="adj2" fmla="val 54876"/>
                <a:gd name="adj3" fmla="val 33333"/>
              </a:avLst>
            </a:prstGeom>
            <a:solidFill>
              <a:schemeClr val="accent1"/>
            </a:solidFill>
            <a:ln w="9525">
              <a:solidFill>
                <a:schemeClr val="tx1"/>
              </a:solidFill>
              <a:miter lim="800000"/>
              <a:headEnd/>
              <a:tailEnd/>
            </a:ln>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n-US" altLang="es-MX" sz="1800" smtClean="0">
                <a:solidFill>
                  <a:srgbClr val="000000"/>
                </a:solidFill>
              </a:endParaRPr>
            </a:p>
          </p:txBody>
        </p:sp>
        <p:sp>
          <p:nvSpPr>
            <p:cNvPr id="17428" name="Text Box 22"/>
            <p:cNvSpPr txBox="1">
              <a:spLocks noChangeArrowheads="1"/>
            </p:cNvSpPr>
            <p:nvPr/>
          </p:nvSpPr>
          <p:spPr bwMode="auto">
            <a:xfrm>
              <a:off x="1610" y="845"/>
              <a:ext cx="331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pPr>
              <a:r>
                <a:rPr lang="es-ES" altLang="es-MX" sz="1800" b="1" smtClean="0">
                  <a:solidFill>
                    <a:srgbClr val="000000"/>
                  </a:solidFill>
                </a:rPr>
                <a:t>Incremento en condiciones de estrés.</a:t>
              </a:r>
            </a:p>
          </p:txBody>
        </p:sp>
        <p:sp>
          <p:nvSpPr>
            <p:cNvPr id="17429" name="Text Box 23"/>
            <p:cNvSpPr txBox="1">
              <a:spLocks noChangeArrowheads="1"/>
            </p:cNvSpPr>
            <p:nvPr/>
          </p:nvSpPr>
          <p:spPr bwMode="auto">
            <a:xfrm>
              <a:off x="4604" y="1645"/>
              <a:ext cx="1043" cy="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pPr>
              <a:r>
                <a:rPr lang="es-ES" altLang="es-MX" sz="1400" b="1" smtClean="0">
                  <a:solidFill>
                    <a:srgbClr val="000000"/>
                  </a:solidFill>
                  <a:cs typeface="Arial" pitchFamily="34" charset="0"/>
                </a:rPr>
                <a:t>♦Límites de capacidades Homeostáticas.</a:t>
              </a:r>
            </a:p>
            <a:p>
              <a:pPr eaLnBrk="1" fontAlgn="base" hangingPunct="1">
                <a:spcBef>
                  <a:spcPct val="50000"/>
                </a:spcBef>
                <a:spcAft>
                  <a:spcPct val="0"/>
                </a:spcAft>
              </a:pPr>
              <a:r>
                <a:rPr lang="es-ES" altLang="es-MX" sz="1400" b="1" smtClean="0">
                  <a:solidFill>
                    <a:srgbClr val="000000"/>
                  </a:solidFill>
                  <a:cs typeface="Arial" pitchFamily="34" charset="0"/>
                </a:rPr>
                <a:t>♦Detención del crecimiento. </a:t>
              </a:r>
            </a:p>
            <a:p>
              <a:pPr eaLnBrk="1" fontAlgn="base" hangingPunct="1">
                <a:spcBef>
                  <a:spcPct val="50000"/>
                </a:spcBef>
                <a:spcAft>
                  <a:spcPct val="0"/>
                </a:spcAft>
              </a:pPr>
              <a:r>
                <a:rPr lang="es-ES" altLang="es-MX" sz="1400" b="1" smtClean="0">
                  <a:solidFill>
                    <a:srgbClr val="000000"/>
                  </a:solidFill>
                  <a:cs typeface="Arial" pitchFamily="34" charset="0"/>
                </a:rPr>
                <a:t>♦Reproducción.</a:t>
              </a:r>
            </a:p>
            <a:p>
              <a:pPr eaLnBrk="1" fontAlgn="base" hangingPunct="1">
                <a:spcBef>
                  <a:spcPct val="50000"/>
                </a:spcBef>
                <a:spcAft>
                  <a:spcPct val="0"/>
                </a:spcAft>
              </a:pPr>
              <a:r>
                <a:rPr lang="es-ES" altLang="es-MX" sz="1400" b="1" smtClean="0">
                  <a:solidFill>
                    <a:srgbClr val="000000"/>
                  </a:solidFill>
                </a:rPr>
                <a:t>♦Senescencia.</a:t>
              </a:r>
            </a:p>
            <a:p>
              <a:pPr eaLnBrk="1" fontAlgn="base" hangingPunct="1">
                <a:spcBef>
                  <a:spcPct val="50000"/>
                </a:spcBef>
                <a:spcAft>
                  <a:spcPct val="0"/>
                </a:spcAft>
              </a:pPr>
              <a:r>
                <a:rPr lang="es-ES" altLang="es-MX" sz="1400" b="1" smtClean="0">
                  <a:solidFill>
                    <a:srgbClr val="000000"/>
                  </a:solidFill>
                </a:rPr>
                <a:t>Muerte</a:t>
              </a:r>
              <a:endParaRPr lang="es-ES" altLang="es-MX" sz="1400" b="1" smtClean="0">
                <a:solidFill>
                  <a:srgbClr val="000000"/>
                </a:solidFill>
                <a:cs typeface="Arial" pitchFamily="34" charset="0"/>
              </a:endParaRPr>
            </a:p>
            <a:p>
              <a:pPr eaLnBrk="1" fontAlgn="base" hangingPunct="1">
                <a:spcBef>
                  <a:spcPct val="50000"/>
                </a:spcBef>
                <a:spcAft>
                  <a:spcPct val="0"/>
                </a:spcAft>
              </a:pPr>
              <a:endParaRPr lang="es-ES" altLang="es-MX" sz="1400" b="1" smtClean="0">
                <a:solidFill>
                  <a:srgbClr val="000000"/>
                </a:solidFill>
                <a:cs typeface="Arial" pitchFamily="34" charset="0"/>
              </a:endParaRPr>
            </a:p>
          </p:txBody>
        </p:sp>
        <p:sp>
          <p:nvSpPr>
            <p:cNvPr id="17430" name="AutoShape 24"/>
            <p:cNvSpPr>
              <a:spLocks noChangeArrowheads="1"/>
            </p:cNvSpPr>
            <p:nvPr/>
          </p:nvSpPr>
          <p:spPr bwMode="auto">
            <a:xfrm rot="-5097453">
              <a:off x="758" y="2714"/>
              <a:ext cx="1173" cy="441"/>
            </a:xfrm>
            <a:prstGeom prst="curvedDownArrow">
              <a:avLst>
                <a:gd name="adj1" fmla="val 48272"/>
                <a:gd name="adj2" fmla="val 106395"/>
                <a:gd name="adj3" fmla="val 33292"/>
              </a:avLst>
            </a:prstGeom>
            <a:solidFill>
              <a:schemeClr val="accent1"/>
            </a:solidFill>
            <a:ln w="9525">
              <a:solidFill>
                <a:schemeClr val="tx1"/>
              </a:solidFill>
              <a:miter lim="800000"/>
              <a:headEnd/>
              <a:tailEnd/>
            </a:ln>
          </p:spPr>
          <p:txBody>
            <a:bodyPr vert="eaVert"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n-US" altLang="es-MX" sz="1800" smtClean="0">
                <a:solidFill>
                  <a:srgbClr val="000000"/>
                </a:solidFill>
              </a:endParaRPr>
            </a:p>
          </p:txBody>
        </p:sp>
        <p:sp>
          <p:nvSpPr>
            <p:cNvPr id="17431" name="Text Box 25"/>
            <p:cNvSpPr txBox="1">
              <a:spLocks noChangeArrowheads="1"/>
            </p:cNvSpPr>
            <p:nvPr/>
          </p:nvSpPr>
          <p:spPr bwMode="auto">
            <a:xfrm>
              <a:off x="1519" y="3339"/>
              <a:ext cx="208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pPr>
              <a:r>
                <a:rPr lang="es-ES" altLang="es-MX" sz="1800" b="1" smtClean="0">
                  <a:solidFill>
                    <a:srgbClr val="000000"/>
                  </a:solidFill>
                </a:rPr>
                <a:t>Condiciones óptimas.</a:t>
              </a:r>
            </a:p>
          </p:txBody>
        </p:sp>
      </p:grpSp>
      <p:sp>
        <p:nvSpPr>
          <p:cNvPr id="17412" name="Text Box 2"/>
          <p:cNvSpPr txBox="1">
            <a:spLocks noChangeArrowheads="1"/>
          </p:cNvSpPr>
          <p:nvPr/>
        </p:nvSpPr>
        <p:spPr bwMode="auto">
          <a:xfrm>
            <a:off x="0" y="115888"/>
            <a:ext cx="914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buClr>
                <a:srgbClr val="FF3300"/>
              </a:buClr>
              <a:buFont typeface="Wingdings" pitchFamily="2" charset="2"/>
              <a:buChar char="Ø"/>
            </a:pPr>
            <a:r>
              <a:rPr lang="es-ES" altLang="es-MX" sz="2400" b="1" smtClean="0">
                <a:solidFill>
                  <a:srgbClr val="FFFFFF"/>
                </a:solidFill>
              </a:rPr>
              <a:t>Las </a:t>
            </a:r>
            <a:r>
              <a:rPr lang="es-ES" altLang="es-MX" sz="2400" b="1" smtClean="0">
                <a:solidFill>
                  <a:srgbClr val="FF3300"/>
                </a:solidFill>
              </a:rPr>
              <a:t>condiciones limitantes (estrés) </a:t>
            </a:r>
            <a:r>
              <a:rPr lang="es-ES" altLang="es-MX" sz="2400" b="1" smtClean="0">
                <a:solidFill>
                  <a:srgbClr val="FFFFFF"/>
                </a:solidFill>
              </a:rPr>
              <a:t> inducen </a:t>
            </a:r>
            <a:r>
              <a:rPr lang="es-ES" altLang="es-MX" sz="2400" b="1" smtClean="0">
                <a:solidFill>
                  <a:srgbClr val="99FF99"/>
                </a:solidFill>
              </a:rPr>
              <a:t>cambios irreversibles (diferenciación)</a:t>
            </a:r>
            <a:r>
              <a:rPr lang="es-ES" altLang="es-MX" sz="2400" b="1" smtClean="0">
                <a:solidFill>
                  <a:srgbClr val="000000"/>
                </a:solidFill>
              </a:rPr>
              <a:t> </a:t>
            </a:r>
            <a:r>
              <a:rPr lang="es-ES" altLang="es-MX" sz="2400" b="1" smtClean="0">
                <a:solidFill>
                  <a:srgbClr val="FFFFFF"/>
                </a:solidFill>
              </a:rPr>
              <a:t>y determinan la</a:t>
            </a:r>
            <a:r>
              <a:rPr lang="es-ES" altLang="es-MX" sz="2400" b="1" smtClean="0">
                <a:solidFill>
                  <a:srgbClr val="99CC00"/>
                </a:solidFill>
              </a:rPr>
              <a:t> </a:t>
            </a:r>
            <a:r>
              <a:rPr lang="es-ES" altLang="es-MX" sz="2400" b="1" smtClean="0">
                <a:solidFill>
                  <a:srgbClr val="FFFFFF"/>
                </a:solidFill>
              </a:rPr>
              <a:t>noción del </a:t>
            </a:r>
            <a:r>
              <a:rPr lang="es-ES" altLang="es-MX" sz="2400" b="1" smtClean="0">
                <a:solidFill>
                  <a:srgbClr val="FF0000"/>
                </a:solidFill>
              </a:rPr>
              <a:t>tiempo, edad y cadáver </a:t>
            </a:r>
          </a:p>
        </p:txBody>
      </p:sp>
    </p:spTree>
    <p:extLst>
      <p:ext uri="{BB962C8B-B14F-4D97-AF65-F5344CB8AC3E}">
        <p14:creationId xmlns:p14="http://schemas.microsoft.com/office/powerpoint/2010/main" val="15582725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l="61969" t="2116" r="1442" b="40805"/>
          <a:stretch/>
        </p:blipFill>
        <p:spPr>
          <a:xfrm>
            <a:off x="6419776" y="1588162"/>
            <a:ext cx="2486025" cy="2409986"/>
          </a:xfrm>
          <a:prstGeom prst="rect">
            <a:avLst/>
          </a:prstGeom>
        </p:spPr>
      </p:pic>
      <p:pic>
        <p:nvPicPr>
          <p:cNvPr id="5" name="Imagen 4"/>
          <p:cNvPicPr>
            <a:picLocks noChangeAspect="1"/>
          </p:cNvPicPr>
          <p:nvPr/>
        </p:nvPicPr>
        <p:blipFill rotWithShape="1">
          <a:blip r:embed="rId3"/>
          <a:srcRect l="43253" t="2042" r="35718" b="41512"/>
          <a:stretch/>
        </p:blipFill>
        <p:spPr>
          <a:xfrm>
            <a:off x="4733925" y="1588162"/>
            <a:ext cx="1428750" cy="2357437"/>
          </a:xfrm>
          <a:prstGeom prst="rect">
            <a:avLst/>
          </a:prstGeom>
        </p:spPr>
      </p:pic>
      <p:pic>
        <p:nvPicPr>
          <p:cNvPr id="6" name="Imagen 5"/>
          <p:cNvPicPr>
            <a:picLocks noChangeAspect="1"/>
          </p:cNvPicPr>
          <p:nvPr/>
        </p:nvPicPr>
        <p:blipFill rotWithShape="1">
          <a:blip r:embed="rId3"/>
          <a:srcRect l="14867" t="1302" r="57167" b="39698"/>
          <a:stretch/>
        </p:blipFill>
        <p:spPr>
          <a:xfrm>
            <a:off x="2550058" y="1588162"/>
            <a:ext cx="1900238" cy="2409986"/>
          </a:xfrm>
          <a:prstGeom prst="rect">
            <a:avLst/>
          </a:prstGeom>
        </p:spPr>
      </p:pic>
      <p:pic>
        <p:nvPicPr>
          <p:cNvPr id="2" name="Imagen 1"/>
          <p:cNvPicPr>
            <a:picLocks noChangeAspect="1"/>
          </p:cNvPicPr>
          <p:nvPr/>
        </p:nvPicPr>
        <p:blipFill rotWithShape="1">
          <a:blip r:embed="rId4"/>
          <a:srcRect t="1066" r="4014"/>
          <a:stretch/>
        </p:blipFill>
        <p:spPr>
          <a:xfrm>
            <a:off x="235420" y="1584736"/>
            <a:ext cx="1823963" cy="2416837"/>
          </a:xfrm>
          <a:prstGeom prst="rect">
            <a:avLst/>
          </a:prstGeom>
        </p:spPr>
      </p:pic>
      <p:sp>
        <p:nvSpPr>
          <p:cNvPr id="9" name="Rectángulo 8"/>
          <p:cNvSpPr/>
          <p:nvPr/>
        </p:nvSpPr>
        <p:spPr>
          <a:xfrm>
            <a:off x="197281" y="5434517"/>
            <a:ext cx="1900238" cy="300082"/>
          </a:xfrm>
          <a:prstGeom prst="rect">
            <a:avLst/>
          </a:prstGeom>
          <a:solidFill>
            <a:schemeClr val="accent5">
              <a:lumMod val="20000"/>
              <a:lumOff val="80000"/>
            </a:schemeClr>
          </a:solidFill>
        </p:spPr>
        <p:txBody>
          <a:bodyPr wrap="square">
            <a:spAutoFit/>
          </a:bodyPr>
          <a:lstStyle/>
          <a:p>
            <a:pPr algn="ctr" defTabSz="685800"/>
            <a:r>
              <a:rPr lang="en-US" sz="1350" dirty="0">
                <a:solidFill>
                  <a:prstClr val="black"/>
                </a:solidFill>
                <a:latin typeface="Arial" panose="020B0604020202020204" pitchFamily="34" charset="0"/>
                <a:cs typeface="Arial" panose="020B0604020202020204" pitchFamily="34" charset="0"/>
              </a:rPr>
              <a:t>Chloroplast stroma</a:t>
            </a:r>
          </a:p>
        </p:txBody>
      </p:sp>
      <p:sp>
        <p:nvSpPr>
          <p:cNvPr id="10" name="Rectángulo 9"/>
          <p:cNvSpPr/>
          <p:nvPr/>
        </p:nvSpPr>
        <p:spPr>
          <a:xfrm>
            <a:off x="2496392" y="5172521"/>
            <a:ext cx="1895786" cy="715581"/>
          </a:xfrm>
          <a:prstGeom prst="rect">
            <a:avLst/>
          </a:prstGeom>
          <a:solidFill>
            <a:schemeClr val="accent4">
              <a:lumMod val="40000"/>
              <a:lumOff val="60000"/>
            </a:schemeClr>
          </a:solidFill>
        </p:spPr>
        <p:txBody>
          <a:bodyPr wrap="square">
            <a:spAutoFit/>
          </a:bodyPr>
          <a:lstStyle/>
          <a:p>
            <a:pPr algn="ctr" defTabSz="685800"/>
            <a:r>
              <a:rPr lang="en-US" sz="1350" dirty="0">
                <a:solidFill>
                  <a:prstClr val="black"/>
                </a:solidFill>
                <a:latin typeface="Arial" panose="020B0604020202020204" pitchFamily="34" charset="0"/>
                <a:cs typeface="Arial" panose="020B0604020202020204" pitchFamily="34" charset="0"/>
              </a:rPr>
              <a:t>Thylakoid, stroma, and envelope proteins into the vacuole</a:t>
            </a:r>
          </a:p>
        </p:txBody>
      </p:sp>
      <p:sp>
        <p:nvSpPr>
          <p:cNvPr id="11" name="Rectángulo 10"/>
          <p:cNvSpPr/>
          <p:nvPr/>
        </p:nvSpPr>
        <p:spPr>
          <a:xfrm>
            <a:off x="4572000" y="5172521"/>
            <a:ext cx="1900238" cy="715581"/>
          </a:xfrm>
          <a:prstGeom prst="rect">
            <a:avLst/>
          </a:prstGeom>
          <a:solidFill>
            <a:schemeClr val="accent6">
              <a:lumMod val="40000"/>
              <a:lumOff val="60000"/>
            </a:schemeClr>
          </a:solidFill>
        </p:spPr>
        <p:txBody>
          <a:bodyPr wrap="square">
            <a:spAutoFit/>
          </a:bodyPr>
          <a:lstStyle/>
          <a:p>
            <a:pPr algn="ctr" defTabSz="685800"/>
            <a:r>
              <a:rPr lang="en-US" sz="1350" dirty="0">
                <a:solidFill>
                  <a:prstClr val="black"/>
                </a:solidFill>
                <a:latin typeface="Arial" panose="020B0604020202020204" pitchFamily="34" charset="0"/>
                <a:cs typeface="Arial" panose="020B0604020202020204" pitchFamily="34" charset="0"/>
              </a:rPr>
              <a:t>Thylakoid, stroma, and envelope proteins into the vacuole</a:t>
            </a:r>
          </a:p>
        </p:txBody>
      </p:sp>
      <p:sp>
        <p:nvSpPr>
          <p:cNvPr id="13" name="Rectángulo 12"/>
          <p:cNvSpPr/>
          <p:nvPr/>
        </p:nvSpPr>
        <p:spPr>
          <a:xfrm>
            <a:off x="6904859" y="5434517"/>
            <a:ext cx="1900238" cy="300082"/>
          </a:xfrm>
          <a:prstGeom prst="rect">
            <a:avLst/>
          </a:prstGeom>
          <a:solidFill>
            <a:schemeClr val="accent2">
              <a:lumMod val="60000"/>
              <a:lumOff val="40000"/>
            </a:schemeClr>
          </a:solidFill>
        </p:spPr>
        <p:txBody>
          <a:bodyPr wrap="square">
            <a:spAutoFit/>
          </a:bodyPr>
          <a:lstStyle/>
          <a:p>
            <a:pPr algn="ctr" defTabSz="685800"/>
            <a:r>
              <a:rPr lang="en-US" sz="1350" dirty="0">
                <a:solidFill>
                  <a:prstClr val="black"/>
                </a:solidFill>
                <a:latin typeface="Arial" panose="020B0604020202020204" pitchFamily="34" charset="0"/>
                <a:cs typeface="Arial" panose="020B0604020202020204" pitchFamily="34" charset="0"/>
              </a:rPr>
              <a:t> Chloroplast stroma</a:t>
            </a:r>
          </a:p>
        </p:txBody>
      </p:sp>
      <p:sp>
        <p:nvSpPr>
          <p:cNvPr id="3" name="Cerrar llave 2"/>
          <p:cNvSpPr/>
          <p:nvPr/>
        </p:nvSpPr>
        <p:spPr>
          <a:xfrm rot="5400000">
            <a:off x="2147824" y="2006660"/>
            <a:ext cx="289541" cy="4356589"/>
          </a:xfrm>
          <a:prstGeom prst="rightBrace">
            <a:avLst/>
          </a:prstGeom>
          <a:ln w="38100">
            <a:solidFill>
              <a:schemeClr val="tx2">
                <a:lumMod val="75000"/>
              </a:schemeClr>
            </a:solidFill>
          </a:ln>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12" name="CuadroTexto 11"/>
          <p:cNvSpPr txBox="1"/>
          <p:nvPr/>
        </p:nvSpPr>
        <p:spPr>
          <a:xfrm>
            <a:off x="1379988" y="4533373"/>
            <a:ext cx="2062616" cy="415498"/>
          </a:xfrm>
          <a:prstGeom prst="rect">
            <a:avLst/>
          </a:prstGeom>
          <a:solidFill>
            <a:schemeClr val="bg2">
              <a:lumMod val="50000"/>
            </a:schemeClr>
          </a:solidFill>
        </p:spPr>
        <p:txBody>
          <a:bodyPr wrap="none" rtlCol="0">
            <a:spAutoFit/>
          </a:bodyPr>
          <a:lstStyle/>
          <a:p>
            <a:pPr defTabSz="685800"/>
            <a:r>
              <a:rPr lang="es-ES" sz="2100" dirty="0">
                <a:solidFill>
                  <a:prstClr val="white"/>
                </a:solidFill>
                <a:latin typeface="Arial" panose="020B0604020202020204" pitchFamily="34" charset="0"/>
                <a:cs typeface="Arial" panose="020B0604020202020204" pitchFamily="34" charset="0"/>
              </a:rPr>
              <a:t>ATG dependent</a:t>
            </a:r>
            <a:endParaRPr lang="en-US" sz="2100" dirty="0">
              <a:solidFill>
                <a:prstClr val="white"/>
              </a:solidFill>
              <a:latin typeface="Arial" panose="020B0604020202020204" pitchFamily="34" charset="0"/>
              <a:cs typeface="Arial" panose="020B0604020202020204" pitchFamily="34" charset="0"/>
            </a:endParaRPr>
          </a:p>
        </p:txBody>
      </p:sp>
      <p:sp>
        <p:nvSpPr>
          <p:cNvPr id="15" name="CuadroTexto 14"/>
          <p:cNvSpPr txBox="1"/>
          <p:nvPr/>
        </p:nvSpPr>
        <p:spPr>
          <a:xfrm>
            <a:off x="5826586" y="4545700"/>
            <a:ext cx="2271006" cy="415498"/>
          </a:xfrm>
          <a:prstGeom prst="rect">
            <a:avLst/>
          </a:prstGeom>
          <a:solidFill>
            <a:schemeClr val="bg2">
              <a:lumMod val="50000"/>
            </a:schemeClr>
          </a:solidFill>
        </p:spPr>
        <p:txBody>
          <a:bodyPr wrap="none" rtlCol="0">
            <a:spAutoFit/>
          </a:bodyPr>
          <a:lstStyle/>
          <a:p>
            <a:pPr defTabSz="685800"/>
            <a:r>
              <a:rPr lang="es-ES" sz="2100" dirty="0">
                <a:solidFill>
                  <a:prstClr val="white"/>
                </a:solidFill>
                <a:latin typeface="Arial" panose="020B0604020202020204" pitchFamily="34" charset="0"/>
                <a:cs typeface="Arial" panose="020B0604020202020204" pitchFamily="34" charset="0"/>
              </a:rPr>
              <a:t>ATG independent</a:t>
            </a:r>
            <a:endParaRPr lang="en-US" sz="2100" dirty="0">
              <a:solidFill>
                <a:prstClr val="white"/>
              </a:solidFill>
              <a:latin typeface="Arial" panose="020B0604020202020204" pitchFamily="34" charset="0"/>
              <a:cs typeface="Arial" panose="020B0604020202020204" pitchFamily="34" charset="0"/>
            </a:endParaRPr>
          </a:p>
        </p:txBody>
      </p:sp>
      <p:sp>
        <p:nvSpPr>
          <p:cNvPr id="18" name="Rectángulo 17"/>
          <p:cNvSpPr/>
          <p:nvPr/>
        </p:nvSpPr>
        <p:spPr>
          <a:xfrm flipV="1">
            <a:off x="0" y="5966461"/>
            <a:ext cx="9144000" cy="3428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0" name="Cerrar llave 19"/>
          <p:cNvSpPr/>
          <p:nvPr/>
        </p:nvSpPr>
        <p:spPr>
          <a:xfrm rot="5400000">
            <a:off x="6696010" y="2006661"/>
            <a:ext cx="289541" cy="4356589"/>
          </a:xfrm>
          <a:prstGeom prst="rightBrace">
            <a:avLst/>
          </a:prstGeom>
          <a:ln w="38100">
            <a:solidFill>
              <a:schemeClr val="tx2">
                <a:lumMod val="75000"/>
              </a:schemeClr>
            </a:solidFill>
          </a:ln>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21" name="Rectángulo 20"/>
          <p:cNvSpPr/>
          <p:nvPr/>
        </p:nvSpPr>
        <p:spPr>
          <a:xfrm>
            <a:off x="-13692" y="-47801"/>
            <a:ext cx="9157692" cy="4065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2100" dirty="0" smtClean="0">
                <a:solidFill>
                  <a:prstClr val="white"/>
                </a:solidFill>
                <a:latin typeface="Bell MT" panose="02020503060305020303" pitchFamily="18" charset="0"/>
              </a:rPr>
              <a:t>Chloroplasts: </a:t>
            </a:r>
            <a:r>
              <a:rPr lang="en-US" sz="2100" dirty="0">
                <a:solidFill>
                  <a:prstClr val="white"/>
                </a:solidFill>
                <a:latin typeface="Bell MT" panose="02020503060305020303" pitchFamily="18" charset="0"/>
              </a:rPr>
              <a:t>One organelle, multiple degradation pathway</a:t>
            </a:r>
          </a:p>
        </p:txBody>
      </p:sp>
      <p:sp>
        <p:nvSpPr>
          <p:cNvPr id="23" name="CuadroTexto 22"/>
          <p:cNvSpPr txBox="1"/>
          <p:nvPr/>
        </p:nvSpPr>
        <p:spPr>
          <a:xfrm>
            <a:off x="7791358" y="1290556"/>
            <a:ext cx="1059906" cy="300082"/>
          </a:xfrm>
          <a:prstGeom prst="rect">
            <a:avLst/>
          </a:prstGeom>
          <a:noFill/>
        </p:spPr>
        <p:txBody>
          <a:bodyPr wrap="none" rtlCol="0">
            <a:spAutoFit/>
          </a:bodyPr>
          <a:lstStyle/>
          <a:p>
            <a:pPr defTabSz="685800"/>
            <a:r>
              <a:rPr lang="es-ES" sz="1350" b="1" i="1" dirty="0">
                <a:solidFill>
                  <a:prstClr val="black"/>
                </a:solidFill>
                <a:latin typeface="Arial" panose="020B0604020202020204" pitchFamily="34" charset="0"/>
                <a:cs typeface="Arial" panose="020B0604020202020204" pitchFamily="34" charset="0"/>
              </a:rPr>
              <a:t>Izumi 2018</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414681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3" grpId="0" animBg="1"/>
      <p:bldP spid="12" grpId="0" animBg="1"/>
      <p:bldP spid="15" grpId="0" animBg="1"/>
      <p:bldP spid="2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144463" y="2205038"/>
          <a:ext cx="8820150" cy="2628900"/>
        </p:xfrm>
        <a:graphic>
          <a:graphicData uri="http://schemas.openxmlformats.org/presentationml/2006/ole">
            <mc:AlternateContent xmlns:mc="http://schemas.openxmlformats.org/markup-compatibility/2006">
              <mc:Choice xmlns:v="urn:schemas-microsoft-com:vml" Requires="v">
                <p:oleObj spid="_x0000_s6166" name="Fotografía de Photo Editor" r:id="rId3" imgW="17247619" imgH="4342857" progId="">
                  <p:embed/>
                </p:oleObj>
              </mc:Choice>
              <mc:Fallback>
                <p:oleObj name="Fotografía de Photo Editor" r:id="rId3" imgW="17247619" imgH="4342857" progId="">
                  <p:embed/>
                  <p:pic>
                    <p:nvPicPr>
                      <p:cNvPr id="0" name="Picture 16"/>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144463" y="2205038"/>
                        <a:ext cx="882015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Text Box 3"/>
          <p:cNvSpPr txBox="1">
            <a:spLocks noChangeArrowheads="1"/>
          </p:cNvSpPr>
          <p:nvPr/>
        </p:nvSpPr>
        <p:spPr bwMode="auto">
          <a:xfrm>
            <a:off x="1128713" y="1095375"/>
            <a:ext cx="68024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lnSpc>
                <a:spcPct val="125000"/>
              </a:lnSpc>
              <a:spcBef>
                <a:spcPct val="0"/>
              </a:spcBef>
              <a:spcAft>
                <a:spcPct val="0"/>
              </a:spcAft>
            </a:pPr>
            <a:r>
              <a:rPr lang="es-ES_tradnl" altLang="es-MX" b="1" smtClean="0">
                <a:solidFill>
                  <a:srgbClr val="000000"/>
                </a:solidFill>
              </a:rPr>
              <a:t>La proteasa </a:t>
            </a:r>
            <a:r>
              <a:rPr lang="es-ES_tradnl" altLang="es-MX" b="1" noProof="1" smtClean="0">
                <a:solidFill>
                  <a:srgbClr val="000000"/>
                </a:solidFill>
              </a:rPr>
              <a:t>SAG12 </a:t>
            </a:r>
            <a:r>
              <a:rPr lang="es-ES_tradnl" altLang="es-MX" b="1" smtClean="0">
                <a:solidFill>
                  <a:srgbClr val="000000"/>
                </a:solidFill>
              </a:rPr>
              <a:t>de </a:t>
            </a:r>
            <a:r>
              <a:rPr lang="es-ES_tradnl" altLang="es-MX" b="1" i="1" smtClean="0">
                <a:solidFill>
                  <a:srgbClr val="000000"/>
                </a:solidFill>
              </a:rPr>
              <a:t>Arabidopsis</a:t>
            </a:r>
            <a:r>
              <a:rPr lang="es-ES_tradnl" altLang="es-MX" b="1" smtClean="0">
                <a:solidFill>
                  <a:srgbClr val="000000"/>
                </a:solidFill>
              </a:rPr>
              <a:t> se localiza en </a:t>
            </a:r>
          </a:p>
          <a:p>
            <a:pPr algn="ctr" eaLnBrk="1" fontAlgn="base" hangingPunct="1">
              <a:lnSpc>
                <a:spcPct val="125000"/>
              </a:lnSpc>
              <a:spcBef>
                <a:spcPct val="0"/>
              </a:spcBef>
              <a:spcAft>
                <a:spcPct val="0"/>
              </a:spcAft>
            </a:pPr>
            <a:r>
              <a:rPr lang="es-ES_tradnl" altLang="es-MX" b="1" smtClean="0">
                <a:solidFill>
                  <a:srgbClr val="000000"/>
                </a:solidFill>
              </a:rPr>
              <a:t>pequeñas</a:t>
            </a:r>
            <a:r>
              <a:rPr lang="es-ES_tradnl" altLang="es-MX" b="1" noProof="1" smtClean="0">
                <a:solidFill>
                  <a:srgbClr val="000000"/>
                </a:solidFill>
              </a:rPr>
              <a:t> vacuol</a:t>
            </a:r>
            <a:r>
              <a:rPr lang="es-ES_tradnl" altLang="es-MX" b="1" smtClean="0">
                <a:solidFill>
                  <a:srgbClr val="000000"/>
                </a:solidFill>
              </a:rPr>
              <a:t>a</a:t>
            </a:r>
            <a:r>
              <a:rPr lang="es-ES_tradnl" altLang="es-MX" b="1" noProof="1" smtClean="0">
                <a:solidFill>
                  <a:srgbClr val="000000"/>
                </a:solidFill>
              </a:rPr>
              <a:t>s</a:t>
            </a:r>
            <a:r>
              <a:rPr lang="es-ES_tradnl" altLang="es-MX" b="1" smtClean="0">
                <a:solidFill>
                  <a:srgbClr val="000000"/>
                </a:solidFill>
              </a:rPr>
              <a:t> asociadas a la senescencia (SAVs)</a:t>
            </a:r>
            <a:endParaRPr lang="es-ES_tradnl" altLang="es-MX" b="1" noProof="1" smtClean="0">
              <a:solidFill>
                <a:srgbClr val="000000"/>
              </a:solidFill>
            </a:endParaRPr>
          </a:p>
        </p:txBody>
      </p:sp>
    </p:spTree>
    <p:extLst>
      <p:ext uri="{BB962C8B-B14F-4D97-AF65-F5344CB8AC3E}">
        <p14:creationId xmlns:p14="http://schemas.microsoft.com/office/powerpoint/2010/main" val="3874902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1751013" y="1676400"/>
          <a:ext cx="6861175" cy="4240213"/>
        </p:xfrm>
        <a:graphic>
          <a:graphicData uri="http://schemas.openxmlformats.org/presentationml/2006/ole">
            <mc:AlternateContent xmlns:mc="http://schemas.openxmlformats.org/markup-compatibility/2006">
              <mc:Choice xmlns:v="urn:schemas-microsoft-com:vml" Requires="v">
                <p:oleObj spid="_x0000_s7190" name="Image" r:id="rId3" imgW="4169672" imgH="2578395" progId="">
                  <p:embed/>
                </p:oleObj>
              </mc:Choice>
              <mc:Fallback>
                <p:oleObj name="Image" r:id="rId3" imgW="4169672" imgH="2578395" progId="">
                  <p:embed/>
                  <p:pic>
                    <p:nvPicPr>
                      <p:cNvPr id="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013" y="1676400"/>
                        <a:ext cx="6861175" cy="424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0" name="Text Box 3"/>
          <p:cNvSpPr txBox="1">
            <a:spLocks noChangeArrowheads="1"/>
          </p:cNvSpPr>
          <p:nvPr/>
        </p:nvSpPr>
        <p:spPr bwMode="auto">
          <a:xfrm>
            <a:off x="609600" y="1219200"/>
            <a:ext cx="7707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ES_tradnl" altLang="es-MX" i="1" smtClean="0">
                <a:solidFill>
                  <a:srgbClr val="000000"/>
                </a:solidFill>
              </a:rPr>
              <a:t>Arabidopsis</a:t>
            </a:r>
            <a:r>
              <a:rPr lang="es-ES_tradnl" altLang="es-MX" smtClean="0">
                <a:solidFill>
                  <a:srgbClr val="000000"/>
                </a:solidFill>
              </a:rPr>
              <a:t>    Chl                            R6502              Lysotracker Red</a:t>
            </a:r>
            <a:endParaRPr lang="es-ES_tradnl" altLang="es-MX" smtClean="0">
              <a:solidFill>
                <a:srgbClr val="006600"/>
              </a:solidFill>
            </a:endParaRPr>
          </a:p>
        </p:txBody>
      </p:sp>
      <p:sp>
        <p:nvSpPr>
          <p:cNvPr id="4101" name="Text Box 4"/>
          <p:cNvSpPr txBox="1">
            <a:spLocks noChangeArrowheads="1"/>
          </p:cNvSpPr>
          <p:nvPr/>
        </p:nvSpPr>
        <p:spPr bwMode="auto">
          <a:xfrm>
            <a:off x="582613" y="2641600"/>
            <a:ext cx="1044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ES_tradnl" altLang="es-MX" smtClean="0">
                <a:solidFill>
                  <a:srgbClr val="000000"/>
                </a:solidFill>
              </a:rPr>
              <a:t>Madura</a:t>
            </a:r>
          </a:p>
        </p:txBody>
      </p:sp>
      <p:sp>
        <p:nvSpPr>
          <p:cNvPr id="4102" name="Text Box 5"/>
          <p:cNvSpPr txBox="1">
            <a:spLocks noChangeArrowheads="1"/>
          </p:cNvSpPr>
          <p:nvPr/>
        </p:nvSpPr>
        <p:spPr bwMode="auto">
          <a:xfrm>
            <a:off x="227013" y="4202113"/>
            <a:ext cx="1525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ES_tradnl" altLang="es-MX" smtClean="0">
                <a:solidFill>
                  <a:srgbClr val="000000"/>
                </a:solidFill>
              </a:rPr>
              <a:t>Senescente</a:t>
            </a:r>
          </a:p>
        </p:txBody>
      </p:sp>
      <p:sp>
        <p:nvSpPr>
          <p:cNvPr id="4103" name="Text Box 6"/>
          <p:cNvSpPr txBox="1">
            <a:spLocks noChangeArrowheads="1"/>
          </p:cNvSpPr>
          <p:nvPr/>
        </p:nvSpPr>
        <p:spPr bwMode="auto">
          <a:xfrm>
            <a:off x="998538" y="508000"/>
            <a:ext cx="7307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ES_tradnl" altLang="es-MX" b="1" smtClean="0">
                <a:solidFill>
                  <a:srgbClr val="000000"/>
                </a:solidFill>
              </a:rPr>
              <a:t>Las SAVs contienen alta actividad de proteasas cisteínicas</a:t>
            </a:r>
          </a:p>
        </p:txBody>
      </p:sp>
    </p:spTree>
    <p:extLst>
      <p:ext uri="{BB962C8B-B14F-4D97-AF65-F5344CB8AC3E}">
        <p14:creationId xmlns:p14="http://schemas.microsoft.com/office/powerpoint/2010/main" val="188503801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1905000" y="1511300"/>
          <a:ext cx="6477000" cy="4279900"/>
        </p:xfrm>
        <a:graphic>
          <a:graphicData uri="http://schemas.openxmlformats.org/presentationml/2006/ole">
            <mc:AlternateContent xmlns:mc="http://schemas.openxmlformats.org/markup-compatibility/2006">
              <mc:Choice xmlns:v="urn:schemas-microsoft-com:vml" Requires="v">
                <p:oleObj spid="_x0000_s8214" name="Image" r:id="rId3" imgW="4151033" imgH="2743205" progId="">
                  <p:embed/>
                </p:oleObj>
              </mc:Choice>
              <mc:Fallback>
                <p:oleObj name="Image" r:id="rId3" imgW="4151033" imgH="2743205" progId="">
                  <p:embed/>
                  <p:pic>
                    <p:nvPicPr>
                      <p:cNvPr id="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511300"/>
                        <a:ext cx="6477000"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4" name="Text Box 3"/>
          <p:cNvSpPr txBox="1">
            <a:spLocks noChangeArrowheads="1"/>
          </p:cNvSpPr>
          <p:nvPr/>
        </p:nvSpPr>
        <p:spPr bwMode="auto">
          <a:xfrm>
            <a:off x="608013" y="2794000"/>
            <a:ext cx="1171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ES_tradnl" altLang="es-MX" smtClean="0">
                <a:solidFill>
                  <a:srgbClr val="000000"/>
                </a:solidFill>
              </a:rPr>
              <a:t>Maduras</a:t>
            </a:r>
          </a:p>
        </p:txBody>
      </p:sp>
      <p:sp>
        <p:nvSpPr>
          <p:cNvPr id="5125" name="Text Box 4"/>
          <p:cNvSpPr txBox="1">
            <a:spLocks noChangeArrowheads="1"/>
          </p:cNvSpPr>
          <p:nvPr/>
        </p:nvSpPr>
        <p:spPr bwMode="auto">
          <a:xfrm>
            <a:off x="252413" y="4408488"/>
            <a:ext cx="1652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ES_tradnl" altLang="es-MX" smtClean="0">
                <a:solidFill>
                  <a:srgbClr val="000000"/>
                </a:solidFill>
              </a:rPr>
              <a:t>Senescentes</a:t>
            </a:r>
          </a:p>
        </p:txBody>
      </p:sp>
      <p:sp>
        <p:nvSpPr>
          <p:cNvPr id="5126" name="Text Box 5"/>
          <p:cNvSpPr txBox="1">
            <a:spLocks noChangeArrowheads="1"/>
          </p:cNvSpPr>
          <p:nvPr/>
        </p:nvSpPr>
        <p:spPr bwMode="auto">
          <a:xfrm>
            <a:off x="990600" y="974725"/>
            <a:ext cx="7250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ES_tradnl" altLang="es-MX" smtClean="0">
                <a:solidFill>
                  <a:srgbClr val="000000"/>
                </a:solidFill>
              </a:rPr>
              <a:t>SOJA               Chl                      R6502            Lysotracker Red</a:t>
            </a:r>
          </a:p>
        </p:txBody>
      </p:sp>
    </p:spTree>
    <p:extLst>
      <p:ext uri="{BB962C8B-B14F-4D97-AF65-F5344CB8AC3E}">
        <p14:creationId xmlns:p14="http://schemas.microsoft.com/office/powerpoint/2010/main" val="10637929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GB" altLang="en-US" smtClean="0">
                <a:ea typeface="ＭＳ Ｐゴシック" panose="020B0600070205080204" pitchFamily="34" charset="-128"/>
              </a:rPr>
              <a:t>Leaf senescence and nutrient mobilization involve autophagy</a:t>
            </a:r>
          </a:p>
        </p:txBody>
      </p:sp>
      <p:pic>
        <p:nvPicPr>
          <p:cNvPr id="962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1752600"/>
            <a:ext cx="28575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3443288"/>
            <a:ext cx="15049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261" name="Group 3"/>
          <p:cNvGrpSpPr>
            <a:grpSpLocks/>
          </p:cNvGrpSpPr>
          <p:nvPr/>
        </p:nvGrpSpPr>
        <p:grpSpPr bwMode="auto">
          <a:xfrm>
            <a:off x="1762125" y="3657600"/>
            <a:ext cx="1666875" cy="1995488"/>
            <a:chOff x="4610101" y="2286000"/>
            <a:chExt cx="2343150" cy="2191265"/>
          </a:xfrm>
        </p:grpSpPr>
        <p:pic>
          <p:nvPicPr>
            <p:cNvPr id="962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101" y="2286000"/>
              <a:ext cx="23431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8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2025" y="3771900"/>
              <a:ext cx="2181226" cy="70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6262" name="TextBox 8"/>
          <p:cNvSpPr txBox="1">
            <a:spLocks noChangeArrowheads="1"/>
          </p:cNvSpPr>
          <p:nvPr/>
        </p:nvSpPr>
        <p:spPr bwMode="auto">
          <a:xfrm>
            <a:off x="3429000" y="5986463"/>
            <a:ext cx="5715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Doelling, J.H., Walker, J.M., Friedman, E.M., Thompson, A.R. and Vierstra, R.D. (2002). The APG8/12-activating enzyme APG7 is required for proper nutrient recycling and senescence in </a:t>
            </a:r>
            <a:r>
              <a:rPr kumimoji="0" lang="en-GB" altLang="en-US" sz="800" b="0" i="1"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Arabidopsis thaliana</a:t>
            </a: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J. Biol. Chem. 277: </a:t>
            </a: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hlinkClick r:id="rId6"/>
              </a:rPr>
              <a:t>33105-33114</a:t>
            </a: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p:txBody>
      </p:sp>
      <p:sp>
        <p:nvSpPr>
          <p:cNvPr id="12" name="Pentagon 11"/>
          <p:cNvSpPr/>
          <p:nvPr/>
        </p:nvSpPr>
        <p:spPr>
          <a:xfrm flipH="1">
            <a:off x="2819400" y="3194050"/>
            <a:ext cx="2286000" cy="1143000"/>
          </a:xfrm>
          <a:prstGeom prst="homePlate">
            <a:avLst>
              <a:gd name="adj" fmla="val 391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6264" name="TextBox 9"/>
          <p:cNvSpPr txBox="1">
            <a:spLocks noChangeArrowheads="1"/>
          </p:cNvSpPr>
          <p:nvPr/>
        </p:nvSpPr>
        <p:spPr bwMode="auto">
          <a:xfrm>
            <a:off x="3200400" y="3200400"/>
            <a:ext cx="19812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Autophagy-deficient mutants produce few seeds, even though senescence is accelerated</a:t>
            </a:r>
          </a:p>
        </p:txBody>
      </p:sp>
      <p:grpSp>
        <p:nvGrpSpPr>
          <p:cNvPr id="96265" name="Group 23"/>
          <p:cNvGrpSpPr>
            <a:grpSpLocks/>
          </p:cNvGrpSpPr>
          <p:nvPr/>
        </p:nvGrpSpPr>
        <p:grpSpPr bwMode="auto">
          <a:xfrm>
            <a:off x="5160963" y="2335213"/>
            <a:ext cx="1322387" cy="2227262"/>
            <a:chOff x="5737164" y="2335577"/>
            <a:chExt cx="1321666" cy="2226243"/>
          </a:xfrm>
        </p:grpSpPr>
        <p:sp>
          <p:nvSpPr>
            <p:cNvPr id="11" name="Right Arrow 10"/>
            <p:cNvSpPr/>
            <p:nvPr/>
          </p:nvSpPr>
          <p:spPr>
            <a:xfrm rot="5400000" flipV="1">
              <a:off x="6267879" y="2866373"/>
              <a:ext cx="334809" cy="4855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6279" name="TextBox 12"/>
            <p:cNvSpPr txBox="1">
              <a:spLocks noChangeArrowheads="1"/>
            </p:cNvSpPr>
            <p:nvPr/>
          </p:nvSpPr>
          <p:spPr bwMode="auto">
            <a:xfrm>
              <a:off x="5833375" y="2335577"/>
              <a:ext cx="12160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Senescence signal</a:t>
              </a:r>
            </a:p>
          </p:txBody>
        </p:sp>
        <p:sp>
          <p:nvSpPr>
            <p:cNvPr id="96280" name="TextBox 14"/>
            <p:cNvSpPr txBox="1">
              <a:spLocks noChangeArrowheads="1"/>
            </p:cNvSpPr>
            <p:nvPr/>
          </p:nvSpPr>
          <p:spPr bwMode="auto">
            <a:xfrm>
              <a:off x="5892026" y="3258879"/>
              <a:ext cx="10406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Autophagy</a:t>
              </a:r>
            </a:p>
          </p:txBody>
        </p:sp>
        <p:sp>
          <p:nvSpPr>
            <p:cNvPr id="96281" name="TextBox 15"/>
            <p:cNvSpPr txBox="1">
              <a:spLocks noChangeArrowheads="1"/>
            </p:cNvSpPr>
            <p:nvPr/>
          </p:nvSpPr>
          <p:spPr bwMode="auto">
            <a:xfrm>
              <a:off x="5737164" y="4038600"/>
              <a:ext cx="13216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Nutrient remobilization</a:t>
              </a:r>
            </a:p>
          </p:txBody>
        </p:sp>
        <p:sp>
          <p:nvSpPr>
            <p:cNvPr id="17" name="Right Arrow 16"/>
            <p:cNvSpPr/>
            <p:nvPr/>
          </p:nvSpPr>
          <p:spPr>
            <a:xfrm rot="5400000" flipV="1">
              <a:off x="6272639" y="3577248"/>
              <a:ext cx="325289" cy="4855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sp>
        <p:nvSpPr>
          <p:cNvPr id="96266" name="TextBox 18"/>
          <p:cNvSpPr txBox="1">
            <a:spLocks noChangeArrowheads="1"/>
          </p:cNvSpPr>
          <p:nvPr/>
        </p:nvSpPr>
        <p:spPr bwMode="auto">
          <a:xfrm>
            <a:off x="7427913" y="2335213"/>
            <a:ext cx="1325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Senescence signal</a:t>
            </a:r>
          </a:p>
        </p:txBody>
      </p:sp>
      <p:sp>
        <p:nvSpPr>
          <p:cNvPr id="96267" name="TextBox 19"/>
          <p:cNvSpPr txBox="1">
            <a:spLocks noChangeArrowheads="1"/>
          </p:cNvSpPr>
          <p:nvPr/>
        </p:nvSpPr>
        <p:spPr bwMode="auto">
          <a:xfrm>
            <a:off x="7493000" y="3384550"/>
            <a:ext cx="1041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Autophagy</a:t>
            </a:r>
          </a:p>
        </p:txBody>
      </p:sp>
      <p:sp>
        <p:nvSpPr>
          <p:cNvPr id="21" name="TextBox 20"/>
          <p:cNvSpPr txBox="1"/>
          <p:nvPr/>
        </p:nvSpPr>
        <p:spPr>
          <a:xfrm>
            <a:off x="7431088" y="4038600"/>
            <a:ext cx="1408112" cy="430213"/>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ＭＳ Ｐゴシック" panose="020B0600070205080204" pitchFamily="34" charset="-128"/>
                <a:cs typeface="+mn-cs"/>
              </a:rPr>
              <a:t>Nutrient remobilization</a:t>
            </a:r>
          </a:p>
        </p:txBody>
      </p:sp>
      <p:sp>
        <p:nvSpPr>
          <p:cNvPr id="96269" name="TextBox 22"/>
          <p:cNvSpPr txBox="1">
            <a:spLocks noChangeArrowheads="1"/>
          </p:cNvSpPr>
          <p:nvPr/>
        </p:nvSpPr>
        <p:spPr bwMode="auto">
          <a:xfrm>
            <a:off x="5227638" y="1795463"/>
            <a:ext cx="1096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Wild type</a:t>
            </a:r>
          </a:p>
        </p:txBody>
      </p:sp>
      <p:sp>
        <p:nvSpPr>
          <p:cNvPr id="96270" name="TextBox 25"/>
          <p:cNvSpPr txBox="1">
            <a:spLocks noChangeArrowheads="1"/>
          </p:cNvSpPr>
          <p:nvPr/>
        </p:nvSpPr>
        <p:spPr bwMode="auto">
          <a:xfrm>
            <a:off x="7315200" y="1676400"/>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Autophagy mutant</a:t>
            </a:r>
          </a:p>
        </p:txBody>
      </p:sp>
      <p:grpSp>
        <p:nvGrpSpPr>
          <p:cNvPr id="96271" name="Group 27"/>
          <p:cNvGrpSpPr>
            <a:grpSpLocks/>
          </p:cNvGrpSpPr>
          <p:nvPr/>
        </p:nvGrpSpPr>
        <p:grpSpPr bwMode="auto">
          <a:xfrm>
            <a:off x="7800975" y="3267075"/>
            <a:ext cx="638175" cy="542925"/>
            <a:chOff x="4162425" y="4638232"/>
            <a:chExt cx="638175" cy="543368"/>
          </a:xfrm>
        </p:grpSpPr>
        <p:cxnSp>
          <p:nvCxnSpPr>
            <p:cNvPr id="27" name="Straight Connector 26"/>
            <p:cNvCxnSpPr/>
            <p:nvPr/>
          </p:nvCxnSpPr>
          <p:spPr>
            <a:xfrm flipV="1">
              <a:off x="4191000" y="4638232"/>
              <a:ext cx="609600" cy="5433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162425" y="4638232"/>
              <a:ext cx="609600" cy="5433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Right Arrow 30"/>
          <p:cNvSpPr/>
          <p:nvPr/>
        </p:nvSpPr>
        <p:spPr>
          <a:xfrm rot="5400000" flipV="1">
            <a:off x="7972425" y="2897188"/>
            <a:ext cx="334963"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30" name="Circular Arrow 29"/>
          <p:cNvSpPr/>
          <p:nvPr/>
        </p:nvSpPr>
        <p:spPr>
          <a:xfrm rot="4694800">
            <a:off x="7475537" y="2603501"/>
            <a:ext cx="1624013" cy="1497012"/>
          </a:xfrm>
          <a:prstGeom prst="circularArrow">
            <a:avLst>
              <a:gd name="adj1" fmla="val 12500"/>
              <a:gd name="adj2" fmla="val 1142319"/>
              <a:gd name="adj3" fmla="val 20457681"/>
              <a:gd name="adj4" fmla="val 12634101"/>
              <a:gd name="adj5" fmla="val 12500"/>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4384" name="TextBox 144383"/>
          <p:cNvSpPr txBox="1"/>
          <p:nvPr/>
        </p:nvSpPr>
        <p:spPr>
          <a:xfrm>
            <a:off x="5181600" y="4591050"/>
            <a:ext cx="3886200" cy="1200150"/>
          </a:xfrm>
          <a:prstGeom prst="rect">
            <a:avLst/>
          </a:prstGeom>
          <a:solidFill>
            <a:schemeClr val="accent1">
              <a:lumMod val="20000"/>
              <a:lumOff val="80000"/>
            </a:schemeClr>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These data suggest a model in which, when autophagy is defective, another, less effective remobilization pathway is employed</a:t>
            </a:r>
          </a:p>
        </p:txBody>
      </p:sp>
      <p:sp>
        <p:nvSpPr>
          <p:cNvPr id="14" name="Rectangle 13"/>
          <p:cNvSpPr/>
          <p:nvPr/>
        </p:nvSpPr>
        <p:spPr>
          <a:xfrm>
            <a:off x="5181600" y="1676400"/>
            <a:ext cx="3886200" cy="411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2205890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251520" y="494547"/>
            <a:ext cx="8245402" cy="5589240"/>
            <a:chOff x="-20397" y="126326"/>
            <a:chExt cx="8245402" cy="5589240"/>
          </a:xfrm>
        </p:grpSpPr>
        <p:pic>
          <p:nvPicPr>
            <p:cNvPr id="2" name="Imagen 1"/>
            <p:cNvPicPr>
              <a:picLocks noChangeAspect="1"/>
            </p:cNvPicPr>
            <p:nvPr/>
          </p:nvPicPr>
          <p:blipFill rotWithShape="1">
            <a:blip r:embed="rId3" cstate="print">
              <a:lum bright="-20000" contrast="40000"/>
            </a:blip>
            <a:srcRect t="28622" b="23735"/>
            <a:stretch/>
          </p:blipFill>
          <p:spPr>
            <a:xfrm>
              <a:off x="179513" y="126326"/>
              <a:ext cx="5472607" cy="839022"/>
            </a:xfrm>
            <a:prstGeom prst="rect">
              <a:avLst/>
            </a:prstGeom>
          </p:spPr>
        </p:pic>
        <p:pic>
          <p:nvPicPr>
            <p:cNvPr id="5" name="Imagen 4"/>
            <p:cNvPicPr>
              <a:picLocks noChangeAspect="1"/>
            </p:cNvPicPr>
            <p:nvPr/>
          </p:nvPicPr>
          <p:blipFill rotWithShape="1">
            <a:blip r:embed="rId3" cstate="print">
              <a:lum bright="-20000" contrast="40000"/>
            </a:blip>
            <a:srcRect t="75789"/>
            <a:stretch/>
          </p:blipFill>
          <p:spPr>
            <a:xfrm>
              <a:off x="-20397" y="5073180"/>
              <a:ext cx="8245402" cy="642386"/>
            </a:xfrm>
            <a:prstGeom prst="rect">
              <a:avLst/>
            </a:prstGeom>
          </p:spPr>
        </p:pic>
      </p:grpSp>
      <p:pic>
        <p:nvPicPr>
          <p:cNvPr id="4" name="Imagen 3"/>
          <p:cNvPicPr>
            <a:picLocks noChangeAspect="1"/>
          </p:cNvPicPr>
          <p:nvPr/>
        </p:nvPicPr>
        <p:blipFill>
          <a:blip r:embed="rId4" cstate="print"/>
          <a:stretch>
            <a:fillRect/>
          </a:stretch>
        </p:blipFill>
        <p:spPr>
          <a:xfrm>
            <a:off x="2809802" y="1333569"/>
            <a:ext cx="5328592" cy="4155218"/>
          </a:xfrm>
          <a:prstGeom prst="rect">
            <a:avLst/>
          </a:prstGeom>
        </p:spPr>
      </p:pic>
      <p:pic>
        <p:nvPicPr>
          <p:cNvPr id="11" name="Imagen 10"/>
          <p:cNvPicPr>
            <a:picLocks noChangeAspect="1"/>
          </p:cNvPicPr>
          <p:nvPr/>
        </p:nvPicPr>
        <p:blipFill rotWithShape="1">
          <a:blip r:embed="rId5" cstate="print"/>
          <a:srcRect l="79554" t="10535"/>
          <a:stretch/>
        </p:blipFill>
        <p:spPr>
          <a:xfrm>
            <a:off x="7575008" y="1268760"/>
            <a:ext cx="1245464" cy="326477"/>
          </a:xfrm>
          <a:prstGeom prst="rect">
            <a:avLst/>
          </a:prstGeom>
        </p:spPr>
      </p:pic>
      <p:pic>
        <p:nvPicPr>
          <p:cNvPr id="12" name="Imagen 11"/>
          <p:cNvPicPr>
            <a:picLocks noChangeAspect="1"/>
          </p:cNvPicPr>
          <p:nvPr/>
        </p:nvPicPr>
        <p:blipFill rotWithShape="1">
          <a:blip r:embed="rId5" cstate="print"/>
          <a:srcRect r="80873" b="12833"/>
          <a:stretch/>
        </p:blipFill>
        <p:spPr>
          <a:xfrm>
            <a:off x="6347738" y="1238485"/>
            <a:ext cx="1165072" cy="318093"/>
          </a:xfrm>
          <a:prstGeom prst="rect">
            <a:avLst/>
          </a:prstGeom>
        </p:spPr>
      </p:pic>
    </p:spTree>
    <p:extLst>
      <p:ext uri="{BB962C8B-B14F-4D97-AF65-F5344CB8AC3E}">
        <p14:creationId xmlns:p14="http://schemas.microsoft.com/office/powerpoint/2010/main" val="3729797361"/>
      </p:ext>
    </p:extLst>
  </p:cSld>
  <p:clrMapOvr>
    <a:masterClrMapping/>
  </p:clrMapOvr>
  <p:transition spd="slow">
    <p:cove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124075" y="2133600"/>
            <a:ext cx="5111750" cy="2014538"/>
            <a:chOff x="1338" y="1344"/>
            <a:chExt cx="3220" cy="1269"/>
          </a:xfrm>
        </p:grpSpPr>
        <p:sp>
          <p:nvSpPr>
            <p:cNvPr id="66564" name="Text Box 3"/>
            <p:cNvSpPr txBox="1">
              <a:spLocks noChangeArrowheads="1"/>
            </p:cNvSpPr>
            <p:nvPr/>
          </p:nvSpPr>
          <p:spPr bwMode="auto">
            <a:xfrm>
              <a:off x="2336" y="1706"/>
              <a:ext cx="131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ES_tradnl" altLang="es-MX" smtClean="0">
                  <a:solidFill>
                    <a:srgbClr val="000000"/>
                  </a:solidFill>
                </a:rPr>
                <a:t>Degradación de Lípidos</a:t>
              </a:r>
            </a:p>
          </p:txBody>
        </p:sp>
        <p:sp>
          <p:nvSpPr>
            <p:cNvPr id="66565" name="Oval 4"/>
            <p:cNvSpPr>
              <a:spLocks noChangeArrowheads="1"/>
            </p:cNvSpPr>
            <p:nvPr/>
          </p:nvSpPr>
          <p:spPr bwMode="auto">
            <a:xfrm>
              <a:off x="1338" y="1344"/>
              <a:ext cx="3220" cy="1269"/>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grpSp>
      <p:sp>
        <p:nvSpPr>
          <p:cNvPr id="66563" name="Text Box 5"/>
          <p:cNvSpPr txBox="1">
            <a:spLocks noChangeArrowheads="1"/>
          </p:cNvSpPr>
          <p:nvPr/>
        </p:nvSpPr>
        <p:spPr bwMode="auto">
          <a:xfrm>
            <a:off x="1116013" y="692150"/>
            <a:ext cx="693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ES_tradnl" altLang="es-MX" b="1" smtClean="0">
                <a:solidFill>
                  <a:srgbClr val="FF0000"/>
                </a:solidFill>
              </a:rPr>
              <a:t>SENESCENCIA Y PROCESOS RELACIONADOS</a:t>
            </a:r>
            <a:endParaRPr lang="es-ES_tradnl" altLang="es-MX" smtClean="0">
              <a:solidFill>
                <a:srgbClr val="FF0000"/>
              </a:solidFill>
            </a:endParaRPr>
          </a:p>
        </p:txBody>
      </p:sp>
    </p:spTree>
    <p:extLst>
      <p:ext uri="{BB962C8B-B14F-4D97-AF65-F5344CB8AC3E}">
        <p14:creationId xmlns:p14="http://schemas.microsoft.com/office/powerpoint/2010/main" val="3300105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1219200" y="2438400"/>
            <a:ext cx="556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pPr>
            <a:endParaRPr lang="es-ES_tradnl" altLang="es-MX" smtClean="0">
              <a:solidFill>
                <a:srgbClr val="000000"/>
              </a:solidFill>
            </a:endParaRPr>
          </a:p>
        </p:txBody>
      </p:sp>
      <p:sp>
        <p:nvSpPr>
          <p:cNvPr id="55299" name="Text Box 3"/>
          <p:cNvSpPr txBox="1">
            <a:spLocks noChangeArrowheads="1"/>
          </p:cNvSpPr>
          <p:nvPr/>
        </p:nvSpPr>
        <p:spPr bwMode="auto">
          <a:xfrm>
            <a:off x="0" y="692150"/>
            <a:ext cx="9144000" cy="4710113"/>
          </a:xfrm>
          <a:prstGeom prst="rect">
            <a:avLst/>
          </a:prstGeom>
          <a:noFill/>
          <a:ln w="9525">
            <a:noFill/>
            <a:miter lim="800000"/>
            <a:headEnd/>
            <a:tailEnd/>
          </a:ln>
        </p:spPr>
        <p:txBody>
          <a:bodyPr>
            <a:spAutoFit/>
          </a:bodyPr>
          <a:lstStyle/>
          <a:p>
            <a:pPr eaLnBrk="0" fontAlgn="base" hangingPunct="0">
              <a:spcBef>
                <a:spcPct val="50000"/>
              </a:spcBef>
              <a:spcAft>
                <a:spcPct val="0"/>
              </a:spcAft>
              <a:buClr>
                <a:srgbClr val="FF0000"/>
              </a:buClr>
              <a:buFont typeface="Wingdings" pitchFamily="2" charset="2"/>
              <a:buChar char="v"/>
              <a:defRPr/>
            </a:pPr>
            <a:r>
              <a:rPr lang="es-ES_tradnl" sz="2000" dirty="0">
                <a:solidFill>
                  <a:srgbClr val="000000"/>
                </a:solidFill>
              </a:rPr>
              <a:t> La integridad estructural y funcional de los sistemas de membranas  es alterada durante la </a:t>
            </a:r>
            <a:r>
              <a:rPr lang="es-ES_tradnl" sz="2000" dirty="0" err="1">
                <a:solidFill>
                  <a:srgbClr val="000000"/>
                </a:solidFill>
              </a:rPr>
              <a:t>senescescencia</a:t>
            </a:r>
            <a:r>
              <a:rPr lang="es-ES_tradnl" sz="2000" dirty="0">
                <a:solidFill>
                  <a:srgbClr val="000000"/>
                </a:solidFill>
              </a:rPr>
              <a:t> por cambios en el metabolismo de lípidos...</a:t>
            </a:r>
          </a:p>
          <a:p>
            <a:pPr eaLnBrk="0" fontAlgn="base" hangingPunct="0">
              <a:spcBef>
                <a:spcPct val="50000"/>
              </a:spcBef>
              <a:spcAft>
                <a:spcPct val="0"/>
              </a:spcAft>
              <a:buClr>
                <a:srgbClr val="FF0000"/>
              </a:buClr>
              <a:buFont typeface="Wingdings" pitchFamily="2" charset="2"/>
              <a:buChar char="v"/>
              <a:defRPr/>
            </a:pPr>
            <a:endParaRPr lang="es-ES_tradnl" sz="2000" dirty="0">
              <a:solidFill>
                <a:srgbClr val="000000"/>
              </a:solidFill>
            </a:endParaRPr>
          </a:p>
          <a:p>
            <a:pPr marL="463550" eaLnBrk="0" fontAlgn="base" hangingPunct="0">
              <a:spcBef>
                <a:spcPct val="50000"/>
              </a:spcBef>
              <a:spcAft>
                <a:spcPct val="0"/>
              </a:spcAft>
              <a:buClr>
                <a:srgbClr val="FF0000"/>
              </a:buClr>
              <a:buFont typeface="Wingdings" pitchFamily="2" charset="2"/>
              <a:buChar char="§"/>
              <a:defRPr/>
            </a:pPr>
            <a:r>
              <a:rPr lang="es-ES_tradnl" sz="2000" dirty="0">
                <a:solidFill>
                  <a:srgbClr val="000000"/>
                </a:solidFill>
              </a:rPr>
              <a:t> </a:t>
            </a:r>
            <a:r>
              <a:rPr lang="es-ES_tradnl" sz="2000" dirty="0" err="1">
                <a:solidFill>
                  <a:srgbClr val="000000"/>
                </a:solidFill>
              </a:rPr>
              <a:t>Peroxidación</a:t>
            </a:r>
            <a:r>
              <a:rPr lang="es-ES_tradnl" sz="2000" dirty="0">
                <a:solidFill>
                  <a:srgbClr val="000000"/>
                </a:solidFill>
              </a:rPr>
              <a:t> de lípidos mediados por EOA</a:t>
            </a:r>
          </a:p>
          <a:p>
            <a:pPr marL="463550" eaLnBrk="0" fontAlgn="base" hangingPunct="0">
              <a:spcBef>
                <a:spcPct val="50000"/>
              </a:spcBef>
              <a:spcAft>
                <a:spcPct val="0"/>
              </a:spcAft>
              <a:buClr>
                <a:srgbClr val="FF0000"/>
              </a:buClr>
              <a:buFont typeface="Wingdings" pitchFamily="2" charset="2"/>
              <a:buChar char="§"/>
              <a:defRPr/>
            </a:pPr>
            <a:r>
              <a:rPr lang="es-ES_tradnl" sz="2000" dirty="0">
                <a:solidFill>
                  <a:srgbClr val="000000"/>
                </a:solidFill>
              </a:rPr>
              <a:t>  Activación de fosfolipasa D (PLD), </a:t>
            </a:r>
            <a:r>
              <a:rPr lang="es-ES_tradnl" sz="2000" dirty="0" err="1">
                <a:solidFill>
                  <a:srgbClr val="000000"/>
                </a:solidFill>
              </a:rPr>
              <a:t>lipooxigenesa</a:t>
            </a:r>
            <a:r>
              <a:rPr lang="es-ES_tradnl" sz="2000" dirty="0">
                <a:solidFill>
                  <a:srgbClr val="000000"/>
                </a:solidFill>
              </a:rPr>
              <a:t>, </a:t>
            </a:r>
            <a:r>
              <a:rPr lang="es-ES_tradnl" sz="2000" dirty="0" err="1">
                <a:solidFill>
                  <a:srgbClr val="000000"/>
                </a:solidFill>
              </a:rPr>
              <a:t>acil</a:t>
            </a:r>
            <a:r>
              <a:rPr lang="es-ES_tradnl" sz="2000" dirty="0">
                <a:solidFill>
                  <a:srgbClr val="000000"/>
                </a:solidFill>
              </a:rPr>
              <a:t> hidrolasas </a:t>
            </a:r>
          </a:p>
          <a:p>
            <a:pPr marL="463550" eaLnBrk="0" fontAlgn="base" hangingPunct="0">
              <a:spcBef>
                <a:spcPct val="50000"/>
              </a:spcBef>
              <a:spcAft>
                <a:spcPct val="0"/>
              </a:spcAft>
              <a:buClr>
                <a:srgbClr val="FF0000"/>
              </a:buClr>
              <a:buFont typeface="Wingdings" pitchFamily="2" charset="2"/>
              <a:buChar char="§"/>
              <a:defRPr/>
            </a:pPr>
            <a:r>
              <a:rPr lang="es-ES_tradnl" sz="2000" dirty="0">
                <a:solidFill>
                  <a:srgbClr val="000000"/>
                </a:solidFill>
              </a:rPr>
              <a:t> Aumento de expresión de  genes de </a:t>
            </a:r>
            <a:r>
              <a:rPr lang="es-ES_tradnl" sz="2000" dirty="0">
                <a:solidFill>
                  <a:srgbClr val="000000"/>
                </a:solidFill>
                <a:sym typeface="Symbol" pitchFamily="18" charset="2"/>
              </a:rPr>
              <a:t>-oxidación de ácidos grasos </a:t>
            </a:r>
          </a:p>
          <a:p>
            <a:pPr marL="463550" eaLnBrk="0" fontAlgn="base" hangingPunct="0">
              <a:spcBef>
                <a:spcPct val="50000"/>
              </a:spcBef>
              <a:spcAft>
                <a:spcPct val="0"/>
              </a:spcAft>
              <a:buClr>
                <a:srgbClr val="FF0000"/>
              </a:buClr>
              <a:buFont typeface="Wingdings" pitchFamily="2" charset="2"/>
              <a:buChar char="§"/>
              <a:defRPr/>
            </a:pPr>
            <a:r>
              <a:rPr lang="es-ES_tradnl" sz="2000" dirty="0">
                <a:solidFill>
                  <a:srgbClr val="000000"/>
                </a:solidFill>
                <a:sym typeface="Symbol" pitchFamily="18" charset="2"/>
              </a:rPr>
              <a:t> Ciclo del </a:t>
            </a:r>
            <a:r>
              <a:rPr lang="es-ES_tradnl" sz="2000" dirty="0" err="1">
                <a:solidFill>
                  <a:srgbClr val="000000"/>
                </a:solidFill>
                <a:sym typeface="Symbol" pitchFamily="18" charset="2"/>
              </a:rPr>
              <a:t>glioxalato</a:t>
            </a:r>
            <a:r>
              <a:rPr lang="es-ES_tradnl" sz="2000" dirty="0">
                <a:solidFill>
                  <a:srgbClr val="000000"/>
                </a:solidFill>
                <a:sym typeface="Symbol" pitchFamily="18" charset="2"/>
              </a:rPr>
              <a:t> (</a:t>
            </a:r>
            <a:r>
              <a:rPr lang="es-ES_tradnl" sz="2000" dirty="0" err="1">
                <a:solidFill>
                  <a:srgbClr val="000000"/>
                </a:solidFill>
                <a:sym typeface="Symbol" pitchFamily="18" charset="2"/>
              </a:rPr>
              <a:t>isocitrato</a:t>
            </a:r>
            <a:r>
              <a:rPr lang="es-ES_tradnl" sz="2000" dirty="0">
                <a:solidFill>
                  <a:srgbClr val="000000"/>
                </a:solidFill>
                <a:sym typeface="Symbol" pitchFamily="18" charset="2"/>
              </a:rPr>
              <a:t> </a:t>
            </a:r>
            <a:r>
              <a:rPr lang="es-ES_tradnl" sz="2000" dirty="0" err="1">
                <a:solidFill>
                  <a:srgbClr val="000000"/>
                </a:solidFill>
                <a:sym typeface="Symbol" pitchFamily="18" charset="2"/>
              </a:rPr>
              <a:t>liasa</a:t>
            </a:r>
            <a:r>
              <a:rPr lang="es-ES_tradnl" sz="2000" dirty="0">
                <a:solidFill>
                  <a:srgbClr val="000000"/>
                </a:solidFill>
                <a:sym typeface="Symbol" pitchFamily="18" charset="2"/>
              </a:rPr>
              <a:t> y malato sintasa) </a:t>
            </a:r>
          </a:p>
          <a:p>
            <a:pPr marL="463550" eaLnBrk="0" fontAlgn="base" hangingPunct="0">
              <a:spcBef>
                <a:spcPct val="50000"/>
              </a:spcBef>
              <a:spcAft>
                <a:spcPct val="0"/>
              </a:spcAft>
              <a:buClr>
                <a:srgbClr val="FF0000"/>
              </a:buClr>
              <a:buFont typeface="Wingdings" pitchFamily="2" charset="2"/>
              <a:buChar char="§"/>
              <a:defRPr/>
            </a:pPr>
            <a:r>
              <a:rPr lang="es-ES_tradnl" sz="2000" dirty="0">
                <a:solidFill>
                  <a:srgbClr val="000000"/>
                </a:solidFill>
                <a:sym typeface="Symbol" pitchFamily="18" charset="2"/>
              </a:rPr>
              <a:t> </a:t>
            </a:r>
            <a:r>
              <a:rPr lang="es-ES_tradnl" sz="2000" dirty="0" err="1">
                <a:solidFill>
                  <a:srgbClr val="000000"/>
                </a:solidFill>
                <a:sym typeface="Symbol" pitchFamily="18" charset="2"/>
              </a:rPr>
              <a:t>Gluconeogénesis</a:t>
            </a:r>
            <a:r>
              <a:rPr lang="es-ES_tradnl" sz="2000" dirty="0">
                <a:solidFill>
                  <a:srgbClr val="000000"/>
                </a:solidFill>
                <a:sym typeface="Symbol" pitchFamily="18" charset="2"/>
              </a:rPr>
              <a:t>:  degradación y reciclado  de lípidos de membrana</a:t>
            </a:r>
          </a:p>
          <a:p>
            <a:pPr marL="463550" eaLnBrk="0" fontAlgn="base" hangingPunct="0">
              <a:spcBef>
                <a:spcPct val="50000"/>
              </a:spcBef>
              <a:spcAft>
                <a:spcPct val="0"/>
              </a:spcAft>
              <a:buClr>
                <a:srgbClr val="FF0000"/>
              </a:buClr>
              <a:buFont typeface="Wingdings" pitchFamily="2" charset="2"/>
              <a:buChar char="§"/>
              <a:defRPr/>
            </a:pPr>
            <a:r>
              <a:rPr lang="es-ES_tradnl" sz="2000" dirty="0">
                <a:solidFill>
                  <a:srgbClr val="000000"/>
                </a:solidFill>
                <a:sym typeface="Symbol" pitchFamily="18" charset="2"/>
              </a:rPr>
              <a:t>Liberación de ácido </a:t>
            </a:r>
            <a:r>
              <a:rPr lang="es-ES_tradnl" sz="2000" dirty="0" err="1">
                <a:solidFill>
                  <a:srgbClr val="000000"/>
                </a:solidFill>
                <a:sym typeface="Symbol" pitchFamily="18" charset="2"/>
              </a:rPr>
              <a:t>linolénico</a:t>
            </a:r>
            <a:r>
              <a:rPr lang="es-ES_tradnl" sz="2000" dirty="0">
                <a:solidFill>
                  <a:srgbClr val="000000"/>
                </a:solidFill>
                <a:sym typeface="Symbol" pitchFamily="18" charset="2"/>
              </a:rPr>
              <a:t>: síntesis de ácido jasmónico</a:t>
            </a:r>
          </a:p>
          <a:p>
            <a:pPr marL="463550" eaLnBrk="0" fontAlgn="base" hangingPunct="0">
              <a:spcBef>
                <a:spcPct val="50000"/>
              </a:spcBef>
              <a:spcAft>
                <a:spcPct val="0"/>
              </a:spcAft>
              <a:buClr>
                <a:srgbClr val="FF0000"/>
              </a:buClr>
              <a:buFont typeface="Wingdings" pitchFamily="2" charset="2"/>
              <a:buChar char="§"/>
              <a:defRPr/>
            </a:pPr>
            <a:r>
              <a:rPr lang="es-ES_tradnl" sz="2000" dirty="0">
                <a:solidFill>
                  <a:srgbClr val="000000"/>
                </a:solidFill>
              </a:rPr>
              <a:t>En PCD asimetría en la distribución de </a:t>
            </a:r>
            <a:r>
              <a:rPr lang="es-ES_tradnl" sz="2000" dirty="0" err="1">
                <a:solidFill>
                  <a:srgbClr val="000000"/>
                </a:solidFill>
              </a:rPr>
              <a:t>fosfolípidostranslocación</a:t>
            </a:r>
            <a:r>
              <a:rPr lang="es-ES_tradnl" sz="2000" dirty="0">
                <a:solidFill>
                  <a:srgbClr val="000000"/>
                </a:solidFill>
              </a:rPr>
              <a:t> de fosfatidil </a:t>
            </a:r>
            <a:r>
              <a:rPr lang="es-ES_tradnl" sz="2000" dirty="0" err="1">
                <a:solidFill>
                  <a:srgbClr val="000000"/>
                </a:solidFill>
              </a:rPr>
              <a:t>serina</a:t>
            </a:r>
            <a:r>
              <a:rPr lang="es-ES_tradnl" sz="2000" dirty="0">
                <a:solidFill>
                  <a:srgbClr val="000000"/>
                </a:solidFill>
              </a:rPr>
              <a:t> </a:t>
            </a:r>
            <a:endParaRPr lang="es-ES_tradnl" sz="2000" dirty="0">
              <a:solidFill>
                <a:srgbClr val="000000"/>
              </a:solidFill>
              <a:sym typeface="Symbol" pitchFamily="18" charset="2"/>
            </a:endParaRPr>
          </a:p>
        </p:txBody>
      </p:sp>
    </p:spTree>
    <p:extLst>
      <p:ext uri="{BB962C8B-B14F-4D97-AF65-F5344CB8AC3E}">
        <p14:creationId xmlns:p14="http://schemas.microsoft.com/office/powerpoint/2010/main" val="344295065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3124200" y="632460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s-AR" altLang="es-MX" sz="1800" smtClean="0">
                <a:solidFill>
                  <a:srgbClr val="000000"/>
                </a:solidFill>
              </a:rPr>
              <a:t>Gluconeogenesis en células de hojas senescentes</a:t>
            </a:r>
            <a:endParaRPr lang="es-ES" altLang="es-MX" sz="1800" smtClean="0">
              <a:solidFill>
                <a:srgbClr val="000000"/>
              </a:solidFill>
            </a:endParaRPr>
          </a:p>
        </p:txBody>
      </p:sp>
      <p:sp>
        <p:nvSpPr>
          <p:cNvPr id="68611" name="Text Box 3"/>
          <p:cNvSpPr txBox="1">
            <a:spLocks noChangeArrowheads="1"/>
          </p:cNvSpPr>
          <p:nvPr/>
        </p:nvSpPr>
        <p:spPr bwMode="auto">
          <a:xfrm>
            <a:off x="0" y="228600"/>
            <a:ext cx="4267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buClr>
                <a:srgbClr val="FF3300"/>
              </a:buClr>
              <a:buFont typeface="Wingdings" pitchFamily="2" charset="2"/>
              <a:buChar char="Ø"/>
            </a:pPr>
            <a:r>
              <a:rPr lang="es-AR" altLang="es-MX" smtClean="0">
                <a:solidFill>
                  <a:srgbClr val="000000"/>
                </a:solidFill>
              </a:rPr>
              <a:t>La senescencia foliar está relacionada con la regresión organelar: peroxisoma a glioxisoma</a:t>
            </a:r>
            <a:endParaRPr lang="es-ES" altLang="es-MX" smtClean="0">
              <a:solidFill>
                <a:srgbClr val="000000"/>
              </a:solidFill>
            </a:endParaRPr>
          </a:p>
        </p:txBody>
      </p:sp>
      <p:pic>
        <p:nvPicPr>
          <p:cNvPr id="68612" name="Picture 4" descr="fig1_41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0563" y="333375"/>
            <a:ext cx="394335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90357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124075" y="2276475"/>
            <a:ext cx="5400675" cy="2016125"/>
            <a:chOff x="1338" y="1298"/>
            <a:chExt cx="3402" cy="1270"/>
          </a:xfrm>
        </p:grpSpPr>
        <p:sp>
          <p:nvSpPr>
            <p:cNvPr id="69636" name="Oval 3"/>
            <p:cNvSpPr>
              <a:spLocks noChangeArrowheads="1"/>
            </p:cNvSpPr>
            <p:nvPr/>
          </p:nvSpPr>
          <p:spPr bwMode="auto">
            <a:xfrm>
              <a:off x="1338" y="1298"/>
              <a:ext cx="3402" cy="1270"/>
            </a:xfrm>
            <a:prstGeom prst="ellipse">
              <a:avLst/>
            </a:prstGeom>
            <a:noFill/>
            <a:ln w="76200">
              <a:solidFill>
                <a:srgbClr val="CC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sp>
          <p:nvSpPr>
            <p:cNvPr id="69637" name="Text Box 4"/>
            <p:cNvSpPr txBox="1">
              <a:spLocks noChangeArrowheads="1"/>
            </p:cNvSpPr>
            <p:nvPr/>
          </p:nvSpPr>
          <p:spPr bwMode="auto">
            <a:xfrm>
              <a:off x="2381" y="1706"/>
              <a:ext cx="136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n-US" altLang="es-MX" smtClean="0">
                  <a:solidFill>
                    <a:srgbClr val="000000"/>
                  </a:solidFill>
                </a:rPr>
                <a:t>Degradación de </a:t>
              </a:r>
              <a:r>
                <a:rPr lang="es-ES_tradnl" altLang="es-MX" smtClean="0">
                  <a:solidFill>
                    <a:srgbClr val="000000"/>
                  </a:solidFill>
                </a:rPr>
                <a:t>Acidos Nucleicos</a:t>
              </a:r>
              <a:endParaRPr lang="en-US" altLang="es-MX" smtClean="0">
                <a:solidFill>
                  <a:srgbClr val="000000"/>
                </a:solidFill>
              </a:endParaRPr>
            </a:p>
          </p:txBody>
        </p:sp>
      </p:grpSp>
      <p:sp>
        <p:nvSpPr>
          <p:cNvPr id="69635" name="Text Box 5"/>
          <p:cNvSpPr txBox="1">
            <a:spLocks noChangeArrowheads="1"/>
          </p:cNvSpPr>
          <p:nvPr/>
        </p:nvSpPr>
        <p:spPr bwMode="auto">
          <a:xfrm>
            <a:off x="1258888" y="836613"/>
            <a:ext cx="693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ES_tradnl" altLang="es-MX" b="1" smtClean="0">
                <a:solidFill>
                  <a:srgbClr val="FF0000"/>
                </a:solidFill>
              </a:rPr>
              <a:t>SENESCENCIA Y PROCESOS RELACIONADOS</a:t>
            </a:r>
            <a:endParaRPr lang="es-ES_tradnl" altLang="es-MX" smtClean="0">
              <a:solidFill>
                <a:srgbClr val="FF0000"/>
              </a:solidFill>
            </a:endParaRPr>
          </a:p>
        </p:txBody>
      </p:sp>
    </p:spTree>
    <p:extLst>
      <p:ext uri="{BB962C8B-B14F-4D97-AF65-F5344CB8AC3E}">
        <p14:creationId xmlns:p14="http://schemas.microsoft.com/office/powerpoint/2010/main" val="122242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GB" altLang="en-US" dirty="0" smtClean="0">
                <a:latin typeface="Arial" charset="0"/>
                <a:cs typeface="Arial" charset="0"/>
              </a:rPr>
              <a:t>What are senescence and cell death? Our definitions…</a:t>
            </a:r>
          </a:p>
        </p:txBody>
      </p:sp>
      <p:pic>
        <p:nvPicPr>
          <p:cNvPr id="51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5475" y="3351213"/>
            <a:ext cx="3252788"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3"/>
          <p:cNvSpPr txBox="1">
            <a:spLocks noChangeArrowheads="1"/>
          </p:cNvSpPr>
          <p:nvPr/>
        </p:nvSpPr>
        <p:spPr bwMode="auto">
          <a:xfrm>
            <a:off x="266700" y="1562100"/>
            <a:ext cx="48958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We are defining </a:t>
            </a:r>
            <a:r>
              <a:rPr lang="en-GB" altLang="en-US" sz="1800" b="1" i="1" smtClean="0">
                <a:solidFill>
                  <a:prstClr val="black"/>
                </a:solidFill>
              </a:rPr>
              <a:t>cell death </a:t>
            </a:r>
            <a:r>
              <a:rPr lang="en-GB" altLang="en-US" sz="1800" smtClean="0">
                <a:solidFill>
                  <a:prstClr val="black"/>
                </a:solidFill>
              </a:rPr>
              <a:t>as a </a:t>
            </a:r>
            <a:r>
              <a:rPr lang="en-GB" altLang="en-US" sz="1800" i="1" u="sng" smtClean="0">
                <a:solidFill>
                  <a:prstClr val="black"/>
                </a:solidFill>
              </a:rPr>
              <a:t>localized</a:t>
            </a:r>
            <a:r>
              <a:rPr lang="en-GB" altLang="en-US" sz="1800" smtClean="0">
                <a:solidFill>
                  <a:prstClr val="black"/>
                </a:solidFill>
              </a:rPr>
              <a:t> process that culminates in the death of the cell, and is </a:t>
            </a:r>
            <a:r>
              <a:rPr lang="en-GB" altLang="en-US" sz="1800" i="1" u="sng" smtClean="0">
                <a:solidFill>
                  <a:prstClr val="black"/>
                </a:solidFill>
              </a:rPr>
              <a:t>often quite rapid</a:t>
            </a:r>
          </a:p>
        </p:txBody>
      </p:sp>
      <p:sp>
        <p:nvSpPr>
          <p:cNvPr id="5125" name="TextBox 5"/>
          <p:cNvSpPr txBox="1">
            <a:spLocks noChangeArrowheads="1"/>
          </p:cNvSpPr>
          <p:nvPr/>
        </p:nvSpPr>
        <p:spPr bwMode="auto">
          <a:xfrm>
            <a:off x="5638800" y="1524000"/>
            <a:ext cx="3200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1800" smtClean="0">
                <a:solidFill>
                  <a:prstClr val="black"/>
                </a:solidFill>
              </a:rPr>
              <a:t>We are defining </a:t>
            </a:r>
            <a:r>
              <a:rPr lang="en-GB" altLang="en-US" sz="1800" b="1" i="1" smtClean="0">
                <a:solidFill>
                  <a:prstClr val="black"/>
                </a:solidFill>
              </a:rPr>
              <a:t>senescence</a:t>
            </a:r>
            <a:r>
              <a:rPr lang="en-GB" altLang="en-US" sz="1800" smtClean="0">
                <a:solidFill>
                  <a:prstClr val="black"/>
                </a:solidFill>
              </a:rPr>
              <a:t> as a </a:t>
            </a:r>
            <a:r>
              <a:rPr lang="en-GB" altLang="en-US" sz="1800" i="1" u="sng" smtClean="0">
                <a:solidFill>
                  <a:prstClr val="black"/>
                </a:solidFill>
              </a:rPr>
              <a:t>slower, systemic process</a:t>
            </a:r>
            <a:r>
              <a:rPr lang="en-GB" altLang="en-US" sz="1800" smtClean="0">
                <a:solidFill>
                  <a:prstClr val="black"/>
                </a:solidFill>
              </a:rPr>
              <a:t> that includes nutrient remobilization, and under most conditions culminates in the death of cells</a:t>
            </a:r>
          </a:p>
        </p:txBody>
      </p:sp>
      <p:sp>
        <p:nvSpPr>
          <p:cNvPr id="5" name="TextBox 4"/>
          <p:cNvSpPr txBox="1"/>
          <p:nvPr/>
        </p:nvSpPr>
        <p:spPr>
          <a:xfrm>
            <a:off x="533400" y="5181600"/>
            <a:ext cx="4732338" cy="369888"/>
          </a:xfrm>
          <a:prstGeom prst="rect">
            <a:avLst/>
          </a:prstGeom>
          <a:solidFill>
            <a:schemeClr val="accent1">
              <a:lumMod val="20000"/>
              <a:lumOff val="80000"/>
            </a:schemeClr>
          </a:solidFill>
        </p:spPr>
        <p:txBody>
          <a:bodyPr>
            <a:spAutoFit/>
          </a:bodyPr>
          <a:lstStyle/>
          <a:p>
            <a:pPr fontAlgn="base">
              <a:spcBef>
                <a:spcPct val="0"/>
              </a:spcBef>
              <a:spcAft>
                <a:spcPct val="0"/>
              </a:spcAft>
              <a:defRPr/>
            </a:pPr>
            <a:r>
              <a:rPr lang="en-GB" i="1" dirty="0">
                <a:solidFill>
                  <a:prstClr val="black"/>
                </a:solidFill>
                <a:latin typeface="Arial" charset="0"/>
                <a:ea typeface="MS PGothic" pitchFamily="34" charset="-128"/>
              </a:rPr>
              <a:t>Other, equally valid definitions are also used</a:t>
            </a:r>
          </a:p>
        </p:txBody>
      </p:sp>
      <p:pic>
        <p:nvPicPr>
          <p:cNvPr id="51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3588" y="2620963"/>
            <a:ext cx="213360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7"/>
          <p:cNvSpPr txBox="1">
            <a:spLocks noChangeArrowheads="1"/>
          </p:cNvSpPr>
          <p:nvPr/>
        </p:nvSpPr>
        <p:spPr bwMode="auto">
          <a:xfrm>
            <a:off x="76200" y="5867400"/>
            <a:ext cx="906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Bar-Dror, T., Dermastia, M., Kladnik, A., Žnidarič, M.T., Novak, M.P., Meir, S., Burd, S., Philosoph-Hadas, S., Ori, N., Sonego, L</a:t>
            </a:r>
            <a:r>
              <a:rPr lang="en-GB" altLang="en-US" sz="800" b="1" smtClean="0">
                <a:solidFill>
                  <a:prstClr val="black"/>
                </a:solidFill>
                <a:latin typeface="Times New Roman" pitchFamily="18" charset="0"/>
                <a:cs typeface="Times New Roman" pitchFamily="18" charset="0"/>
              </a:rPr>
              <a:t>., </a:t>
            </a:r>
            <a:r>
              <a:rPr lang="en-GB" altLang="en-US" sz="800" smtClean="0">
                <a:solidFill>
                  <a:prstClr val="black"/>
                </a:solidFill>
                <a:latin typeface="Times New Roman" pitchFamily="18" charset="0"/>
                <a:cs typeface="Times New Roman" pitchFamily="18" charset="0"/>
              </a:rPr>
              <a:t>Dickman, M.B. and Lers, A. (2011). Programmed cell death occurs asymmetrically during abscission in tomato. Plant Cell. 23: </a:t>
            </a:r>
            <a:r>
              <a:rPr lang="en-GB" altLang="en-US" sz="800" smtClean="0">
                <a:solidFill>
                  <a:prstClr val="black"/>
                </a:solidFill>
                <a:latin typeface="Times New Roman" pitchFamily="18" charset="0"/>
                <a:cs typeface="Times New Roman" pitchFamily="18" charset="0"/>
                <a:hlinkClick r:id="rId5"/>
              </a:rPr>
              <a:t>4146-4163</a:t>
            </a:r>
            <a:r>
              <a:rPr lang="en-GB" altLang="en-US" sz="800" smtClean="0">
                <a:solidFill>
                  <a:prstClr val="black"/>
                </a:solidFill>
                <a:latin typeface="Times New Roman" pitchFamily="18" charset="0"/>
                <a:cs typeface="Times New Roman" pitchFamily="18" charset="0"/>
              </a:rPr>
              <a:t>; Yoshimoto, K., Jikumaru, Y., Kamiya, Y., Kusano, M., Consonni, C., Panstruga, R., Ohsumi, Y. and Shirasu, K</a:t>
            </a:r>
            <a:r>
              <a:rPr lang="en-GB" altLang="en-US" sz="800" b="1" smtClean="0">
                <a:solidFill>
                  <a:prstClr val="black"/>
                </a:solidFill>
                <a:latin typeface="Times New Roman" pitchFamily="18" charset="0"/>
                <a:cs typeface="Times New Roman" pitchFamily="18" charset="0"/>
              </a:rPr>
              <a:t>.</a:t>
            </a:r>
            <a:r>
              <a:rPr lang="en-GB" altLang="en-US" sz="800" smtClean="0">
                <a:solidFill>
                  <a:prstClr val="black"/>
                </a:solidFill>
                <a:latin typeface="Times New Roman" pitchFamily="18" charset="0"/>
                <a:cs typeface="Times New Roman" pitchFamily="18" charset="0"/>
              </a:rPr>
              <a:t> (2009). Autophagy negatively regulates cell death by controlling NPR1-dependent salicylic acid signaling during senescence and the innate immune response in </a:t>
            </a:r>
            <a:r>
              <a:rPr lang="en-GB" altLang="en-US" sz="800" i="1" smtClean="0">
                <a:solidFill>
                  <a:prstClr val="black"/>
                </a:solidFill>
                <a:latin typeface="Times New Roman" pitchFamily="18" charset="0"/>
                <a:cs typeface="Times New Roman" pitchFamily="18" charset="0"/>
              </a:rPr>
              <a:t>Arabidopsis</a:t>
            </a:r>
            <a:r>
              <a:rPr lang="en-GB" altLang="en-US" sz="800" smtClean="0">
                <a:solidFill>
                  <a:prstClr val="black"/>
                </a:solidFill>
                <a:latin typeface="Times New Roman" pitchFamily="18" charset="0"/>
                <a:cs typeface="Times New Roman" pitchFamily="18" charset="0"/>
              </a:rPr>
              <a:t>. Plant Cell</a:t>
            </a:r>
            <a:r>
              <a:rPr lang="en-GB" altLang="en-US" sz="800" b="1" smtClean="0">
                <a:solidFill>
                  <a:prstClr val="black"/>
                </a:solidFill>
                <a:latin typeface="Times New Roman" pitchFamily="18" charset="0"/>
                <a:cs typeface="Times New Roman" pitchFamily="18" charset="0"/>
              </a:rPr>
              <a:t>. </a:t>
            </a:r>
            <a:r>
              <a:rPr lang="en-GB" altLang="en-US" sz="800" smtClean="0">
                <a:solidFill>
                  <a:prstClr val="black"/>
                </a:solidFill>
                <a:latin typeface="Times New Roman" pitchFamily="18" charset="0"/>
                <a:cs typeface="Times New Roman" pitchFamily="18" charset="0"/>
              </a:rPr>
              <a:t>21: </a:t>
            </a:r>
            <a:r>
              <a:rPr lang="en-GB" altLang="en-US" sz="800" smtClean="0">
                <a:solidFill>
                  <a:prstClr val="black"/>
                </a:solidFill>
                <a:latin typeface="Times New Roman" pitchFamily="18" charset="0"/>
                <a:cs typeface="Times New Roman" pitchFamily="18" charset="0"/>
                <a:hlinkClick r:id="rId6"/>
              </a:rPr>
              <a:t>2914-2927.</a:t>
            </a:r>
            <a:endParaRPr lang="en-GB" altLang="en-US" sz="800" smtClean="0">
              <a:solidFill>
                <a:prstClr val="black"/>
              </a:solidFill>
              <a:latin typeface="Times New Roman" pitchFamily="18" charset="0"/>
              <a:cs typeface="Times New Roman" pitchFamily="18" charset="0"/>
            </a:endParaRPr>
          </a:p>
        </p:txBody>
      </p:sp>
      <p:pic>
        <p:nvPicPr>
          <p:cNvPr id="512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 y="2667000"/>
            <a:ext cx="3036888"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432019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70658" name="Picture 2" descr="fig20_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719138"/>
            <a:ext cx="8231188"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3"/>
          <p:cNvSpPr txBox="1">
            <a:spLocks noChangeArrowheads="1"/>
          </p:cNvSpPr>
          <p:nvPr/>
        </p:nvSpPr>
        <p:spPr bwMode="auto">
          <a:xfrm>
            <a:off x="323850" y="223838"/>
            <a:ext cx="8675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s-AR" altLang="es-MX" smtClean="0">
                <a:solidFill>
                  <a:srgbClr val="000000"/>
                </a:solidFill>
              </a:rPr>
              <a:t>Catabolismo de ácidos nucleicos: Recuperación de Nitrógeno y Fósforo</a:t>
            </a:r>
            <a:endParaRPr lang="es-ES" altLang="es-MX" smtClean="0">
              <a:solidFill>
                <a:srgbClr val="000000"/>
              </a:solidFill>
            </a:endParaRPr>
          </a:p>
        </p:txBody>
      </p:sp>
      <p:sp>
        <p:nvSpPr>
          <p:cNvPr id="70660" name="Text Box 4"/>
          <p:cNvSpPr txBox="1">
            <a:spLocks noChangeArrowheads="1"/>
          </p:cNvSpPr>
          <p:nvPr/>
        </p:nvSpPr>
        <p:spPr bwMode="auto">
          <a:xfrm>
            <a:off x="381000" y="5410200"/>
            <a:ext cx="853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pPr>
            <a:r>
              <a:rPr lang="es-AR" altLang="es-MX" smtClean="0">
                <a:solidFill>
                  <a:srgbClr val="000000"/>
                </a:solidFill>
              </a:rPr>
              <a:t>Xantina dehidrogenasa (3) y uricasa (4), enzimas de glioxisomas son fuertemente activadas durante la senescencia  </a:t>
            </a:r>
            <a:endParaRPr lang="es-ES" altLang="es-MX" smtClean="0">
              <a:solidFill>
                <a:srgbClr val="000000"/>
              </a:solidFill>
            </a:endParaRPr>
          </a:p>
        </p:txBody>
      </p:sp>
    </p:spTree>
    <p:extLst>
      <p:ext uri="{BB962C8B-B14F-4D97-AF65-F5344CB8AC3E}">
        <p14:creationId xmlns:p14="http://schemas.microsoft.com/office/powerpoint/2010/main" val="82290177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86050" name="Text Box 2"/>
          <p:cNvSpPr txBox="1">
            <a:spLocks noChangeArrowheads="1"/>
          </p:cNvSpPr>
          <p:nvPr/>
        </p:nvSpPr>
        <p:spPr bwMode="auto">
          <a:xfrm>
            <a:off x="0" y="3789363"/>
            <a:ext cx="8964613"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pPr>
            <a:r>
              <a:rPr lang="es-ES_tradnl" altLang="es-MX" smtClean="0">
                <a:solidFill>
                  <a:srgbClr val="000000"/>
                </a:solidFill>
              </a:rPr>
              <a:t>Implica:</a:t>
            </a:r>
          </a:p>
          <a:p>
            <a:pPr fontAlgn="base">
              <a:spcBef>
                <a:spcPct val="50000"/>
              </a:spcBef>
              <a:spcAft>
                <a:spcPct val="0"/>
              </a:spcAft>
            </a:pPr>
            <a:r>
              <a:rPr lang="es-ES_tradnl" altLang="es-MX" smtClean="0">
                <a:solidFill>
                  <a:srgbClr val="000000"/>
                </a:solidFill>
              </a:rPr>
              <a:t>a- Degradación de macromoléculas en moléculas pequeñas en la fuente</a:t>
            </a:r>
          </a:p>
          <a:p>
            <a:pPr fontAlgn="base">
              <a:spcBef>
                <a:spcPct val="50000"/>
              </a:spcBef>
              <a:spcAft>
                <a:spcPct val="0"/>
              </a:spcAft>
            </a:pPr>
            <a:r>
              <a:rPr lang="es-ES_tradnl" altLang="es-MX" smtClean="0">
                <a:solidFill>
                  <a:srgbClr val="000000"/>
                </a:solidFill>
              </a:rPr>
              <a:t>b-Interconversión de moléculas pequeñas en elementos transportables</a:t>
            </a:r>
          </a:p>
          <a:p>
            <a:pPr fontAlgn="base">
              <a:spcBef>
                <a:spcPct val="50000"/>
              </a:spcBef>
              <a:spcAft>
                <a:spcPct val="0"/>
              </a:spcAft>
            </a:pPr>
            <a:r>
              <a:rPr lang="es-ES_tradnl" altLang="es-MX" smtClean="0">
                <a:solidFill>
                  <a:srgbClr val="000000"/>
                </a:solidFill>
              </a:rPr>
              <a:t>c-Conversión de elementos transportados en formas utilizables por el destino</a:t>
            </a:r>
          </a:p>
        </p:txBody>
      </p:sp>
      <p:grpSp>
        <p:nvGrpSpPr>
          <p:cNvPr id="2" name="Group 3"/>
          <p:cNvGrpSpPr>
            <a:grpSpLocks/>
          </p:cNvGrpSpPr>
          <p:nvPr/>
        </p:nvGrpSpPr>
        <p:grpSpPr bwMode="auto">
          <a:xfrm>
            <a:off x="2195513" y="1268413"/>
            <a:ext cx="4681537" cy="2016125"/>
            <a:chOff x="1383" y="799"/>
            <a:chExt cx="2949" cy="1270"/>
          </a:xfrm>
        </p:grpSpPr>
        <p:sp>
          <p:nvSpPr>
            <p:cNvPr id="71685" name="Oval 4"/>
            <p:cNvSpPr>
              <a:spLocks noChangeArrowheads="1"/>
            </p:cNvSpPr>
            <p:nvPr/>
          </p:nvSpPr>
          <p:spPr bwMode="auto">
            <a:xfrm>
              <a:off x="1383" y="799"/>
              <a:ext cx="2949" cy="1270"/>
            </a:xfrm>
            <a:prstGeom prst="ellipse">
              <a:avLst/>
            </a:prstGeom>
            <a:noFill/>
            <a:ln w="762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sp>
          <p:nvSpPr>
            <p:cNvPr id="71686" name="Text Box 5"/>
            <p:cNvSpPr txBox="1">
              <a:spLocks noChangeArrowheads="1"/>
            </p:cNvSpPr>
            <p:nvPr/>
          </p:nvSpPr>
          <p:spPr bwMode="auto">
            <a:xfrm>
              <a:off x="2109" y="1162"/>
              <a:ext cx="158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n-US" altLang="es-MX" smtClean="0">
                  <a:solidFill>
                    <a:srgbClr val="000000"/>
                  </a:solidFill>
                </a:rPr>
                <a:t>Reciclado de macromoléculas </a:t>
              </a:r>
            </a:p>
          </p:txBody>
        </p:sp>
      </p:grpSp>
      <p:sp>
        <p:nvSpPr>
          <p:cNvPr id="71684" name="Text Box 6"/>
          <p:cNvSpPr txBox="1">
            <a:spLocks noChangeArrowheads="1"/>
          </p:cNvSpPr>
          <p:nvPr/>
        </p:nvSpPr>
        <p:spPr bwMode="auto">
          <a:xfrm>
            <a:off x="1116013" y="476250"/>
            <a:ext cx="693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ES_tradnl" altLang="es-MX" b="1" smtClean="0">
                <a:solidFill>
                  <a:srgbClr val="FF0000"/>
                </a:solidFill>
              </a:rPr>
              <a:t>SENESCENCIA Y PROCESOS RELACIONADOS</a:t>
            </a:r>
            <a:endParaRPr lang="es-ES_tradnl" altLang="es-MX" smtClean="0">
              <a:solidFill>
                <a:srgbClr val="FF0000"/>
              </a:solidFill>
            </a:endParaRPr>
          </a:p>
        </p:txBody>
      </p:sp>
    </p:spTree>
    <p:extLst>
      <p:ext uri="{BB962C8B-B14F-4D97-AF65-F5344CB8AC3E}">
        <p14:creationId xmlns:p14="http://schemas.microsoft.com/office/powerpoint/2010/main" val="1794783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86050"/>
                                        </p:tgtEl>
                                        <p:attrNameLst>
                                          <p:attrName>style.visibility</p:attrName>
                                        </p:attrNameLst>
                                      </p:cBhvr>
                                      <p:to>
                                        <p:strVal val="visible"/>
                                      </p:to>
                                    </p:set>
                                    <p:animEffect transition="in" filter="wipe(up)">
                                      <p:cBhvr>
                                        <p:cTn id="14" dur="500"/>
                                        <p:tgtEl>
                                          <p:spTgt spid="386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0"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2663825" y="1600200"/>
          <a:ext cx="4803775" cy="3856038"/>
        </p:xfrm>
        <a:graphic>
          <a:graphicData uri="http://schemas.openxmlformats.org/presentationml/2006/ole">
            <mc:AlternateContent xmlns:mc="http://schemas.openxmlformats.org/markup-compatibility/2006">
              <mc:Choice xmlns:v="urn:schemas-microsoft-com:vml" Requires="v">
                <p:oleObj spid="_x0000_s9238" name="Image" r:id="rId3" imgW="3053844" imgH="2450597" progId="">
                  <p:embed/>
                </p:oleObj>
              </mc:Choice>
              <mc:Fallback>
                <p:oleObj name="Image" r:id="rId3" imgW="3053844" imgH="2450597" progId="">
                  <p:embed/>
                  <p:pic>
                    <p:nvPicPr>
                      <p:cNvPr id="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3825" y="1600200"/>
                        <a:ext cx="4803775" cy="385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Text Box 3"/>
          <p:cNvSpPr txBox="1">
            <a:spLocks noChangeArrowheads="1"/>
          </p:cNvSpPr>
          <p:nvPr/>
        </p:nvSpPr>
        <p:spPr bwMode="auto">
          <a:xfrm>
            <a:off x="1447800" y="5486400"/>
            <a:ext cx="5368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ES_tradnl" altLang="es-MX" sz="1400" b="1" smtClean="0">
                <a:solidFill>
                  <a:srgbClr val="000000"/>
                </a:solidFill>
              </a:rPr>
              <a:t>Días desde floración    20                33                46                 69</a:t>
            </a:r>
            <a:r>
              <a:rPr lang="es-ES_tradnl" altLang="es-MX" sz="1600" b="1" smtClean="0">
                <a:solidFill>
                  <a:srgbClr val="000000"/>
                </a:solidFill>
              </a:rPr>
              <a:t> </a:t>
            </a:r>
            <a:endParaRPr lang="en-US" altLang="es-MX" sz="1600" b="1" smtClean="0">
              <a:solidFill>
                <a:srgbClr val="000000"/>
              </a:solidFill>
            </a:endParaRPr>
          </a:p>
        </p:txBody>
      </p:sp>
      <p:sp>
        <p:nvSpPr>
          <p:cNvPr id="6149" name="Text Box 4"/>
          <p:cNvSpPr txBox="1">
            <a:spLocks noChangeArrowheads="1"/>
          </p:cNvSpPr>
          <p:nvPr/>
        </p:nvSpPr>
        <p:spPr bwMode="auto">
          <a:xfrm>
            <a:off x="457200" y="762000"/>
            <a:ext cx="6318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r>
              <a:rPr lang="es-ES_tradnl" altLang="es-MX" sz="1800" b="1" smtClean="0">
                <a:solidFill>
                  <a:srgbClr val="000000"/>
                </a:solidFill>
              </a:rPr>
              <a:t>La senescencia es precedida por un cambio drástico en </a:t>
            </a:r>
          </a:p>
          <a:p>
            <a:pPr eaLnBrk="1" fontAlgn="base" hangingPunct="1">
              <a:spcBef>
                <a:spcPct val="0"/>
              </a:spcBef>
              <a:spcAft>
                <a:spcPct val="0"/>
              </a:spcAft>
            </a:pPr>
            <a:r>
              <a:rPr lang="es-ES_tradnl" altLang="es-MX" sz="1800" b="1" smtClean="0">
                <a:solidFill>
                  <a:srgbClr val="000000"/>
                </a:solidFill>
              </a:rPr>
              <a:t>el patrón de distribución de asimilados ....</a:t>
            </a:r>
            <a:endParaRPr lang="en-US" altLang="es-MX" sz="1800" b="1" smtClean="0">
              <a:solidFill>
                <a:srgbClr val="000000"/>
              </a:solidFill>
            </a:endParaRPr>
          </a:p>
        </p:txBody>
      </p:sp>
    </p:spTree>
    <p:extLst>
      <p:ext uri="{BB962C8B-B14F-4D97-AF65-F5344CB8AC3E}">
        <p14:creationId xmlns:p14="http://schemas.microsoft.com/office/powerpoint/2010/main" val="260012131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73730" name="Picture 2" descr="fig20_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4075" y="692150"/>
            <a:ext cx="50419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1066800" y="304800"/>
            <a:ext cx="731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s-AR" altLang="es-MX" smtClean="0">
                <a:solidFill>
                  <a:srgbClr val="000000"/>
                </a:solidFill>
              </a:rPr>
              <a:t>Removilización de amino ácidos: formación de amidas</a:t>
            </a:r>
            <a:endParaRPr lang="es-ES" altLang="es-MX" smtClean="0">
              <a:solidFill>
                <a:srgbClr val="000000"/>
              </a:solidFill>
            </a:endParaRPr>
          </a:p>
        </p:txBody>
      </p:sp>
      <p:sp>
        <p:nvSpPr>
          <p:cNvPr id="73732" name="Text Box 4"/>
          <p:cNvSpPr txBox="1">
            <a:spLocks noChangeArrowheads="1"/>
          </p:cNvSpPr>
          <p:nvPr/>
        </p:nvSpPr>
        <p:spPr bwMode="auto">
          <a:xfrm>
            <a:off x="0" y="5394325"/>
            <a:ext cx="91440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pPr>
            <a:r>
              <a:rPr lang="es-ES_tradnl" altLang="es-MX" smtClean="0">
                <a:solidFill>
                  <a:srgbClr val="000000"/>
                </a:solidFill>
              </a:rPr>
              <a:t>Los a.a. libres son la forma principal de compuestos de N transportados por floema.</a:t>
            </a:r>
          </a:p>
          <a:p>
            <a:pPr fontAlgn="base">
              <a:spcBef>
                <a:spcPct val="50000"/>
              </a:spcBef>
              <a:spcAft>
                <a:spcPct val="0"/>
              </a:spcAft>
            </a:pPr>
            <a:r>
              <a:rPr lang="es-ES_tradnl" altLang="es-MX" smtClean="0">
                <a:solidFill>
                  <a:srgbClr val="000000"/>
                </a:solidFill>
              </a:rPr>
              <a:t>Amidas Glutamina Asparagina tienen 2N por cada molécula y son (21-62%) (12-19%) respectivamente de los aa libres</a:t>
            </a:r>
          </a:p>
        </p:txBody>
      </p:sp>
    </p:spTree>
    <p:extLst>
      <p:ext uri="{BB962C8B-B14F-4D97-AF65-F5344CB8AC3E}">
        <p14:creationId xmlns:p14="http://schemas.microsoft.com/office/powerpoint/2010/main" val="150994821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74754" name="Picture 2" descr="fig8_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8138" y="228600"/>
            <a:ext cx="47815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ChangeArrowheads="1"/>
          </p:cNvSpPr>
          <p:nvPr/>
        </p:nvSpPr>
        <p:spPr bwMode="auto">
          <a:xfrm>
            <a:off x="0" y="1447800"/>
            <a:ext cx="43561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pPr>
            <a:r>
              <a:rPr lang="es-ES_tradnl" altLang="es-MX" smtClean="0">
                <a:solidFill>
                  <a:srgbClr val="000000"/>
                </a:solidFill>
              </a:rPr>
              <a:t>Glutamina sintetasa:  dos isoformas citoplásmica (GS1) y cloroplástica (GS2) forma estromal. </a:t>
            </a:r>
          </a:p>
          <a:p>
            <a:pPr fontAlgn="base">
              <a:spcBef>
                <a:spcPct val="50000"/>
              </a:spcBef>
              <a:spcAft>
                <a:spcPct val="0"/>
              </a:spcAft>
            </a:pPr>
            <a:r>
              <a:rPr lang="es-ES_tradnl" altLang="es-MX" smtClean="0">
                <a:solidFill>
                  <a:srgbClr val="000000"/>
                </a:solidFill>
              </a:rPr>
              <a:t>GS1 es activa y estable en la senescencia</a:t>
            </a:r>
          </a:p>
        </p:txBody>
      </p:sp>
    </p:spTree>
    <p:extLst>
      <p:ext uri="{BB962C8B-B14F-4D97-AF65-F5344CB8AC3E}">
        <p14:creationId xmlns:p14="http://schemas.microsoft.com/office/powerpoint/2010/main" val="113156107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2057400" y="990600"/>
          <a:ext cx="5443538" cy="5233988"/>
        </p:xfrm>
        <a:graphic>
          <a:graphicData uri="http://schemas.openxmlformats.org/presentationml/2006/ole">
            <mc:AlternateContent xmlns:mc="http://schemas.openxmlformats.org/markup-compatibility/2006">
              <mc:Choice xmlns:v="urn:schemas-microsoft-com:vml" Requires="v">
                <p:oleObj spid="_x0000_s10262" name="Image" r:id="rId3" imgW="6630910" imgH="6376853" progId="">
                  <p:embed/>
                </p:oleObj>
              </mc:Choice>
              <mc:Fallback>
                <p:oleObj name="Image" r:id="rId3" imgW="6630910" imgH="6376853" progId="">
                  <p:embed/>
                  <p:pic>
                    <p:nvPicPr>
                      <p:cNvPr id="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990600"/>
                        <a:ext cx="5443538" cy="523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2" name="Text Box 3"/>
          <p:cNvSpPr txBox="1">
            <a:spLocks noChangeArrowheads="1"/>
          </p:cNvSpPr>
          <p:nvPr/>
        </p:nvSpPr>
        <p:spPr bwMode="auto">
          <a:xfrm>
            <a:off x="838200" y="304800"/>
            <a:ext cx="762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pPr>
            <a:r>
              <a:rPr lang="es-AR" altLang="es-MX" smtClean="0">
                <a:solidFill>
                  <a:srgbClr val="000000"/>
                </a:solidFill>
              </a:rPr>
              <a:t>Asparagina sintetasa: enzima citoplásmica con dos isoformas </a:t>
            </a:r>
            <a:endParaRPr lang="es-ES" altLang="es-MX" smtClean="0">
              <a:solidFill>
                <a:srgbClr val="000000"/>
              </a:solidFill>
            </a:endParaRPr>
          </a:p>
        </p:txBody>
      </p:sp>
    </p:spTree>
    <p:extLst>
      <p:ext uri="{BB962C8B-B14F-4D97-AF65-F5344CB8AC3E}">
        <p14:creationId xmlns:p14="http://schemas.microsoft.com/office/powerpoint/2010/main" val="171637292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1219200" y="304800"/>
            <a:ext cx="6858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spcBef>
                <a:spcPct val="50000"/>
              </a:spcBef>
              <a:spcAft>
                <a:spcPct val="0"/>
              </a:spcAft>
            </a:pPr>
            <a:r>
              <a:rPr lang="es-AR" altLang="es-MX" sz="2800" smtClean="0">
                <a:solidFill>
                  <a:srgbClr val="FF0000"/>
                </a:solidFill>
              </a:rPr>
              <a:t>Senescencia y reguladores del crecimiento</a:t>
            </a:r>
            <a:endParaRPr lang="es-ES" altLang="es-MX" sz="2800" smtClean="0">
              <a:solidFill>
                <a:srgbClr val="FF0000"/>
              </a:solidFill>
            </a:endParaRPr>
          </a:p>
        </p:txBody>
      </p:sp>
      <p:sp>
        <p:nvSpPr>
          <p:cNvPr id="75779" name="Text Box 3"/>
          <p:cNvSpPr txBox="1">
            <a:spLocks noChangeArrowheads="1"/>
          </p:cNvSpPr>
          <p:nvPr/>
        </p:nvSpPr>
        <p:spPr bwMode="auto">
          <a:xfrm>
            <a:off x="304800" y="1295400"/>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4650" indent="-374650"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buClr>
                <a:srgbClr val="FF3300"/>
              </a:buClr>
              <a:buFont typeface="Wingdings" pitchFamily="2" charset="2"/>
              <a:buChar char="ü"/>
            </a:pPr>
            <a:r>
              <a:rPr lang="es-AR" altLang="es-MX" smtClean="0">
                <a:solidFill>
                  <a:srgbClr val="000000"/>
                </a:solidFill>
              </a:rPr>
              <a:t>Hormona: compuesto orgánico que se transloca e induce respuestas fisiológicas a muy bajas concentraciones</a:t>
            </a:r>
            <a:endParaRPr lang="es-ES" altLang="es-MX" smtClean="0">
              <a:solidFill>
                <a:srgbClr val="000000"/>
              </a:solidFill>
            </a:endParaRPr>
          </a:p>
        </p:txBody>
      </p:sp>
      <p:grpSp>
        <p:nvGrpSpPr>
          <p:cNvPr id="75780" name="Group 4"/>
          <p:cNvGrpSpPr>
            <a:grpSpLocks/>
          </p:cNvGrpSpPr>
          <p:nvPr/>
        </p:nvGrpSpPr>
        <p:grpSpPr bwMode="auto">
          <a:xfrm>
            <a:off x="838200" y="2362200"/>
            <a:ext cx="5867400" cy="1311275"/>
            <a:chOff x="528" y="1488"/>
            <a:chExt cx="3696" cy="826"/>
          </a:xfrm>
        </p:grpSpPr>
        <p:sp>
          <p:nvSpPr>
            <p:cNvPr id="75785" name="Text Box 5"/>
            <p:cNvSpPr txBox="1">
              <a:spLocks noChangeArrowheads="1"/>
            </p:cNvSpPr>
            <p:nvPr/>
          </p:nvSpPr>
          <p:spPr bwMode="auto">
            <a:xfrm>
              <a:off x="528" y="1488"/>
              <a:ext cx="1152"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buClr>
                  <a:srgbClr val="FF3300"/>
                </a:buClr>
                <a:buFontTx/>
                <a:buChar char="•"/>
              </a:pPr>
              <a:r>
                <a:rPr lang="es-AR" altLang="es-MX" smtClean="0">
                  <a:solidFill>
                    <a:srgbClr val="000000"/>
                  </a:solidFill>
                </a:rPr>
                <a:t> Auxinas</a:t>
              </a:r>
            </a:p>
            <a:p>
              <a:pPr fontAlgn="base">
                <a:spcBef>
                  <a:spcPct val="50000"/>
                </a:spcBef>
                <a:spcAft>
                  <a:spcPct val="0"/>
                </a:spcAft>
                <a:buClr>
                  <a:srgbClr val="FF3300"/>
                </a:buClr>
                <a:buFontTx/>
                <a:buChar char="•"/>
              </a:pPr>
              <a:r>
                <a:rPr lang="es-AR" altLang="es-MX" smtClean="0">
                  <a:solidFill>
                    <a:srgbClr val="000000"/>
                  </a:solidFill>
                </a:rPr>
                <a:t> Giberelinas</a:t>
              </a:r>
            </a:p>
            <a:p>
              <a:pPr fontAlgn="base">
                <a:spcBef>
                  <a:spcPct val="50000"/>
                </a:spcBef>
                <a:spcAft>
                  <a:spcPct val="0"/>
                </a:spcAft>
                <a:buClr>
                  <a:srgbClr val="FF3300"/>
                </a:buClr>
                <a:buFontTx/>
                <a:buChar char="•"/>
              </a:pPr>
              <a:r>
                <a:rPr lang="es-AR" altLang="es-MX" smtClean="0">
                  <a:solidFill>
                    <a:srgbClr val="000000"/>
                  </a:solidFill>
                </a:rPr>
                <a:t> Citocininas</a:t>
              </a:r>
              <a:endParaRPr lang="es-ES" altLang="es-MX" smtClean="0">
                <a:solidFill>
                  <a:srgbClr val="000000"/>
                </a:solidFill>
              </a:endParaRPr>
            </a:p>
          </p:txBody>
        </p:sp>
        <p:sp>
          <p:nvSpPr>
            <p:cNvPr id="75786" name="AutoShape 6"/>
            <p:cNvSpPr>
              <a:spLocks/>
            </p:cNvSpPr>
            <p:nvPr/>
          </p:nvSpPr>
          <p:spPr bwMode="auto">
            <a:xfrm>
              <a:off x="2064" y="1536"/>
              <a:ext cx="144" cy="720"/>
            </a:xfrm>
            <a:prstGeom prst="rightBrace">
              <a:avLst>
                <a:gd name="adj1" fmla="val 41667"/>
                <a:gd name="adj2" fmla="val 50000"/>
              </a:avLst>
            </a:prstGeom>
            <a:noFill/>
            <a:ln w="254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sp>
          <p:nvSpPr>
            <p:cNvPr id="75787" name="Text Box 7"/>
            <p:cNvSpPr txBox="1">
              <a:spLocks noChangeArrowheads="1"/>
            </p:cNvSpPr>
            <p:nvPr/>
          </p:nvSpPr>
          <p:spPr bwMode="auto">
            <a:xfrm>
              <a:off x="2544" y="1680"/>
              <a:ext cx="16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pPr>
              <a:r>
                <a:rPr lang="es-AR" altLang="es-MX" smtClean="0">
                  <a:solidFill>
                    <a:srgbClr val="000000"/>
                  </a:solidFill>
                </a:rPr>
                <a:t>Fase juvenil </a:t>
              </a:r>
              <a:endParaRPr lang="es-ES" altLang="es-MX" smtClean="0">
                <a:solidFill>
                  <a:srgbClr val="000000"/>
                </a:solidFill>
              </a:endParaRPr>
            </a:p>
          </p:txBody>
        </p:sp>
      </p:grpSp>
      <p:grpSp>
        <p:nvGrpSpPr>
          <p:cNvPr id="75781" name="Group 8"/>
          <p:cNvGrpSpPr>
            <a:grpSpLocks/>
          </p:cNvGrpSpPr>
          <p:nvPr/>
        </p:nvGrpSpPr>
        <p:grpSpPr bwMode="auto">
          <a:xfrm>
            <a:off x="914400" y="4038600"/>
            <a:ext cx="6477000" cy="1768475"/>
            <a:chOff x="576" y="2544"/>
            <a:chExt cx="4080" cy="1114"/>
          </a:xfrm>
        </p:grpSpPr>
        <p:sp>
          <p:nvSpPr>
            <p:cNvPr id="75782" name="Text Box 9"/>
            <p:cNvSpPr txBox="1">
              <a:spLocks noChangeArrowheads="1"/>
            </p:cNvSpPr>
            <p:nvPr/>
          </p:nvSpPr>
          <p:spPr bwMode="auto">
            <a:xfrm>
              <a:off x="576" y="2544"/>
              <a:ext cx="1728" cy="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buClr>
                  <a:srgbClr val="FF3300"/>
                </a:buClr>
                <a:buFontTx/>
                <a:buChar char="•"/>
              </a:pPr>
              <a:r>
                <a:rPr lang="es-AR" altLang="es-MX" smtClean="0">
                  <a:solidFill>
                    <a:srgbClr val="000000"/>
                  </a:solidFill>
                </a:rPr>
                <a:t> Etileno</a:t>
              </a:r>
            </a:p>
            <a:p>
              <a:pPr fontAlgn="base">
                <a:spcBef>
                  <a:spcPct val="50000"/>
                </a:spcBef>
                <a:spcAft>
                  <a:spcPct val="0"/>
                </a:spcAft>
                <a:buClr>
                  <a:srgbClr val="FF3300"/>
                </a:buClr>
                <a:buFontTx/>
                <a:buChar char="•"/>
              </a:pPr>
              <a:r>
                <a:rPr lang="es-AR" altLang="es-MX" smtClean="0">
                  <a:solidFill>
                    <a:srgbClr val="000000"/>
                  </a:solidFill>
                </a:rPr>
                <a:t> Ácido abscísico</a:t>
              </a:r>
            </a:p>
            <a:p>
              <a:pPr fontAlgn="base">
                <a:spcBef>
                  <a:spcPct val="50000"/>
                </a:spcBef>
                <a:spcAft>
                  <a:spcPct val="0"/>
                </a:spcAft>
                <a:buClr>
                  <a:srgbClr val="FF3300"/>
                </a:buClr>
                <a:buFontTx/>
                <a:buChar char="•"/>
              </a:pPr>
              <a:r>
                <a:rPr lang="es-AR" altLang="es-MX" smtClean="0">
                  <a:solidFill>
                    <a:srgbClr val="000000"/>
                  </a:solidFill>
                </a:rPr>
                <a:t> Ácido jasmónico</a:t>
              </a:r>
            </a:p>
            <a:p>
              <a:pPr fontAlgn="base">
                <a:spcBef>
                  <a:spcPct val="50000"/>
                </a:spcBef>
                <a:spcAft>
                  <a:spcPct val="0"/>
                </a:spcAft>
                <a:buClr>
                  <a:srgbClr val="FF3300"/>
                </a:buClr>
                <a:buFontTx/>
                <a:buChar char="•"/>
              </a:pPr>
              <a:r>
                <a:rPr lang="es-AR" altLang="es-MX" smtClean="0">
                  <a:solidFill>
                    <a:srgbClr val="000000"/>
                  </a:solidFill>
                </a:rPr>
                <a:t> Ácido salicílico</a:t>
              </a:r>
              <a:endParaRPr lang="es-ES" altLang="es-MX" smtClean="0">
                <a:solidFill>
                  <a:srgbClr val="000000"/>
                </a:solidFill>
              </a:endParaRPr>
            </a:p>
          </p:txBody>
        </p:sp>
        <p:sp>
          <p:nvSpPr>
            <p:cNvPr id="75783" name="AutoShape 10"/>
            <p:cNvSpPr>
              <a:spLocks/>
            </p:cNvSpPr>
            <p:nvPr/>
          </p:nvSpPr>
          <p:spPr bwMode="auto">
            <a:xfrm>
              <a:off x="2064" y="2544"/>
              <a:ext cx="144" cy="1056"/>
            </a:xfrm>
            <a:prstGeom prst="rightBrace">
              <a:avLst>
                <a:gd name="adj1" fmla="val 61111"/>
                <a:gd name="adj2" fmla="val 50000"/>
              </a:avLst>
            </a:prstGeom>
            <a:noFill/>
            <a:ln w="254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pPr>
              <a:endParaRPr lang="es-ES" altLang="es-MX" smtClean="0">
                <a:solidFill>
                  <a:srgbClr val="000000"/>
                </a:solidFill>
              </a:endParaRPr>
            </a:p>
          </p:txBody>
        </p:sp>
        <p:sp>
          <p:nvSpPr>
            <p:cNvPr id="75784" name="Text Box 11"/>
            <p:cNvSpPr txBox="1">
              <a:spLocks noChangeArrowheads="1"/>
            </p:cNvSpPr>
            <p:nvPr/>
          </p:nvSpPr>
          <p:spPr bwMode="auto">
            <a:xfrm>
              <a:off x="2496" y="2880"/>
              <a:ext cx="21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50000"/>
                </a:spcBef>
                <a:spcAft>
                  <a:spcPct val="0"/>
                </a:spcAft>
              </a:pPr>
              <a:r>
                <a:rPr lang="es-AR" altLang="es-MX" smtClean="0">
                  <a:solidFill>
                    <a:srgbClr val="000000"/>
                  </a:solidFill>
                </a:rPr>
                <a:t>Fases madura y senescente </a:t>
              </a:r>
              <a:endParaRPr lang="es-ES" altLang="es-MX" smtClean="0">
                <a:solidFill>
                  <a:srgbClr val="000000"/>
                </a:solidFill>
              </a:endParaRPr>
            </a:p>
          </p:txBody>
        </p:sp>
      </p:grpSp>
    </p:spTree>
    <p:extLst>
      <p:ext uri="{BB962C8B-B14F-4D97-AF65-F5344CB8AC3E}">
        <p14:creationId xmlns:p14="http://schemas.microsoft.com/office/powerpoint/2010/main" val="401304386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3338" y="152400"/>
            <a:ext cx="8991600" cy="1371600"/>
          </a:xfrm>
        </p:spPr>
        <p:txBody>
          <a:bodyPr/>
          <a:lstStyle/>
          <a:p>
            <a:r>
              <a:rPr lang="en-GB" altLang="en-US" smtClean="0">
                <a:latin typeface="Arial" charset="0"/>
                <a:cs typeface="Arial" charset="0"/>
              </a:rPr>
              <a:t>Hormones play key roles during plant senescence</a:t>
            </a:r>
          </a:p>
        </p:txBody>
      </p:sp>
      <p:sp>
        <p:nvSpPr>
          <p:cNvPr id="57347" name="TextBox 4"/>
          <p:cNvSpPr txBox="1">
            <a:spLocks noChangeArrowheads="1"/>
          </p:cNvSpPr>
          <p:nvPr/>
        </p:nvSpPr>
        <p:spPr bwMode="auto">
          <a:xfrm>
            <a:off x="0" y="6119813"/>
            <a:ext cx="91424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eaLnBrk="0" hangingPunct="0">
              <a:spcBef>
                <a:spcPct val="20000"/>
              </a:spcBef>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eaLnBrk="1" fontAlgn="base" hangingPunct="1">
              <a:spcBef>
                <a:spcPct val="0"/>
              </a:spcBef>
              <a:spcAft>
                <a:spcPct val="0"/>
              </a:spcAft>
              <a:buFontTx/>
              <a:buNone/>
            </a:pPr>
            <a:r>
              <a:rPr lang="en-GB" altLang="en-US" sz="800" smtClean="0">
                <a:solidFill>
                  <a:prstClr val="black"/>
                </a:solidFill>
                <a:latin typeface="Times New Roman" pitchFamily="18" charset="0"/>
                <a:cs typeface="Times New Roman" pitchFamily="18" charset="0"/>
              </a:rPr>
              <a:t>Reprinted from Khan, M., Rozhon, W., and Poppenberger, B. (2014). The role of hormones in the aging of plants - a mini-review. Gerontology. 60: </a:t>
            </a:r>
            <a:r>
              <a:rPr lang="en-GB" altLang="en-US" sz="800" smtClean="0">
                <a:solidFill>
                  <a:prstClr val="black"/>
                </a:solidFill>
                <a:latin typeface="Times New Roman" pitchFamily="18" charset="0"/>
                <a:cs typeface="Times New Roman" pitchFamily="18" charset="0"/>
                <a:hlinkClick r:id="rId2"/>
              </a:rPr>
              <a:t>49-55</a:t>
            </a:r>
            <a:r>
              <a:rPr lang="en-GB" altLang="en-US" sz="800" smtClean="0">
                <a:solidFill>
                  <a:prstClr val="black"/>
                </a:solidFill>
                <a:latin typeface="Times New Roman" pitchFamily="18" charset="0"/>
                <a:cs typeface="Times New Roman" pitchFamily="18" charset="0"/>
              </a:rPr>
              <a:t>, Copyright © 2014 Karger Publishers, Basel, Switzerland </a:t>
            </a:r>
          </a:p>
        </p:txBody>
      </p:sp>
      <p:grpSp>
        <p:nvGrpSpPr>
          <p:cNvPr id="57348" name="Group 12"/>
          <p:cNvGrpSpPr>
            <a:grpSpLocks/>
          </p:cNvGrpSpPr>
          <p:nvPr/>
        </p:nvGrpSpPr>
        <p:grpSpPr bwMode="auto">
          <a:xfrm>
            <a:off x="1863725" y="1417638"/>
            <a:ext cx="5568950" cy="3962400"/>
            <a:chOff x="32561" y="1658727"/>
            <a:chExt cx="5933787" cy="4318004"/>
          </a:xfrm>
        </p:grpSpPr>
        <p:pic>
          <p:nvPicPr>
            <p:cNvPr id="57350"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347" y="1752600"/>
              <a:ext cx="5715001" cy="422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rot="16200000">
              <a:off x="-1743969" y="3435257"/>
              <a:ext cx="4224586" cy="671527"/>
            </a:xfrm>
            <a:prstGeom prst="rect">
              <a:avLst/>
            </a:prstGeom>
            <a:solidFill>
              <a:srgbClr val="FFFFFF"/>
            </a:solidFill>
          </p:spPr>
          <p:txBody>
            <a:bodyPr>
              <a:spAutoFit/>
            </a:bodyPr>
            <a:lstStyle/>
            <a:p>
              <a:pPr algn="ctr" fontAlgn="base">
                <a:spcBef>
                  <a:spcPct val="0"/>
                </a:spcBef>
                <a:spcAft>
                  <a:spcPct val="0"/>
                </a:spcAft>
                <a:defRPr/>
              </a:pPr>
              <a:r>
                <a:rPr lang="en-US" sz="1600" dirty="0">
                  <a:solidFill>
                    <a:prstClr val="black">
                      <a:lumMod val="65000"/>
                      <a:lumOff val="35000"/>
                    </a:prstClr>
                  </a:solidFill>
                  <a:latin typeface="Arial" charset="0"/>
                  <a:ea typeface="ＭＳ Ｐゴシック" charset="0"/>
                  <a:cs typeface="ＭＳ Ｐゴシック" charset="0"/>
                </a:rPr>
                <a:t>hormone level or C</a:t>
              </a:r>
              <a:r>
                <a:rPr lang="en-US" sz="1600" baseline="-25000" dirty="0">
                  <a:solidFill>
                    <a:prstClr val="black">
                      <a:lumMod val="65000"/>
                      <a:lumOff val="35000"/>
                    </a:prstClr>
                  </a:solidFill>
                  <a:latin typeface="Arial" charset="0"/>
                  <a:ea typeface="ＭＳ Ｐゴシック" charset="0"/>
                  <a:cs typeface="ＭＳ Ｐゴシック" charset="0"/>
                </a:rPr>
                <a:t>2</a:t>
              </a:r>
              <a:r>
                <a:rPr lang="en-US" sz="1600" dirty="0">
                  <a:solidFill>
                    <a:prstClr val="black">
                      <a:lumMod val="65000"/>
                      <a:lumOff val="35000"/>
                    </a:prstClr>
                  </a:solidFill>
                  <a:latin typeface="Arial" charset="0"/>
                  <a:ea typeface="ＭＳ Ｐゴシック" charset="0"/>
                  <a:cs typeface="ＭＳ Ｐゴシック" charset="0"/>
                </a:rPr>
                <a:t>H</a:t>
              </a:r>
              <a:r>
                <a:rPr lang="en-US" sz="1600" baseline="-25000" dirty="0">
                  <a:solidFill>
                    <a:prstClr val="black">
                      <a:lumMod val="65000"/>
                      <a:lumOff val="35000"/>
                    </a:prstClr>
                  </a:solidFill>
                  <a:latin typeface="Arial" charset="0"/>
                  <a:ea typeface="ＭＳ Ｐゴシック" charset="0"/>
                  <a:cs typeface="ＭＳ Ｐゴシック" charset="0"/>
                </a:rPr>
                <a:t>4</a:t>
              </a:r>
              <a:r>
                <a:rPr lang="en-US" sz="1600" dirty="0">
                  <a:solidFill>
                    <a:prstClr val="black">
                      <a:lumMod val="65000"/>
                      <a:lumOff val="35000"/>
                    </a:prstClr>
                  </a:solidFill>
                  <a:latin typeface="Arial" charset="0"/>
                  <a:ea typeface="ＭＳ Ｐゴシック" charset="0"/>
                  <a:cs typeface="ＭＳ Ｐゴシック" charset="0"/>
                </a:rPr>
                <a:t> production</a:t>
              </a:r>
            </a:p>
            <a:p>
              <a:pPr algn="ctr" fontAlgn="base">
                <a:spcBef>
                  <a:spcPct val="0"/>
                </a:spcBef>
                <a:spcAft>
                  <a:spcPct val="0"/>
                </a:spcAft>
                <a:defRPr/>
              </a:pPr>
              <a:r>
                <a:rPr lang="en-US" sz="1600" dirty="0">
                  <a:solidFill>
                    <a:prstClr val="black">
                      <a:lumMod val="65000"/>
                      <a:lumOff val="35000"/>
                    </a:prstClr>
                  </a:solidFill>
                  <a:latin typeface="Arial" charset="0"/>
                  <a:ea typeface="ＭＳ Ｐゴシック" charset="0"/>
                  <a:cs typeface="ＭＳ Ｐゴシック" charset="0"/>
                </a:rPr>
                <a:t>(fold change)</a:t>
              </a:r>
            </a:p>
          </p:txBody>
        </p:sp>
      </p:grpSp>
      <p:sp>
        <p:nvSpPr>
          <p:cNvPr id="15" name="TextBox 14"/>
          <p:cNvSpPr txBox="1"/>
          <p:nvPr/>
        </p:nvSpPr>
        <p:spPr>
          <a:xfrm>
            <a:off x="1600200" y="5532438"/>
            <a:ext cx="6172200" cy="487362"/>
          </a:xfrm>
          <a:prstGeom prst="rect">
            <a:avLst/>
          </a:prstGeom>
          <a:solidFill>
            <a:schemeClr val="accent1">
              <a:lumMod val="20000"/>
              <a:lumOff val="80000"/>
            </a:schemeClr>
          </a:solidFill>
        </p:spPr>
        <p:txBody>
          <a:bodyPr>
            <a:spAutoFit/>
          </a:bodyPr>
          <a:lstStyle/>
          <a:p>
            <a:pPr algn="ctr" fontAlgn="base">
              <a:lnSpc>
                <a:spcPct val="120000"/>
              </a:lnSpc>
              <a:spcBef>
                <a:spcPct val="0"/>
              </a:spcBef>
              <a:spcAft>
                <a:spcPct val="0"/>
              </a:spcAft>
              <a:defRPr/>
            </a:pPr>
            <a:r>
              <a:rPr lang="en-GB" sz="2200" dirty="0">
                <a:solidFill>
                  <a:prstClr val="black"/>
                </a:solidFill>
                <a:latin typeface="Arial" panose="020B0604020202020204" pitchFamily="34" charset="0"/>
                <a:ea typeface="MS PGothic" pitchFamily="34" charset="-128"/>
              </a:rPr>
              <a:t>Hormones levels during senescence</a:t>
            </a:r>
          </a:p>
        </p:txBody>
      </p:sp>
    </p:spTree>
    <p:extLst>
      <p:ext uri="{BB962C8B-B14F-4D97-AF65-F5344CB8AC3E}">
        <p14:creationId xmlns:p14="http://schemas.microsoft.com/office/powerpoint/2010/main" val="279888353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549275"/>
            <a:ext cx="85725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24570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33338" y="152400"/>
            <a:ext cx="8991600" cy="914400"/>
          </a:xfrm>
        </p:spPr>
        <p:txBody>
          <a:bodyPr/>
          <a:lstStyle/>
          <a:p>
            <a:r>
              <a:rPr lang="en-GB" altLang="en-US" smtClean="0">
                <a:ea typeface="ＭＳ Ｐゴシック" panose="020B0600070205080204" pitchFamily="34" charset="-128"/>
              </a:rPr>
              <a:t>Hormone signaling pathways during plant senescence</a:t>
            </a:r>
          </a:p>
        </p:txBody>
      </p:sp>
      <p:grpSp>
        <p:nvGrpSpPr>
          <p:cNvPr id="76803" name="Group 15"/>
          <p:cNvGrpSpPr>
            <a:grpSpLocks/>
          </p:cNvGrpSpPr>
          <p:nvPr/>
        </p:nvGrpSpPr>
        <p:grpSpPr bwMode="auto">
          <a:xfrm>
            <a:off x="1905000" y="1219200"/>
            <a:ext cx="5181600" cy="3908425"/>
            <a:chOff x="76200" y="1502167"/>
            <a:chExt cx="5181600" cy="3908033"/>
          </a:xfrm>
        </p:grpSpPr>
        <p:pic>
          <p:nvPicPr>
            <p:cNvPr id="76806"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02167"/>
              <a:ext cx="5181600" cy="390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28600" y="5105431"/>
              <a:ext cx="304800" cy="30476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sp>
        <p:nvSpPr>
          <p:cNvPr id="17" name="TextBox 16"/>
          <p:cNvSpPr txBox="1"/>
          <p:nvPr/>
        </p:nvSpPr>
        <p:spPr>
          <a:xfrm>
            <a:off x="228600" y="5105400"/>
            <a:ext cx="8686800" cy="893763"/>
          </a:xfrm>
          <a:prstGeom prst="rect">
            <a:avLst/>
          </a:prstGeom>
          <a:solidFill>
            <a:schemeClr val="accent1">
              <a:lumMod val="20000"/>
              <a:lumOff val="80000"/>
            </a:schemeClr>
          </a:solidFill>
        </p:spPr>
        <p:txBody>
          <a:bodyPr>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During senescence, plant hormones trigger a cascade of events involving receptors, transcription factors, kinases and small RNAs.</a:t>
            </a:r>
          </a:p>
        </p:txBody>
      </p:sp>
      <p:sp>
        <p:nvSpPr>
          <p:cNvPr id="76805" name="TextBox 4"/>
          <p:cNvSpPr txBox="1">
            <a:spLocks noChangeArrowheads="1"/>
          </p:cNvSpPr>
          <p:nvPr/>
        </p:nvSpPr>
        <p:spPr bwMode="auto">
          <a:xfrm>
            <a:off x="0" y="6119813"/>
            <a:ext cx="91424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Reprinted from Khan, M., Rozhon, W., and Poppenberger, B. (2014). The role of hormones in the aging of plants - a mini-review. Gerontology. 60: </a:t>
            </a: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hlinkClick r:id="rId3"/>
              </a:rPr>
              <a:t>49-55</a:t>
            </a:r>
            <a:r>
              <a:rPr kumimoji="0" lang="en-GB" alt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Copyright © 2014 Karger Publishers, Basel, Switzerland </a:t>
            </a:r>
          </a:p>
        </p:txBody>
      </p:sp>
    </p:spTree>
    <p:extLst>
      <p:ext uri="{BB962C8B-B14F-4D97-AF65-F5344CB8AC3E}">
        <p14:creationId xmlns:p14="http://schemas.microsoft.com/office/powerpoint/2010/main" val="25000484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Diseño predeterminado">
  <a:themeElements>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Tema de Office">
  <a:themeElements>
    <a:clrScheme name="Tema d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Tema de Offic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a d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5_Diseño predeterminado">
  <a:themeElements>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9_Diseño predeterminado">
  <a:themeElements>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iseño predeterminado">
  <a:themeElements>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7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iseño predeterminado">
  <a:themeElements>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Diseño predeterminado">
  <a:themeElements>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8270</TotalTime>
  <Words>9420</Words>
  <Application>Microsoft Office PowerPoint</Application>
  <PresentationFormat>Presentación en pantalla (4:3)</PresentationFormat>
  <Paragraphs>1240</Paragraphs>
  <Slides>173</Slides>
  <Notes>39</Notes>
  <HiddenSlides>0</HiddenSlides>
  <MMClips>0</MMClips>
  <ScaleCrop>false</ScaleCrop>
  <HeadingPairs>
    <vt:vector size="8" baseType="variant">
      <vt:variant>
        <vt:lpstr>Fuentes usadas</vt:lpstr>
      </vt:variant>
      <vt:variant>
        <vt:i4>12</vt:i4>
      </vt:variant>
      <vt:variant>
        <vt:lpstr>Tema</vt:lpstr>
      </vt:variant>
      <vt:variant>
        <vt:i4>36</vt:i4>
      </vt:variant>
      <vt:variant>
        <vt:lpstr>Servidores OLE incrustados</vt:lpstr>
      </vt:variant>
      <vt:variant>
        <vt:i4>2</vt:i4>
      </vt:variant>
      <vt:variant>
        <vt:lpstr>Títulos de diapositiva</vt:lpstr>
      </vt:variant>
      <vt:variant>
        <vt:i4>173</vt:i4>
      </vt:variant>
    </vt:vector>
  </HeadingPairs>
  <TitlesOfParts>
    <vt:vector size="223" baseType="lpstr">
      <vt:lpstr>MS PGothic</vt:lpstr>
      <vt:lpstr>MS PGothic</vt:lpstr>
      <vt:lpstr>Arial</vt:lpstr>
      <vt:lpstr>Arial Rounded MT Bold</vt:lpstr>
      <vt:lpstr>Bell MT</vt:lpstr>
      <vt:lpstr>Calibri</vt:lpstr>
      <vt:lpstr>Calibri Light</vt:lpstr>
      <vt:lpstr>Comic Sans MS</vt:lpstr>
      <vt:lpstr>Symbol</vt:lpstr>
      <vt:lpstr>Times</vt:lpstr>
      <vt:lpstr>Times New Roman</vt:lpstr>
      <vt:lpstr>Wingdings</vt:lpstr>
      <vt:lpstr>Office Theme</vt:lpstr>
      <vt:lpstr>1_Office Theme</vt:lpstr>
      <vt:lpstr>2_Diseño predeterminado</vt:lpstr>
      <vt:lpstr>1_Diseño predeterminado</vt:lpstr>
      <vt:lpstr>8_Diseño predeterminado</vt:lpstr>
      <vt:lpstr>2_Office Theme</vt:lpstr>
      <vt:lpstr>3_Diseño predeterminado</vt:lpstr>
      <vt:lpstr>3_Tema de Office</vt:lpstr>
      <vt:lpstr>4_Office Theme</vt:lpstr>
      <vt:lpstr>1_Tema de Office</vt:lpstr>
      <vt:lpstr>5_Office Theme</vt:lpstr>
      <vt:lpstr>7_Office Theme</vt:lpstr>
      <vt:lpstr>8_Office Theme</vt:lpstr>
      <vt:lpstr>9_Office Theme</vt:lpstr>
      <vt:lpstr>10_Office Theme</vt:lpstr>
      <vt:lpstr>6_Diseño predeterminado</vt:lpstr>
      <vt:lpstr>3_Office Theme</vt:lpstr>
      <vt:lpstr>11_Office Theme</vt:lpstr>
      <vt:lpstr>2_Tema de Office</vt:lpstr>
      <vt:lpstr>4_Tema de Office</vt:lpstr>
      <vt:lpstr>Diseño predeterminado</vt:lpstr>
      <vt:lpstr>4_Diseño predeterminado</vt:lpstr>
      <vt:lpstr>5_Tema de Office</vt:lpstr>
      <vt:lpstr>12_Office Theme</vt:lpstr>
      <vt:lpstr>13_Office Theme</vt:lpstr>
      <vt:lpstr>5_Diseño predeterminado</vt:lpstr>
      <vt:lpstr>9_Diseño predeterminado</vt:lpstr>
      <vt:lpstr>14_Office Theme</vt:lpstr>
      <vt:lpstr>6_Office Theme</vt:lpstr>
      <vt:lpstr>15_Office Theme</vt:lpstr>
      <vt:lpstr>16_Office Theme</vt:lpstr>
      <vt:lpstr>17_Office Theme</vt:lpstr>
      <vt:lpstr>18_Office Theme</vt:lpstr>
      <vt:lpstr>19_Office Theme</vt:lpstr>
      <vt:lpstr>7_Tema de Office</vt:lpstr>
      <vt:lpstr>Tema de Office</vt:lpstr>
      <vt:lpstr>Fotografía de Photo Editor</vt:lpstr>
      <vt:lpstr>Image</vt:lpstr>
      <vt:lpstr>Presentación de PowerPoint</vt:lpstr>
      <vt:lpstr>Presentación de PowerPoint</vt:lpstr>
      <vt:lpstr>Si esto es así</vt:lpstr>
      <vt:lpstr>Presentación de PowerPoint</vt:lpstr>
      <vt:lpstr>Presentación de PowerPoint</vt:lpstr>
      <vt:lpstr>Presentación de PowerPoint</vt:lpstr>
      <vt:lpstr>Presentación de PowerPoint</vt:lpstr>
      <vt:lpstr>Presentación de PowerPoint</vt:lpstr>
      <vt:lpstr>What are senescence and cell death? Our definitions…</vt:lpstr>
      <vt:lpstr>Presentación de PowerPoint</vt:lpstr>
      <vt:lpstr>Presentación de PowerPoint</vt:lpstr>
      <vt:lpstr>Senescence and cell death are normal,  actively controlled processes</vt:lpstr>
      <vt:lpstr>Cellular and biochemical processes during senescence</vt:lpstr>
      <vt:lpstr>Senescence is a slow process of nutrient reassimilation followed by death</vt:lpstr>
      <vt:lpstr>Leaf senescence: Death as a recycling process</vt:lpstr>
      <vt:lpstr>Senescence can be induced systemically or in a single leaf</vt:lpstr>
      <vt:lpstr>Sequential senescence is the death of older leaves during vegetative growth</vt:lpstr>
      <vt:lpstr>Presentación de PowerPoint</vt:lpstr>
      <vt:lpstr>Developmental senescence</vt:lpstr>
      <vt:lpstr>Leaves senesce during seed filling</vt:lpstr>
      <vt:lpstr>Photoperiod induces leaf senescence in autumn leaves</vt:lpstr>
      <vt:lpstr>Autumn senescence is a relatively slow process</vt:lpstr>
      <vt:lpstr>Leaf senescence can be induced by starvation or shading</vt:lpstr>
      <vt:lpstr>Drought and other stresses induce leaf senescence </vt:lpstr>
      <vt:lpstr>Economic impacts of senescence</vt:lpstr>
      <vt:lpstr>Timing of senescence affects yield and grain quality</vt:lpstr>
      <vt:lpstr>Presentación de PowerPoint</vt:lpstr>
      <vt:lpstr>Presentación de PowerPoint</vt:lpstr>
      <vt:lpstr>Presentación de PowerPoint</vt:lpstr>
      <vt:lpstr>Delaying senescence can enhance drought tolerance</vt:lpstr>
      <vt:lpstr>Senescence affects post-harvest food quality</vt:lpstr>
      <vt:lpstr>Petal senescence affects a $100 billion industry</vt:lpstr>
      <vt:lpstr>Presentación de PowerPoint</vt:lpstr>
      <vt:lpstr>Presentación de PowerPoint</vt:lpstr>
      <vt:lpstr>Regulation of leaf senescence – one or more pathways?</vt:lpstr>
      <vt:lpstr>Initiation of senescence -</vt:lpstr>
      <vt:lpstr>Presentación de PowerPoint</vt:lpstr>
      <vt:lpstr>Presentación de PowerPoint</vt:lpstr>
      <vt:lpstr>Regulacion del crecimiento y desarrollo: senescencia</vt:lpstr>
      <vt:lpstr>Las EAO se acumulan durante la senescencia</vt:lpstr>
      <vt:lpstr>Presentación de PowerPoint</vt:lpstr>
      <vt:lpstr>Presentación de PowerPoint</vt:lpstr>
      <vt:lpstr>Presentación de PowerPoint</vt:lpstr>
      <vt:lpstr>Presentación de PowerPoint</vt:lpstr>
      <vt:lpstr>Presentación de PowerPoint</vt:lpstr>
      <vt:lpstr>Presentación de PowerPoint</vt:lpstr>
      <vt:lpstr>The onset of senescence brings about a change in gene expression</vt:lpstr>
      <vt:lpstr>Presentación de PowerPoint</vt:lpstr>
      <vt:lpstr>Presentación de PowerPoint</vt:lpstr>
      <vt:lpstr>Presentación de PowerPoint</vt:lpstr>
      <vt:lpstr>Presentación de PowerPoint</vt:lpstr>
      <vt:lpstr>Presentación de PowerPoint</vt:lpstr>
      <vt:lpstr>The suite of SAG-expression is context-dependent</vt:lpstr>
      <vt:lpstr>Epigenetic changes are associated with senescence</vt:lpstr>
      <vt:lpstr>Presentación de PowerPoint</vt:lpstr>
      <vt:lpstr>Presentación de PowerPoint</vt:lpstr>
      <vt:lpstr>Presentación de PowerPoint</vt:lpstr>
      <vt:lpstr>Presentación de PowerPoint</vt:lpstr>
      <vt:lpstr>Presentación de PowerPoint</vt:lpstr>
      <vt:lpstr>Regulation of leaf senescence – one or more pathways?</vt:lpstr>
      <vt:lpstr>Chlorophyll degrades during senescence</vt:lpstr>
      <vt:lpstr>Yellow carotenoids become visible and red anthocyanins can accumulate</vt:lpstr>
      <vt:lpstr>Chlorophyll loss causes reactive oxygen species to accumulate</vt:lpstr>
      <vt:lpstr>Chlorophyll and associated proteins are degraded </vt:lpstr>
      <vt:lpstr>Chlorophyll breakdown is accompanied by changes in chloroplast structure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Leaf senescence and nutrient mobilization involve autophagy</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Hormones play key roles during plant senescence</vt:lpstr>
      <vt:lpstr>Presentación de PowerPoint</vt:lpstr>
      <vt:lpstr>Hormone signaling pathways during plant senescence</vt:lpstr>
      <vt:lpstr>Cytokinin has a strong anti-senescence effect</vt:lpstr>
      <vt:lpstr>Presentación de PowerPoint</vt:lpstr>
      <vt:lpstr>Presentación de PowerPoint</vt:lpstr>
      <vt:lpstr>Ethylene and jasmonates promote senescence</vt:lpstr>
      <vt:lpstr>Presentación de PowerPoint</vt:lpstr>
      <vt:lpstr>Presentación de PowerPoint</vt:lpstr>
      <vt:lpstr>Presentación de PowerPoint</vt:lpstr>
      <vt:lpstr>Presentación de PowerPoint</vt:lpstr>
      <vt:lpstr>Presentación de PowerPoint</vt:lpstr>
      <vt:lpstr>Activities of source and sink  affect the rate of senescence </vt:lpstr>
      <vt:lpstr>Presentación de PowerPoint</vt:lpstr>
      <vt:lpstr>Presentación de PowerPoint</vt:lpstr>
      <vt:lpstr>Presentación de PowerPoint</vt:lpstr>
      <vt:lpstr>Presentación de PowerPoint</vt:lpstr>
      <vt:lpstr>La senescencia  esta regulada por..</vt:lpstr>
      <vt:lpstr>La senescencia implica…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Programmed cell death (PCD)</vt:lpstr>
      <vt:lpstr>Apoptosis and autophagy are two kinds of PCD in animals</vt:lpstr>
      <vt:lpstr>Presentación de PowerPoint</vt:lpstr>
      <vt:lpstr>Apoptosis: DNA fragmentation, membrane blebbing and engulfment</vt:lpstr>
      <vt:lpstr>Presentación de PowerPoint</vt:lpstr>
      <vt:lpstr>Mechanism of apoptosis: Signals are transduced through caspases</vt:lpstr>
      <vt:lpstr>Presentación de PowerPoint</vt:lpstr>
      <vt:lpstr>Caspases are Asp-directed cysteine proteases</vt:lpstr>
      <vt:lpstr>Presentación de PowerPoint</vt:lpstr>
      <vt:lpstr>Different proteases mediate caspase-like activities in plants</vt:lpstr>
      <vt:lpstr>Metacaspases mediate stress-induced and developmental plant PCD</vt:lpstr>
      <vt:lpstr>PCD in plants involves ROS production and hormone signals</vt:lpstr>
      <vt:lpstr>In animals, the BCL-2 family has anti- and pro- apoptotic members</vt:lpstr>
      <vt:lpstr>Presentación de PowerPoint</vt:lpstr>
      <vt:lpstr>Presentación de PowerPoint</vt:lpstr>
      <vt:lpstr>Plants don’t make BCL-2 proteins, but they do respond to them…</vt:lpstr>
      <vt:lpstr>In plants, BI-1 regulates cell death in response to diverse stresses</vt:lpstr>
      <vt:lpstr>Presentación de PowerPoint</vt:lpstr>
      <vt:lpstr>En plantas no hay apoptosis</vt:lpstr>
      <vt:lpstr>The vacuole is very important in plant PCD</vt:lpstr>
      <vt:lpstr>Presentación de PowerPoint</vt:lpstr>
      <vt:lpstr>Presentación de PowerPoint</vt:lpstr>
      <vt:lpstr>Presentación de PowerPoint</vt:lpstr>
      <vt:lpstr>Presentación de PowerPoint</vt:lpstr>
      <vt:lpstr>Presentación de PowerPoint</vt:lpstr>
      <vt:lpstr>Autophagy is a proteolytic process that can contribute to cell death</vt:lpstr>
      <vt:lpstr>Autophagy and autophagy genes are induced by starvation</vt:lpstr>
      <vt:lpstr>Autophagy can be selective, for ribosomes, porphyrins etc.  </vt:lpstr>
      <vt:lpstr>Presentación de PowerPoint</vt:lpstr>
      <vt:lpstr>Examples of plant PCD</vt:lpstr>
      <vt:lpstr>Functional corpses – tracheary elements and aerenchyma</vt:lpstr>
      <vt:lpstr>Tracheary element formation in Zinnia elegans cells is a model for PCD</vt:lpstr>
      <vt:lpstr>Developing TEs build a rigid wall and then degrade organelles and membranes</vt:lpstr>
      <vt:lpstr>TE formation involves caspase-like activity and autophagy</vt:lpstr>
      <vt:lpstr>Defensive cell death</vt:lpstr>
      <vt:lpstr>Presentación de PowerPoint</vt:lpstr>
      <vt:lpstr>Presentación de PowerPoint</vt:lpstr>
      <vt:lpstr>Presentación de PowerPoint</vt:lpstr>
      <vt:lpstr>Presentación de PowerPoint</vt:lpstr>
      <vt:lpstr>Presentación de PowerPoint</vt:lpstr>
      <vt:lpstr>R (resistance)-Avr (avirulence) Receptor N (TIR-NB-LRR) - helicasa 50 kDa del TMV</vt:lpstr>
      <vt:lpstr>Presentación de PowerPoint</vt:lpstr>
      <vt:lpstr>HR cell death is mediated by ROS signals and salicylic acid (SA) </vt:lpstr>
      <vt:lpstr>Lesion mimic mutants help to dissect HR signals and response</vt:lpstr>
      <vt:lpstr>Caspase-like VPE is necessary for hypersensitive cell death</vt:lpstr>
      <vt:lpstr>HR cell death requires autophagy </vt:lpstr>
      <vt:lpstr>Metacaspases have positive and negative roles in HR</vt:lpstr>
      <vt:lpstr>Mutants in autophagy (atg) genes are starvation-sensitive and show runaway cell death</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Rodrigo</dc:creator>
  <cp:lastModifiedBy>Hernán Ramiro Lascano</cp:lastModifiedBy>
  <cp:revision>231</cp:revision>
  <dcterms:created xsi:type="dcterms:W3CDTF">2012-06-05T17:01:37Z</dcterms:created>
  <dcterms:modified xsi:type="dcterms:W3CDTF">2020-06-16T15:13:19Z</dcterms:modified>
</cp:coreProperties>
</file>