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7" r:id="rId12"/>
    <p:sldId id="265" r:id="rId13"/>
    <p:sldId id="266" r:id="rId14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A6B54E1-D8CC-4481-B58E-46F6A30FB140}" type="datetimeFigureOut">
              <a:rPr lang="es-AR" smtClean="0"/>
              <a:pPr/>
              <a:t>29/08/2022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AR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C6153E6-2EA5-4647-8167-EE5B0FADCD4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54E1-D8CC-4481-B58E-46F6A30FB140}" type="datetimeFigureOut">
              <a:rPr lang="es-AR" smtClean="0"/>
              <a:pPr/>
              <a:t>29/08/2022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53E6-2EA5-4647-8167-EE5B0FADCD4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54E1-D8CC-4481-B58E-46F6A30FB140}" type="datetimeFigureOut">
              <a:rPr lang="es-AR" smtClean="0"/>
              <a:pPr/>
              <a:t>29/08/2022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53E6-2EA5-4647-8167-EE5B0FADCD4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A6B54E1-D8CC-4481-B58E-46F6A30FB140}" type="datetimeFigureOut">
              <a:rPr lang="es-AR" smtClean="0"/>
              <a:pPr/>
              <a:t>29/08/2022</a:t>
            </a:fld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C6153E6-2EA5-4647-8167-EE5B0FADCD46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A6B54E1-D8CC-4481-B58E-46F6A30FB140}" type="datetimeFigureOut">
              <a:rPr lang="es-AR" smtClean="0"/>
              <a:pPr/>
              <a:t>29/08/2022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AR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C6153E6-2EA5-4647-8167-EE5B0FADCD4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54E1-D8CC-4481-B58E-46F6A30FB140}" type="datetimeFigureOut">
              <a:rPr lang="es-AR" smtClean="0"/>
              <a:pPr/>
              <a:t>29/08/2022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53E6-2EA5-4647-8167-EE5B0FADCD46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54E1-D8CC-4481-B58E-46F6A30FB140}" type="datetimeFigureOut">
              <a:rPr lang="es-AR" smtClean="0"/>
              <a:pPr/>
              <a:t>29/08/2022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53E6-2EA5-4647-8167-EE5B0FADCD46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A6B54E1-D8CC-4481-B58E-46F6A30FB140}" type="datetimeFigureOut">
              <a:rPr lang="es-AR" smtClean="0"/>
              <a:pPr/>
              <a:t>29/08/2022</a:t>
            </a:fld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6153E6-2EA5-4647-8167-EE5B0FADCD46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54E1-D8CC-4481-B58E-46F6A30FB140}" type="datetimeFigureOut">
              <a:rPr lang="es-AR" smtClean="0"/>
              <a:pPr/>
              <a:t>29/08/2022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53E6-2EA5-4647-8167-EE5B0FADCD4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A6B54E1-D8CC-4481-B58E-46F6A30FB140}" type="datetimeFigureOut">
              <a:rPr lang="es-AR" smtClean="0"/>
              <a:pPr/>
              <a:t>29/08/2022</a:t>
            </a:fld>
            <a:endParaRPr lang="es-AR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C6153E6-2EA5-4647-8167-EE5B0FADCD46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A6B54E1-D8CC-4481-B58E-46F6A30FB140}" type="datetimeFigureOut">
              <a:rPr lang="es-AR" smtClean="0"/>
              <a:pPr/>
              <a:t>29/08/2022</a:t>
            </a:fld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6153E6-2EA5-4647-8167-EE5B0FADCD46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A6B54E1-D8CC-4481-B58E-46F6A30FB140}" type="datetimeFigureOut">
              <a:rPr lang="es-AR" smtClean="0"/>
              <a:pPr/>
              <a:t>29/08/2022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C6153E6-2EA5-4647-8167-EE5B0FADCD4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EQUILIBRIO IÓNICO</a:t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43808" y="4725144"/>
            <a:ext cx="4032448" cy="1096899"/>
          </a:xfrm>
        </p:spPr>
        <p:txBody>
          <a:bodyPr>
            <a:normAutofit/>
          </a:bodyPr>
          <a:lstStyle/>
          <a:p>
            <a:r>
              <a:rPr lang="es-AR" dirty="0" smtClean="0"/>
              <a:t>Cátedra QUÍMICA GENERAL II</a:t>
            </a:r>
          </a:p>
          <a:p>
            <a:r>
              <a:rPr lang="es-AR" dirty="0" smtClean="0"/>
              <a:t>INGENIERÍA QUÍMICA</a:t>
            </a:r>
          </a:p>
          <a:p>
            <a:r>
              <a:rPr lang="es-AR" dirty="0" smtClean="0"/>
              <a:t>FCEFYN-UNC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Fuerza de bases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AR" dirty="0" smtClean="0"/>
          </a:p>
          <a:p>
            <a:pPr>
              <a:buNone/>
            </a:pPr>
            <a:r>
              <a:rPr lang="es-AR" dirty="0" smtClean="0"/>
              <a:t>                                   Na – O - H</a:t>
            </a:r>
          </a:p>
          <a:p>
            <a:pPr>
              <a:buNone/>
            </a:pPr>
            <a:r>
              <a:rPr lang="es-AR" dirty="0" smtClean="0"/>
              <a:t> </a:t>
            </a:r>
          </a:p>
          <a:p>
            <a:pPr>
              <a:buNone/>
            </a:pPr>
            <a:r>
              <a:rPr lang="es-AR" dirty="0" smtClean="0"/>
              <a:t>   H – O – Fe – O – H    	</a:t>
            </a:r>
            <a:r>
              <a:rPr lang="es-AR" dirty="0" err="1" smtClean="0"/>
              <a:t>H</a:t>
            </a:r>
            <a:r>
              <a:rPr lang="es-AR" dirty="0" smtClean="0"/>
              <a:t> – O – Fe – O – H    </a:t>
            </a:r>
          </a:p>
          <a:p>
            <a:pPr>
              <a:buNone/>
            </a:pPr>
            <a:r>
              <a:rPr lang="es-AR" dirty="0" smtClean="0"/>
              <a:t>                                                           l</a:t>
            </a:r>
          </a:p>
          <a:p>
            <a:pPr>
              <a:buNone/>
            </a:pPr>
            <a:r>
              <a:rPr lang="es-AR" dirty="0" smtClean="0"/>
              <a:t>                                                          O</a:t>
            </a:r>
          </a:p>
          <a:p>
            <a:pPr>
              <a:buNone/>
            </a:pPr>
            <a:r>
              <a:rPr lang="es-AR" dirty="0" smtClean="0"/>
              <a:t>                                                          H</a:t>
            </a:r>
          </a:p>
          <a:p>
            <a:endParaRPr lang="es-AR" dirty="0" smtClean="0"/>
          </a:p>
          <a:p>
            <a:pPr>
              <a:buNone/>
            </a:pPr>
            <a:r>
              <a:rPr lang="es-AR" dirty="0" smtClean="0"/>
              <a:t>Disminuye con la cantidad de grupos oxhidrilos.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     anfóteros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/>
          </a:bodyPr>
          <a:lstStyle/>
          <a:p>
            <a:r>
              <a:rPr lang="es-AR" dirty="0" smtClean="0"/>
              <a:t>Comportamientos duales:</a:t>
            </a:r>
          </a:p>
          <a:p>
            <a:endParaRPr lang="es-AR" dirty="0" smtClean="0"/>
          </a:p>
          <a:p>
            <a:pPr>
              <a:buNone/>
            </a:pPr>
            <a:r>
              <a:rPr lang="es-AR" dirty="0" smtClean="0"/>
              <a:t>               NH</a:t>
            </a:r>
            <a:r>
              <a:rPr lang="es-AR" baseline="-25000" dirty="0" smtClean="0"/>
              <a:t>3</a:t>
            </a:r>
            <a:r>
              <a:rPr lang="es-AR" dirty="0" smtClean="0"/>
              <a:t>  +  NH</a:t>
            </a:r>
            <a:r>
              <a:rPr lang="es-AR" baseline="-25000" dirty="0" smtClean="0"/>
              <a:t>3</a:t>
            </a:r>
            <a:r>
              <a:rPr lang="es-AR" dirty="0" smtClean="0"/>
              <a:t>  </a:t>
            </a:r>
            <a:r>
              <a:rPr lang="es-AR" dirty="0" smtClean="0">
                <a:sym typeface="Wingdings"/>
              </a:rPr>
              <a:t></a:t>
            </a:r>
            <a:r>
              <a:rPr lang="es-AR" dirty="0" smtClean="0"/>
              <a:t>  NH</a:t>
            </a:r>
            <a:r>
              <a:rPr lang="es-AR" baseline="-25000" dirty="0" smtClean="0"/>
              <a:t>4</a:t>
            </a:r>
            <a:r>
              <a:rPr lang="es-AR" baseline="30000" dirty="0" smtClean="0"/>
              <a:t>+</a:t>
            </a:r>
            <a:r>
              <a:rPr lang="es-AR" dirty="0" smtClean="0"/>
              <a:t>  +  NH</a:t>
            </a:r>
            <a:r>
              <a:rPr lang="es-AR" baseline="-25000" dirty="0" smtClean="0"/>
              <a:t>2</a:t>
            </a:r>
            <a:r>
              <a:rPr lang="es-AR" baseline="30000" dirty="0" smtClean="0"/>
              <a:t>-                </a:t>
            </a:r>
            <a:r>
              <a:rPr lang="es-AR" dirty="0" smtClean="0"/>
              <a:t>K = 10</a:t>
            </a:r>
            <a:r>
              <a:rPr lang="es-AR" baseline="30000" dirty="0" smtClean="0"/>
              <a:t>-30   </a:t>
            </a:r>
            <a:endParaRPr lang="es-AR" dirty="0" smtClean="0"/>
          </a:p>
          <a:p>
            <a:pPr>
              <a:buNone/>
            </a:pPr>
            <a:r>
              <a:rPr lang="es-AR" dirty="0" smtClean="0"/>
              <a:t>                  a1         b2          a2            b1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 (NH</a:t>
            </a:r>
            <a:r>
              <a:rPr lang="es-AR" baseline="-25000" dirty="0" smtClean="0"/>
              <a:t>2</a:t>
            </a:r>
            <a:r>
              <a:rPr lang="es-AR" dirty="0" smtClean="0"/>
              <a:t>)CO(NH</a:t>
            </a:r>
            <a:r>
              <a:rPr lang="es-AR" baseline="-25000" dirty="0" smtClean="0"/>
              <a:t>2</a:t>
            </a:r>
            <a:r>
              <a:rPr lang="es-AR" dirty="0" smtClean="0"/>
              <a:t>) + H</a:t>
            </a:r>
            <a:r>
              <a:rPr lang="es-AR" baseline="-25000" dirty="0" smtClean="0"/>
              <a:t>2</a:t>
            </a:r>
            <a:r>
              <a:rPr lang="es-AR" dirty="0" smtClean="0"/>
              <a:t>O ↔ (NH</a:t>
            </a:r>
            <a:r>
              <a:rPr lang="es-AR" baseline="-25000" dirty="0" smtClean="0"/>
              <a:t>2</a:t>
            </a:r>
            <a:r>
              <a:rPr lang="es-AR" dirty="0" smtClean="0"/>
              <a:t>)CO(NH</a:t>
            </a:r>
            <a:r>
              <a:rPr lang="es-AR" baseline="-25000" dirty="0" smtClean="0"/>
              <a:t>3</a:t>
            </a:r>
            <a:r>
              <a:rPr lang="es-AR" dirty="0" smtClean="0"/>
              <a:t>)</a:t>
            </a:r>
            <a:r>
              <a:rPr lang="es-AR" baseline="30000" dirty="0" smtClean="0"/>
              <a:t>+</a:t>
            </a:r>
            <a:r>
              <a:rPr lang="es-AR" dirty="0" smtClean="0"/>
              <a:t>(</a:t>
            </a:r>
            <a:r>
              <a:rPr lang="es-AR" dirty="0" err="1" smtClean="0"/>
              <a:t>aq</a:t>
            </a:r>
            <a:r>
              <a:rPr lang="es-AR" dirty="0" smtClean="0"/>
              <a:t>) + OH</a:t>
            </a:r>
            <a:r>
              <a:rPr lang="es-AR" baseline="30000" dirty="0" smtClean="0"/>
              <a:t>-</a:t>
            </a:r>
            <a:r>
              <a:rPr lang="es-AR" dirty="0" smtClean="0"/>
              <a:t>(</a:t>
            </a:r>
            <a:r>
              <a:rPr lang="es-AR" dirty="0" err="1" smtClean="0"/>
              <a:t>aq</a:t>
            </a:r>
            <a:r>
              <a:rPr lang="es-AR" dirty="0" smtClean="0"/>
              <a:t>)</a:t>
            </a:r>
          </a:p>
          <a:p>
            <a:pPr>
              <a:buNone/>
            </a:pPr>
            <a:r>
              <a:rPr lang="es-AR" dirty="0" smtClean="0"/>
              <a:t>            ?                  ?                    ?                            ?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(NH</a:t>
            </a:r>
            <a:r>
              <a:rPr lang="es-AR" baseline="-25000" dirty="0" smtClean="0"/>
              <a:t>2</a:t>
            </a:r>
            <a:r>
              <a:rPr lang="es-AR" dirty="0" smtClean="0"/>
              <a:t>)CO(NH</a:t>
            </a:r>
            <a:r>
              <a:rPr lang="es-AR" baseline="-25000" dirty="0" smtClean="0"/>
              <a:t>2</a:t>
            </a:r>
            <a:r>
              <a:rPr lang="es-AR" dirty="0" smtClean="0"/>
              <a:t>) + NH</a:t>
            </a:r>
            <a:r>
              <a:rPr lang="es-AR" baseline="-25000" dirty="0" smtClean="0"/>
              <a:t>3</a:t>
            </a:r>
            <a:r>
              <a:rPr lang="es-AR" dirty="0" smtClean="0"/>
              <a:t> ↔ (NH</a:t>
            </a:r>
            <a:r>
              <a:rPr lang="es-AR" baseline="-25000" dirty="0" smtClean="0"/>
              <a:t>2</a:t>
            </a:r>
            <a:r>
              <a:rPr lang="es-AR" dirty="0" smtClean="0"/>
              <a:t>)CO(NH)</a:t>
            </a:r>
            <a:r>
              <a:rPr lang="es-AR" baseline="30000" dirty="0" smtClean="0"/>
              <a:t>-</a:t>
            </a:r>
            <a:r>
              <a:rPr lang="es-AR" dirty="0" smtClean="0"/>
              <a:t>(</a:t>
            </a:r>
            <a:r>
              <a:rPr lang="es-AR" dirty="0" err="1" smtClean="0"/>
              <a:t>aq</a:t>
            </a:r>
            <a:r>
              <a:rPr lang="es-AR" dirty="0" smtClean="0"/>
              <a:t>) + NH</a:t>
            </a:r>
            <a:r>
              <a:rPr lang="es-AR" baseline="-25000" dirty="0" smtClean="0"/>
              <a:t>4</a:t>
            </a:r>
            <a:r>
              <a:rPr lang="es-AR" baseline="30000" dirty="0" smtClean="0"/>
              <a:t>+</a:t>
            </a:r>
            <a:r>
              <a:rPr lang="es-AR" dirty="0" smtClean="0"/>
              <a:t>(</a:t>
            </a:r>
            <a:r>
              <a:rPr lang="es-AR" dirty="0" err="1" smtClean="0"/>
              <a:t>aq</a:t>
            </a:r>
            <a:r>
              <a:rPr lang="es-AR" dirty="0" smtClean="0"/>
              <a:t>)</a:t>
            </a:r>
          </a:p>
          <a:p>
            <a:pPr>
              <a:buNone/>
            </a:pPr>
            <a:r>
              <a:rPr lang="es-AR" dirty="0" smtClean="0"/>
              <a:t>            ?                  ?                   ?                           ?</a:t>
            </a:r>
          </a:p>
          <a:p>
            <a:pPr>
              <a:buNone/>
            </a:pPr>
            <a:endParaRPr lang="es-AR" dirty="0"/>
          </a:p>
        </p:txBody>
      </p:sp>
      <p:pic>
        <p:nvPicPr>
          <p:cNvPr id="3077" name="Picture 5" descr="C:\Users\Usuario\Desktop\emoji-pensativ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285728"/>
            <a:ext cx="2343021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6875"/>
          </a:xfrm>
        </p:spPr>
        <p:txBody>
          <a:bodyPr/>
          <a:lstStyle/>
          <a:p>
            <a:r>
              <a:rPr lang="es-AR" dirty="0" smtClean="0"/>
              <a:t>AUTOIONIZACIÓN DEL AGUA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946108"/>
            <a:ext cx="7467600" cy="5507228"/>
          </a:xfrm>
        </p:spPr>
        <p:txBody>
          <a:bodyPr>
            <a:normAutofit/>
          </a:bodyPr>
          <a:lstStyle/>
          <a:p>
            <a:r>
              <a:rPr lang="es-AR" dirty="0" smtClean="0"/>
              <a:t>               H</a:t>
            </a:r>
            <a:r>
              <a:rPr lang="es-AR" baseline="-25000" dirty="0" smtClean="0"/>
              <a:t>2</a:t>
            </a:r>
            <a:r>
              <a:rPr lang="es-AR" dirty="0" smtClean="0"/>
              <a:t>O +  H</a:t>
            </a:r>
            <a:r>
              <a:rPr lang="es-AR" baseline="-25000" dirty="0" smtClean="0"/>
              <a:t>2</a:t>
            </a:r>
            <a:r>
              <a:rPr lang="es-AR" dirty="0" smtClean="0"/>
              <a:t>O </a:t>
            </a:r>
            <a:r>
              <a:rPr lang="es-AR" dirty="0" smtClean="0">
                <a:sym typeface="Wingdings"/>
              </a:rPr>
              <a:t></a:t>
            </a:r>
            <a:r>
              <a:rPr lang="es-AR" dirty="0" smtClean="0"/>
              <a:t> OH</a:t>
            </a:r>
            <a:r>
              <a:rPr lang="es-AR" baseline="30000" dirty="0" smtClean="0"/>
              <a:t>-</a:t>
            </a:r>
            <a:r>
              <a:rPr lang="es-AR" dirty="0" smtClean="0"/>
              <a:t>  +   H</a:t>
            </a:r>
            <a:r>
              <a:rPr lang="es-AR" baseline="-25000" dirty="0" smtClean="0"/>
              <a:t>3</a:t>
            </a:r>
            <a:r>
              <a:rPr lang="es-AR" dirty="0" smtClean="0"/>
              <a:t>O</a:t>
            </a:r>
            <a:r>
              <a:rPr lang="es-AR" baseline="30000" dirty="0" smtClean="0"/>
              <a:t>+   endotérmica</a:t>
            </a:r>
          </a:p>
          <a:p>
            <a:pPr>
              <a:buNone/>
            </a:pPr>
            <a:r>
              <a:rPr lang="es-AR" baseline="30000" dirty="0" smtClean="0"/>
              <a:t>                              a1             b2               b1                  a2</a:t>
            </a:r>
          </a:p>
          <a:p>
            <a:pPr>
              <a:buNone/>
            </a:pPr>
            <a:endParaRPr lang="es-AR" baseline="30000" dirty="0" smtClean="0"/>
          </a:p>
          <a:p>
            <a:pPr lvl="0">
              <a:buClr>
                <a:srgbClr val="FE8637"/>
              </a:buClr>
            </a:pPr>
            <a:r>
              <a:rPr lang="es-AR" dirty="0" err="1" smtClean="0">
                <a:solidFill>
                  <a:prstClr val="black"/>
                </a:solidFill>
              </a:rPr>
              <a:t>Kw</a:t>
            </a:r>
            <a:r>
              <a:rPr lang="es-AR" dirty="0" smtClean="0">
                <a:solidFill>
                  <a:prstClr val="black"/>
                </a:solidFill>
              </a:rPr>
              <a:t> = [OH-] x </a:t>
            </a:r>
            <a:r>
              <a:rPr lang="es-AR" dirty="0">
                <a:solidFill>
                  <a:prstClr val="black"/>
                </a:solidFill>
              </a:rPr>
              <a:t>[</a:t>
            </a:r>
            <a:r>
              <a:rPr lang="es-AR" dirty="0" smtClean="0">
                <a:solidFill>
                  <a:prstClr val="black"/>
                </a:solidFill>
              </a:rPr>
              <a:t>H</a:t>
            </a:r>
            <a:r>
              <a:rPr lang="es-AR" baseline="-25000" dirty="0" smtClean="0">
                <a:solidFill>
                  <a:prstClr val="black"/>
                </a:solidFill>
              </a:rPr>
              <a:t>3</a:t>
            </a:r>
            <a:r>
              <a:rPr lang="es-AR" dirty="0" smtClean="0">
                <a:solidFill>
                  <a:prstClr val="black"/>
                </a:solidFill>
              </a:rPr>
              <a:t>O</a:t>
            </a:r>
            <a:r>
              <a:rPr lang="es-AR" baseline="30000" dirty="0">
                <a:solidFill>
                  <a:prstClr val="black"/>
                </a:solidFill>
              </a:rPr>
              <a:t>+</a:t>
            </a:r>
            <a:r>
              <a:rPr lang="es-AR" dirty="0" smtClean="0">
                <a:solidFill>
                  <a:prstClr val="black"/>
                </a:solidFill>
              </a:rPr>
              <a:t>]</a:t>
            </a:r>
            <a:r>
              <a:rPr lang="es-AR" baseline="30000" dirty="0" smtClean="0">
                <a:solidFill>
                  <a:prstClr val="black"/>
                </a:solidFill>
              </a:rPr>
              <a:t> </a:t>
            </a:r>
            <a:endParaRPr lang="es-AR" baseline="30000" dirty="0">
              <a:solidFill>
                <a:prstClr val="black"/>
              </a:solidFill>
            </a:endParaRPr>
          </a:p>
          <a:p>
            <a:pPr>
              <a:buNone/>
            </a:pPr>
            <a:endParaRPr lang="es-AR" baseline="30000" dirty="0" smtClean="0"/>
          </a:p>
          <a:p>
            <a:r>
              <a:rPr lang="es-AR" dirty="0" smtClean="0"/>
              <a:t>A 25ºC, agua pura  [OH-] = [H</a:t>
            </a:r>
            <a:r>
              <a:rPr lang="es-AR" baseline="-25000" dirty="0" smtClean="0"/>
              <a:t>3</a:t>
            </a:r>
            <a:r>
              <a:rPr lang="es-AR" dirty="0" smtClean="0"/>
              <a:t>O]</a:t>
            </a:r>
            <a:r>
              <a:rPr lang="es-AR" baseline="30000" dirty="0" smtClean="0"/>
              <a:t>+ </a:t>
            </a:r>
          </a:p>
          <a:p>
            <a:pPr>
              <a:buNone/>
            </a:pPr>
            <a:r>
              <a:rPr lang="es-AR" baseline="30000" dirty="0" smtClean="0"/>
              <a:t>                              </a:t>
            </a:r>
            <a:r>
              <a:rPr lang="es-AR" dirty="0" smtClean="0"/>
              <a:t>1x 10</a:t>
            </a:r>
            <a:r>
              <a:rPr lang="es-AR" baseline="30000" dirty="0" smtClean="0"/>
              <a:t>-7</a:t>
            </a:r>
            <a:r>
              <a:rPr lang="es-AR" dirty="0" smtClean="0"/>
              <a:t> moles/ litro;  K w = 10</a:t>
            </a:r>
            <a:r>
              <a:rPr lang="es-AR" baseline="30000" dirty="0" smtClean="0"/>
              <a:t>-14</a:t>
            </a: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baseline="30000" dirty="0" smtClean="0"/>
              <a:t>                                   Kw</a:t>
            </a:r>
          </a:p>
          <a:p>
            <a:pPr>
              <a:buNone/>
            </a:pPr>
            <a:endParaRPr lang="es-AR" baseline="30000" dirty="0" smtClean="0"/>
          </a:p>
          <a:p>
            <a:pPr>
              <a:buNone/>
            </a:pPr>
            <a:r>
              <a:rPr lang="es-AR" baseline="30000" dirty="0" smtClean="0"/>
              <a:t>                                                       ?</a:t>
            </a:r>
          </a:p>
          <a:p>
            <a:pPr>
              <a:buNone/>
            </a:pPr>
            <a:endParaRPr lang="es-AR" baseline="30000" dirty="0" smtClean="0"/>
          </a:p>
          <a:p>
            <a:pPr>
              <a:buNone/>
            </a:pPr>
            <a:endParaRPr lang="es-AR" baseline="30000" dirty="0" smtClean="0"/>
          </a:p>
          <a:p>
            <a:pPr>
              <a:buNone/>
            </a:pPr>
            <a:endParaRPr lang="es-AR" baseline="30000" dirty="0" smtClean="0"/>
          </a:p>
          <a:p>
            <a:pPr>
              <a:buNone/>
            </a:pPr>
            <a:r>
              <a:rPr lang="es-AR" baseline="30000" dirty="0" smtClean="0"/>
              <a:t>                                                                                T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2987824" y="4005064"/>
            <a:ext cx="0" cy="18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2987824" y="5805264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Arco"/>
          <p:cNvSpPr/>
          <p:nvPr/>
        </p:nvSpPr>
        <p:spPr>
          <a:xfrm>
            <a:off x="10836696" y="2132856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          Escala de pH y </a:t>
            </a:r>
            <a:r>
              <a:rPr lang="es-AR" dirty="0" err="1" smtClean="0"/>
              <a:t>pOH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dirty="0" smtClean="0"/>
              <a:t>pH = - log [H</a:t>
            </a:r>
            <a:r>
              <a:rPr lang="es-AR" baseline="-25000" dirty="0" smtClean="0"/>
              <a:t>3</a:t>
            </a:r>
            <a:r>
              <a:rPr lang="es-AR" dirty="0" smtClean="0"/>
              <a:t>O</a:t>
            </a:r>
            <a:r>
              <a:rPr lang="es-AR" baseline="30000" dirty="0" smtClean="0"/>
              <a:t>+</a:t>
            </a:r>
            <a:r>
              <a:rPr lang="es-AR" dirty="0" smtClean="0"/>
              <a:t>]                 </a:t>
            </a:r>
            <a:r>
              <a:rPr lang="es-AR" dirty="0" err="1" smtClean="0"/>
              <a:t>pOH</a:t>
            </a:r>
            <a:r>
              <a:rPr lang="es-AR" dirty="0" smtClean="0"/>
              <a:t> = - log [OH</a:t>
            </a:r>
            <a:r>
              <a:rPr lang="es-AR" baseline="30000" dirty="0" smtClean="0"/>
              <a:t>-</a:t>
            </a:r>
            <a:r>
              <a:rPr lang="es-AR" dirty="0" smtClean="0"/>
              <a:t>] </a:t>
            </a:r>
          </a:p>
          <a:p>
            <a:endParaRPr lang="es-AR" dirty="0" smtClean="0"/>
          </a:p>
          <a:p>
            <a:pPr>
              <a:buNone/>
            </a:pPr>
            <a:r>
              <a:rPr lang="es-AR" baseline="30000" dirty="0" smtClean="0"/>
              <a:t>                            1</a:t>
            </a:r>
            <a:endParaRPr lang="es-AR" dirty="0" smtClean="0"/>
          </a:p>
          <a:p>
            <a:r>
              <a:rPr lang="es-AR" baseline="30000" dirty="0" smtClean="0"/>
              <a:t>pH =  log ---------------                                </a:t>
            </a:r>
            <a:r>
              <a:rPr lang="es-AR" baseline="30000" dirty="0" err="1" smtClean="0"/>
              <a:t>pOH</a:t>
            </a:r>
            <a:r>
              <a:rPr lang="es-AR" baseline="30000" dirty="0" smtClean="0"/>
              <a:t>  = ………….</a:t>
            </a:r>
            <a:endParaRPr lang="es-AR" dirty="0" smtClean="0"/>
          </a:p>
          <a:p>
            <a:pPr>
              <a:buNone/>
            </a:pPr>
            <a:r>
              <a:rPr lang="es-AR" baseline="30000" dirty="0" smtClean="0"/>
              <a:t>                      [H</a:t>
            </a:r>
            <a:r>
              <a:rPr lang="es-AR" baseline="-25000" dirty="0" smtClean="0"/>
              <a:t>3</a:t>
            </a:r>
            <a:r>
              <a:rPr lang="es-AR" baseline="30000" dirty="0" smtClean="0"/>
              <a:t>O+] </a:t>
            </a:r>
            <a:r>
              <a:rPr lang="es-AR" dirty="0" smtClean="0"/>
              <a:t>          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                      pH + </a:t>
            </a:r>
            <a:r>
              <a:rPr lang="es-AR" dirty="0" err="1" smtClean="0"/>
              <a:t>pOH</a:t>
            </a:r>
            <a:r>
              <a:rPr lang="es-AR" dirty="0" smtClean="0"/>
              <a:t> = 14                    a 25ºC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43408"/>
            <a:ext cx="7467600" cy="1224136"/>
          </a:xfrm>
        </p:spPr>
        <p:txBody>
          <a:bodyPr>
            <a:normAutofit/>
          </a:bodyPr>
          <a:lstStyle/>
          <a:p>
            <a:r>
              <a:rPr lang="es-AR" sz="3200" dirty="0" smtClean="0"/>
              <a:t>ÁCIDOS</a:t>
            </a:r>
            <a:endParaRPr lang="es-AR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5446958"/>
          </a:xfrm>
        </p:spPr>
        <p:txBody>
          <a:bodyPr>
            <a:normAutofit fontScale="92500" lnSpcReduction="20000"/>
          </a:bodyPr>
          <a:lstStyle/>
          <a:p>
            <a:r>
              <a:rPr lang="es-AR" dirty="0" smtClean="0"/>
              <a:t>Es una sustancia que en disolución acuosa </a:t>
            </a:r>
          </a:p>
          <a:p>
            <a:pPr>
              <a:buNone/>
            </a:pPr>
            <a:r>
              <a:rPr lang="es-AR" dirty="0" smtClean="0"/>
              <a:t>    produce iones H+</a:t>
            </a:r>
          </a:p>
          <a:p>
            <a:r>
              <a:rPr lang="es-AR" dirty="0" smtClean="0"/>
              <a:t>Enrojece el papel de tornasol, vira a incolora </a:t>
            </a:r>
          </a:p>
          <a:p>
            <a:pPr>
              <a:buNone/>
            </a:pPr>
            <a:r>
              <a:rPr lang="es-AR" dirty="0" smtClean="0"/>
              <a:t>    una solución con fenolftaleína.</a:t>
            </a:r>
          </a:p>
          <a:p>
            <a:r>
              <a:rPr lang="es-AR" dirty="0" smtClean="0"/>
              <a:t>Tiene sabor agrio, punzantes al tacto.</a:t>
            </a:r>
            <a:endParaRPr lang="es-AR" i="1" dirty="0" smtClean="0"/>
          </a:p>
          <a:p>
            <a:r>
              <a:rPr lang="es-AR" dirty="0" smtClean="0"/>
              <a:t>Disuelven muchas sustancias, atacan metales, </a:t>
            </a:r>
          </a:p>
          <a:p>
            <a:pPr>
              <a:buNone/>
            </a:pPr>
            <a:r>
              <a:rPr lang="es-AR" dirty="0" smtClean="0"/>
              <a:t>    neutralizan bases.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i="1" dirty="0"/>
              <a:t> </a:t>
            </a:r>
            <a:endParaRPr lang="es-AR" i="1" dirty="0" smtClean="0"/>
          </a:p>
          <a:p>
            <a:pPr>
              <a:buNone/>
            </a:pPr>
            <a:r>
              <a:rPr lang="es-AR" sz="3000" dirty="0" smtClean="0"/>
              <a:t>BASES</a:t>
            </a:r>
          </a:p>
          <a:p>
            <a:r>
              <a:rPr lang="es-AR" dirty="0" smtClean="0"/>
              <a:t>No produce H+ en disolución acuosa</a:t>
            </a:r>
          </a:p>
          <a:p>
            <a:r>
              <a:rPr lang="es-AR" dirty="0" smtClean="0"/>
              <a:t>Azulea el papel de tornasol y tiñe de fucsia a la fenolftaleína</a:t>
            </a:r>
          </a:p>
          <a:p>
            <a:r>
              <a:rPr lang="es-AR" dirty="0" smtClean="0"/>
              <a:t>Son corrosivos</a:t>
            </a:r>
            <a:r>
              <a:rPr lang="es-AR" i="1" dirty="0" smtClean="0"/>
              <a:t> </a:t>
            </a:r>
            <a:r>
              <a:rPr lang="es-AR" dirty="0" smtClean="0"/>
              <a:t>pero suaves al tacto.</a:t>
            </a:r>
          </a:p>
          <a:p>
            <a:r>
              <a:rPr lang="es-AR" dirty="0" smtClean="0"/>
              <a:t>Reaccionan con ácidos, disuelven grasas.</a:t>
            </a:r>
            <a:endParaRPr lang="es-AR" dirty="0"/>
          </a:p>
        </p:txBody>
      </p:sp>
      <p:pic>
        <p:nvPicPr>
          <p:cNvPr id="1027" name="Picture 3" descr="C:\Users\Usuario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3357562"/>
            <a:ext cx="1538708" cy="1133476"/>
          </a:xfrm>
          <a:prstGeom prst="rect">
            <a:avLst/>
          </a:prstGeom>
          <a:noFill/>
        </p:spPr>
      </p:pic>
      <p:pic>
        <p:nvPicPr>
          <p:cNvPr id="1028" name="Picture 4" descr="C:\Users\Usuario\Desktop\fenolftalein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3286124"/>
            <a:ext cx="1535114" cy="1535114"/>
          </a:xfrm>
          <a:prstGeom prst="rect">
            <a:avLst/>
          </a:prstGeom>
          <a:noFill/>
        </p:spPr>
      </p:pic>
      <p:pic>
        <p:nvPicPr>
          <p:cNvPr id="1029" name="Picture 5" descr="C:\Users\Usuario\Desktop\acido-muriatico-1-litr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1071546"/>
            <a:ext cx="1452559" cy="1743071"/>
          </a:xfrm>
          <a:prstGeom prst="rect">
            <a:avLst/>
          </a:prstGeom>
          <a:noFill/>
        </p:spPr>
      </p:pic>
      <p:pic>
        <p:nvPicPr>
          <p:cNvPr id="1030" name="Picture 6" descr="C:\Users\Usuario\Desktop\sod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5157192"/>
            <a:ext cx="1366831" cy="13668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6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-214338"/>
            <a:ext cx="7467600" cy="1071546"/>
          </a:xfrm>
        </p:spPr>
        <p:txBody>
          <a:bodyPr/>
          <a:lstStyle/>
          <a:p>
            <a:r>
              <a:rPr lang="es-AR" dirty="0" smtClean="0"/>
              <a:t>ELECTRÓLITOS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1000108"/>
            <a:ext cx="8501122" cy="5857892"/>
          </a:xfrm>
        </p:spPr>
        <p:txBody>
          <a:bodyPr>
            <a:normAutofit lnSpcReduction="10000"/>
          </a:bodyPr>
          <a:lstStyle/>
          <a:p>
            <a:r>
              <a:rPr lang="es-AR" dirty="0" smtClean="0"/>
              <a:t>Sustancias que disueltas en agua conducen la corriente </a:t>
            </a:r>
            <a:r>
              <a:rPr lang="es-AR" dirty="0"/>
              <a:t>debido a la presencia de iones en disolución, como sucede con </a:t>
            </a:r>
            <a:r>
              <a:rPr lang="es-AR" dirty="0" err="1" smtClean="0"/>
              <a:t>HCl</a:t>
            </a:r>
            <a:r>
              <a:rPr lang="es-AR" dirty="0"/>
              <a:t>, </a:t>
            </a:r>
            <a:r>
              <a:rPr lang="es-AR" dirty="0" err="1" smtClean="0"/>
              <a:t>NaOH</a:t>
            </a:r>
            <a:r>
              <a:rPr lang="es-AR" dirty="0"/>
              <a:t>. </a:t>
            </a:r>
            <a:endParaRPr lang="es-AR" dirty="0" smtClean="0"/>
          </a:p>
          <a:p>
            <a:r>
              <a:rPr lang="es-AR" dirty="0" smtClean="0"/>
              <a:t>Los </a:t>
            </a:r>
            <a:r>
              <a:rPr lang="es-AR" dirty="0"/>
              <a:t>no electrólitos</a:t>
            </a:r>
            <a:r>
              <a:rPr lang="es-AR" b="1" dirty="0"/>
              <a:t> </a:t>
            </a:r>
            <a:r>
              <a:rPr lang="es-AR" dirty="0"/>
              <a:t>son las sustancias que no poseen esa propiedad, como es el caso del </a:t>
            </a:r>
            <a:r>
              <a:rPr lang="es-AR" dirty="0" smtClean="0"/>
              <a:t>etanol.</a:t>
            </a:r>
            <a:endParaRPr lang="es-AR" dirty="0"/>
          </a:p>
          <a:p>
            <a:endParaRPr lang="es-AR" dirty="0" smtClean="0"/>
          </a:p>
          <a:p>
            <a:r>
              <a:rPr lang="es-AR" dirty="0" smtClean="0"/>
              <a:t>Electrólitos fuertes </a:t>
            </a:r>
            <a:r>
              <a:rPr lang="es-AR" dirty="0" smtClean="0">
                <a:sym typeface="Wingdings" pitchFamily="2" charset="2"/>
              </a:rPr>
              <a:t> electrólitos débiles</a:t>
            </a:r>
          </a:p>
          <a:p>
            <a:pPr>
              <a:buNone/>
            </a:pPr>
            <a:endParaRPr lang="es-AR" dirty="0" smtClean="0">
              <a:sym typeface="Wingdings" pitchFamily="2" charset="2"/>
            </a:endParaRPr>
          </a:p>
          <a:p>
            <a:pPr>
              <a:buNone/>
            </a:pPr>
            <a:endParaRPr lang="es-AR" dirty="0" smtClean="0">
              <a:sym typeface="Wingdings" pitchFamily="2" charset="2"/>
            </a:endParaRPr>
          </a:p>
          <a:p>
            <a:pPr>
              <a:buNone/>
            </a:pPr>
            <a:endParaRPr lang="es-AR" dirty="0" smtClean="0">
              <a:sym typeface="Wingdings" pitchFamily="2" charset="2"/>
            </a:endParaRPr>
          </a:p>
          <a:p>
            <a:pPr>
              <a:buNone/>
            </a:pPr>
            <a:endParaRPr lang="es-AR" dirty="0" smtClean="0">
              <a:sym typeface="Wingdings" pitchFamily="2" charset="2"/>
            </a:endParaRPr>
          </a:p>
          <a:p>
            <a:pPr>
              <a:buNone/>
            </a:pPr>
            <a:endParaRPr lang="es-AR" dirty="0">
              <a:sym typeface="Wingdings" pitchFamily="2" charset="2"/>
            </a:endParaRPr>
          </a:p>
          <a:p>
            <a:r>
              <a:rPr lang="es-AR" dirty="0" smtClean="0">
                <a:sym typeface="Wingdings" pitchFamily="2" charset="2"/>
              </a:rPr>
              <a:t>Ácidos fuertes: se disocian totalmente o casi: </a:t>
            </a:r>
            <a:r>
              <a:rPr lang="es-AR" dirty="0" err="1" smtClean="0">
                <a:sym typeface="Wingdings" pitchFamily="2" charset="2"/>
              </a:rPr>
              <a:t>HCl</a:t>
            </a:r>
            <a:r>
              <a:rPr lang="es-AR" dirty="0" smtClean="0">
                <a:sym typeface="Wingdings" pitchFamily="2" charset="2"/>
              </a:rPr>
              <a:t>, </a:t>
            </a:r>
            <a:r>
              <a:rPr lang="es-AR" dirty="0" err="1" smtClean="0">
                <a:sym typeface="Wingdings" pitchFamily="2" charset="2"/>
              </a:rPr>
              <a:t>HBr</a:t>
            </a:r>
            <a:r>
              <a:rPr lang="es-AR" dirty="0" smtClean="0">
                <a:sym typeface="Wingdings" pitchFamily="2" charset="2"/>
              </a:rPr>
              <a:t>, ácido nítrico, sulfúrico, etc.</a:t>
            </a:r>
          </a:p>
          <a:p>
            <a:r>
              <a:rPr lang="es-AR" dirty="0" smtClean="0">
                <a:sym typeface="Wingdings" pitchFamily="2" charset="2"/>
              </a:rPr>
              <a:t>Ácidos débiles: apenas lo hacen: HF, ácido carbónico…</a:t>
            </a:r>
            <a:endParaRPr lang="es-AR" dirty="0"/>
          </a:p>
        </p:txBody>
      </p:sp>
      <p:pic>
        <p:nvPicPr>
          <p:cNvPr id="4098" name="Picture 2" descr="C:\Users\Usuario\Desktop\ELECTROLITOSFUERTESDEBILES.jpg"/>
          <p:cNvPicPr>
            <a:picLocks noChangeAspect="1" noChangeArrowheads="1"/>
          </p:cNvPicPr>
          <p:nvPr/>
        </p:nvPicPr>
        <p:blipFill>
          <a:blip r:embed="rId2"/>
          <a:srcRect l="11290" t="19354" r="11290" b="22581"/>
          <a:stretch>
            <a:fillRect/>
          </a:stretch>
        </p:blipFill>
        <p:spPr bwMode="auto">
          <a:xfrm>
            <a:off x="2214546" y="3571876"/>
            <a:ext cx="3429024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                Teoría de </a:t>
            </a:r>
            <a:r>
              <a:rPr lang="es-AR" dirty="0" err="1" smtClean="0"/>
              <a:t>Arrhenius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Ácido: sustancia que produce iones H en disolución acuosa.</a:t>
            </a:r>
          </a:p>
          <a:p>
            <a:r>
              <a:rPr lang="es-AR" dirty="0" smtClean="0"/>
              <a:t>Base: sustancia que produce iones OH- en disolución acuosa.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En </a:t>
            </a:r>
            <a:r>
              <a:rPr lang="es-AR" dirty="0"/>
              <a:t>la neutralización reaccionan un ácido y una base para dar sal y agua, por lo que la reacción de neutralización puede escribirse en la forma iónica neta:</a:t>
            </a:r>
          </a:p>
          <a:p>
            <a:pPr>
              <a:buNone/>
            </a:pPr>
            <a:r>
              <a:rPr lang="es-AR" dirty="0" smtClean="0"/>
              <a:t>                      H</a:t>
            </a:r>
            <a:r>
              <a:rPr lang="es-AR" baseline="30000" dirty="0"/>
              <a:t>+</a:t>
            </a:r>
            <a:r>
              <a:rPr lang="es-AR" dirty="0"/>
              <a:t>(</a:t>
            </a:r>
            <a:r>
              <a:rPr lang="es-AR" dirty="0" err="1"/>
              <a:t>aq</a:t>
            </a:r>
            <a:r>
              <a:rPr lang="es-AR" dirty="0"/>
              <a:t>) + OH</a:t>
            </a:r>
            <a:r>
              <a:rPr lang="es-AR" baseline="30000" dirty="0"/>
              <a:t>-</a:t>
            </a:r>
            <a:r>
              <a:rPr lang="es-AR" dirty="0"/>
              <a:t>(</a:t>
            </a:r>
            <a:r>
              <a:rPr lang="es-AR" dirty="0" err="1"/>
              <a:t>aq</a:t>
            </a:r>
            <a:r>
              <a:rPr lang="es-AR" dirty="0"/>
              <a:t>) → H</a:t>
            </a:r>
            <a:r>
              <a:rPr lang="es-AR" baseline="-25000" dirty="0"/>
              <a:t>2</a:t>
            </a:r>
            <a:r>
              <a:rPr lang="es-AR" dirty="0"/>
              <a:t>O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0100" y="285728"/>
            <a:ext cx="7710518" cy="1143000"/>
          </a:xfrm>
        </p:spPr>
        <p:txBody>
          <a:bodyPr/>
          <a:lstStyle/>
          <a:p>
            <a:r>
              <a:rPr lang="es-AR" dirty="0" smtClean="0"/>
              <a:t>       Errores de la teoría de </a:t>
            </a:r>
            <a:r>
              <a:rPr lang="es-AR" dirty="0" err="1" smtClean="0"/>
              <a:t>Arrhenius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2548880"/>
          </a:xfrm>
        </p:spPr>
        <p:txBody>
          <a:bodyPr/>
          <a:lstStyle/>
          <a:p>
            <a:r>
              <a:rPr lang="es-AR" dirty="0" smtClean="0"/>
              <a:t>Considerar la disociación ácida ajena al medio en que se encuentra (agua);</a:t>
            </a:r>
          </a:p>
          <a:p>
            <a:pPr>
              <a:buNone/>
            </a:pPr>
            <a:r>
              <a:rPr lang="es-AR" dirty="0"/>
              <a:t> </a:t>
            </a:r>
            <a:r>
              <a:rPr lang="es-AR" dirty="0" smtClean="0"/>
              <a:t>                    H NO</a:t>
            </a:r>
            <a:r>
              <a:rPr lang="es-AR" baseline="-25000" dirty="0" smtClean="0"/>
              <a:t>3</a:t>
            </a:r>
            <a:r>
              <a:rPr lang="es-AR" dirty="0" smtClean="0"/>
              <a:t> </a:t>
            </a:r>
            <a:r>
              <a:rPr lang="es-AR" dirty="0">
                <a:sym typeface="Wingdings"/>
              </a:rPr>
              <a:t></a:t>
            </a:r>
            <a:r>
              <a:rPr lang="es-AR" dirty="0"/>
              <a:t> H</a:t>
            </a:r>
            <a:r>
              <a:rPr lang="es-AR" baseline="30000" dirty="0"/>
              <a:t>+</a:t>
            </a:r>
            <a:r>
              <a:rPr lang="es-AR" dirty="0"/>
              <a:t>   + </a:t>
            </a:r>
            <a:r>
              <a:rPr lang="es-AR" dirty="0" smtClean="0"/>
              <a:t>NO</a:t>
            </a:r>
            <a:r>
              <a:rPr lang="es-AR" baseline="-25000" dirty="0" smtClean="0"/>
              <a:t>3</a:t>
            </a:r>
            <a:r>
              <a:rPr lang="es-AR" baseline="30000" dirty="0" smtClean="0"/>
              <a:t>1-</a:t>
            </a:r>
            <a:endParaRPr lang="es-AR" dirty="0"/>
          </a:p>
          <a:p>
            <a:pPr>
              <a:buNone/>
            </a:pPr>
            <a:r>
              <a:rPr lang="es-AR" dirty="0" smtClean="0"/>
              <a:t>                cuando en realidad ocurre:</a:t>
            </a:r>
          </a:p>
          <a:p>
            <a:pPr>
              <a:buNone/>
            </a:pPr>
            <a:r>
              <a:rPr lang="es-AR" dirty="0" smtClean="0"/>
              <a:t>               H NO</a:t>
            </a:r>
            <a:r>
              <a:rPr lang="es-AR" baseline="-25000" dirty="0" smtClean="0"/>
              <a:t>3  </a:t>
            </a:r>
            <a:r>
              <a:rPr lang="es-AR" dirty="0"/>
              <a:t>+ H</a:t>
            </a:r>
            <a:r>
              <a:rPr lang="es-AR" baseline="-25000" dirty="0"/>
              <a:t>2</a:t>
            </a:r>
            <a:r>
              <a:rPr lang="es-AR" dirty="0"/>
              <a:t>O  </a:t>
            </a:r>
            <a:r>
              <a:rPr lang="es-AR" dirty="0">
                <a:sym typeface="Wingdings"/>
              </a:rPr>
              <a:t></a:t>
            </a:r>
            <a:r>
              <a:rPr lang="es-AR" dirty="0"/>
              <a:t> H</a:t>
            </a:r>
            <a:r>
              <a:rPr lang="es-AR" baseline="-25000" dirty="0"/>
              <a:t>3</a:t>
            </a:r>
            <a:r>
              <a:rPr lang="es-AR" dirty="0"/>
              <a:t>O</a:t>
            </a:r>
            <a:r>
              <a:rPr lang="es-AR" baseline="30000" dirty="0"/>
              <a:t>+</a:t>
            </a:r>
            <a:r>
              <a:rPr lang="es-AR" dirty="0"/>
              <a:t>   + </a:t>
            </a:r>
            <a:r>
              <a:rPr lang="es-AR" dirty="0" smtClean="0"/>
              <a:t>NO</a:t>
            </a:r>
            <a:r>
              <a:rPr lang="es-AR" baseline="-25000" dirty="0" smtClean="0"/>
              <a:t>3</a:t>
            </a:r>
            <a:r>
              <a:rPr lang="es-AR" baseline="30000" dirty="0" smtClean="0"/>
              <a:t>1-</a:t>
            </a:r>
          </a:p>
          <a:p>
            <a:pPr>
              <a:buNone/>
            </a:pPr>
            <a:endParaRPr lang="es-AR" dirty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/>
          </a:p>
        </p:txBody>
      </p:sp>
      <p:pic>
        <p:nvPicPr>
          <p:cNvPr id="2050" name="Picture 2" descr="C:\Users\Usuario\Desktop\000095176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1828792" cy="1371594"/>
          </a:xfrm>
          <a:prstGeom prst="rect">
            <a:avLst/>
          </a:prstGeom>
          <a:noFill/>
        </p:spPr>
      </p:pic>
      <p:sp>
        <p:nvSpPr>
          <p:cNvPr id="4" name="CuadroTexto 3"/>
          <p:cNvSpPr txBox="1"/>
          <p:nvPr/>
        </p:nvSpPr>
        <p:spPr>
          <a:xfrm flipH="1">
            <a:off x="1050878" y="4509120"/>
            <a:ext cx="726553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es-AR" sz="2400" dirty="0">
                <a:solidFill>
                  <a:prstClr val="black"/>
                </a:solidFill>
              </a:rPr>
              <a:t>Considerar que las propiedades básicas se deben al OH</a:t>
            </a:r>
            <a:r>
              <a:rPr lang="es-AR" sz="2400" baseline="30000" dirty="0">
                <a:solidFill>
                  <a:prstClr val="black"/>
                </a:solidFill>
              </a:rPr>
              <a:t>-</a:t>
            </a:r>
            <a:endParaRPr lang="es-AR" sz="2400" dirty="0">
              <a:solidFill>
                <a:prstClr val="black"/>
              </a:solidFill>
            </a:endParaRPr>
          </a:p>
          <a:p>
            <a:pPr marL="274320" lvl="0" indent="-274320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es-AR" sz="2400" dirty="0">
                <a:solidFill>
                  <a:prstClr val="black"/>
                </a:solidFill>
              </a:rPr>
              <a:t>                  </a:t>
            </a:r>
            <a:r>
              <a:rPr lang="es-AR" sz="2400" dirty="0" err="1">
                <a:solidFill>
                  <a:prstClr val="black"/>
                </a:solidFill>
              </a:rPr>
              <a:t>HCl</a:t>
            </a:r>
            <a:r>
              <a:rPr lang="es-AR" sz="2400" dirty="0">
                <a:solidFill>
                  <a:prstClr val="black"/>
                </a:solidFill>
              </a:rPr>
              <a:t>  + NH</a:t>
            </a:r>
            <a:r>
              <a:rPr lang="es-AR" sz="2400" baseline="-25000" dirty="0">
                <a:solidFill>
                  <a:prstClr val="black"/>
                </a:solidFill>
              </a:rPr>
              <a:t>3</a:t>
            </a:r>
            <a:r>
              <a:rPr lang="es-AR" sz="2400" dirty="0">
                <a:solidFill>
                  <a:prstClr val="black"/>
                </a:solidFill>
              </a:rPr>
              <a:t> </a:t>
            </a:r>
            <a:r>
              <a:rPr lang="es-AR" sz="2400" dirty="0">
                <a:solidFill>
                  <a:prstClr val="black"/>
                </a:solidFill>
                <a:sym typeface="Wingdings"/>
              </a:rPr>
              <a:t></a:t>
            </a:r>
            <a:r>
              <a:rPr lang="es-AR" sz="2400" dirty="0">
                <a:solidFill>
                  <a:prstClr val="black"/>
                </a:solidFill>
              </a:rPr>
              <a:t> Cl</a:t>
            </a:r>
            <a:r>
              <a:rPr lang="es-AR" sz="2400" baseline="30000" dirty="0">
                <a:solidFill>
                  <a:prstClr val="black"/>
                </a:solidFill>
              </a:rPr>
              <a:t>-</a:t>
            </a:r>
            <a:r>
              <a:rPr lang="es-AR" sz="2400" dirty="0">
                <a:solidFill>
                  <a:prstClr val="black"/>
                </a:solidFill>
              </a:rPr>
              <a:t>  +  NH</a:t>
            </a:r>
            <a:r>
              <a:rPr lang="es-AR" sz="2400" baseline="-25000" dirty="0">
                <a:solidFill>
                  <a:prstClr val="black"/>
                </a:solidFill>
              </a:rPr>
              <a:t>4</a:t>
            </a:r>
            <a:r>
              <a:rPr lang="es-AR" sz="2400" baseline="30000" dirty="0">
                <a:solidFill>
                  <a:prstClr val="black"/>
                </a:solidFill>
              </a:rPr>
              <a:t>+</a:t>
            </a:r>
            <a:endParaRPr lang="es-AR" sz="24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Teoría de </a:t>
            </a:r>
            <a:r>
              <a:rPr lang="es-AR" dirty="0" err="1" smtClean="0"/>
              <a:t>Bronsted-Lowry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Ácido: sustancia con tendencia a donar iones H</a:t>
            </a:r>
          </a:p>
          <a:p>
            <a:r>
              <a:rPr lang="es-AR" dirty="0" smtClean="0"/>
              <a:t>Base: sustancia captadora de H</a:t>
            </a:r>
          </a:p>
          <a:p>
            <a:endParaRPr lang="es-AR" dirty="0"/>
          </a:p>
          <a:p>
            <a:pPr>
              <a:buNone/>
            </a:pPr>
            <a:r>
              <a:rPr lang="es-AR" dirty="0" smtClean="0"/>
              <a:t>                 </a:t>
            </a:r>
            <a:r>
              <a:rPr lang="es-AR" dirty="0" err="1" smtClean="0"/>
              <a:t>HCl</a:t>
            </a:r>
            <a:r>
              <a:rPr lang="es-AR" dirty="0" smtClean="0"/>
              <a:t>  </a:t>
            </a:r>
            <a:r>
              <a:rPr lang="es-AR" dirty="0"/>
              <a:t>+ NH</a:t>
            </a:r>
            <a:r>
              <a:rPr lang="es-AR" baseline="-25000" dirty="0"/>
              <a:t>3</a:t>
            </a:r>
            <a:r>
              <a:rPr lang="es-AR" dirty="0"/>
              <a:t>  </a:t>
            </a:r>
            <a:r>
              <a:rPr lang="es-AR" dirty="0">
                <a:sym typeface="Wingdings"/>
              </a:rPr>
              <a:t></a:t>
            </a:r>
            <a:r>
              <a:rPr lang="es-AR" dirty="0"/>
              <a:t>  Cl</a:t>
            </a:r>
            <a:r>
              <a:rPr lang="es-AR" baseline="30000" dirty="0"/>
              <a:t>-</a:t>
            </a:r>
            <a:r>
              <a:rPr lang="es-AR" dirty="0"/>
              <a:t>  +  NH</a:t>
            </a:r>
            <a:r>
              <a:rPr lang="es-AR" baseline="-25000" dirty="0"/>
              <a:t>4</a:t>
            </a:r>
            <a:r>
              <a:rPr lang="es-AR" baseline="30000" dirty="0"/>
              <a:t>+</a:t>
            </a:r>
            <a:endParaRPr lang="es-AR" dirty="0"/>
          </a:p>
          <a:p>
            <a:pPr>
              <a:buNone/>
            </a:pPr>
            <a:r>
              <a:rPr lang="es-AR" dirty="0" smtClean="0"/>
              <a:t>               ácido1  base2   base1   ácido2</a:t>
            </a:r>
          </a:p>
          <a:p>
            <a:pPr>
              <a:buNone/>
            </a:pPr>
            <a:r>
              <a:rPr lang="es-AR" dirty="0" smtClean="0"/>
              <a:t>               Pares ácido-bases conjugados.</a:t>
            </a:r>
          </a:p>
          <a:p>
            <a:pPr>
              <a:buNone/>
            </a:pPr>
            <a:r>
              <a:rPr lang="es-AR" dirty="0" smtClean="0"/>
              <a:t>La fuerza de los ácidos o bases se la puede medir por la tendencia a perder o ganar H.</a:t>
            </a:r>
          </a:p>
          <a:p>
            <a:pPr>
              <a:buNone/>
            </a:pPr>
            <a:r>
              <a:rPr lang="es-AR" dirty="0" smtClean="0"/>
              <a:t>La forma de compararlo es siempre con respecto a la misma base o al mismo ácido respectivamente.</a:t>
            </a:r>
            <a:endParaRPr lang="es-AR" dirty="0"/>
          </a:p>
        </p:txBody>
      </p:sp>
      <p:pic>
        <p:nvPicPr>
          <p:cNvPr id="5122" name="Picture 2" descr="C:\Users\Usuario\Desktop\2377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428604"/>
            <a:ext cx="1673218" cy="16732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Constante de ácidos y bases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La forma cuantitativa de medir la fuerza se da por la constante de equilibrio:</a:t>
            </a:r>
          </a:p>
          <a:p>
            <a:pPr>
              <a:buNone/>
            </a:pPr>
            <a:r>
              <a:rPr lang="es-AR" dirty="0" smtClean="0"/>
              <a:t>              HA </a:t>
            </a:r>
            <a:r>
              <a:rPr lang="es-AR" dirty="0"/>
              <a:t>+ H</a:t>
            </a:r>
            <a:r>
              <a:rPr lang="es-AR" baseline="-25000" dirty="0"/>
              <a:t>2</a:t>
            </a:r>
            <a:r>
              <a:rPr lang="es-AR" dirty="0"/>
              <a:t>O  </a:t>
            </a:r>
            <a:r>
              <a:rPr lang="es-AR" dirty="0">
                <a:sym typeface="Wingdings"/>
              </a:rPr>
              <a:t></a:t>
            </a:r>
            <a:r>
              <a:rPr lang="es-AR" dirty="0"/>
              <a:t>  A</a:t>
            </a:r>
            <a:r>
              <a:rPr lang="es-AR" baseline="30000" dirty="0"/>
              <a:t>-</a:t>
            </a:r>
            <a:r>
              <a:rPr lang="es-AR" dirty="0"/>
              <a:t>  +  H</a:t>
            </a:r>
            <a:r>
              <a:rPr lang="es-AR" baseline="-25000" dirty="0"/>
              <a:t>3</a:t>
            </a:r>
            <a:r>
              <a:rPr lang="es-AR" dirty="0"/>
              <a:t>O</a:t>
            </a:r>
            <a:r>
              <a:rPr lang="es-AR" baseline="30000" dirty="0" smtClean="0"/>
              <a:t>+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                          [</a:t>
            </a:r>
            <a:r>
              <a:rPr lang="es-AR" dirty="0"/>
              <a:t>A</a:t>
            </a:r>
            <a:r>
              <a:rPr lang="es-AR" baseline="30000" dirty="0"/>
              <a:t>-</a:t>
            </a:r>
            <a:r>
              <a:rPr lang="es-AR" dirty="0" smtClean="0"/>
              <a:t>] x </a:t>
            </a:r>
            <a:r>
              <a:rPr lang="es-AR" dirty="0"/>
              <a:t>[H</a:t>
            </a:r>
            <a:r>
              <a:rPr lang="es-AR" baseline="-25000" dirty="0"/>
              <a:t>3</a:t>
            </a:r>
            <a:r>
              <a:rPr lang="es-AR" dirty="0"/>
              <a:t>O</a:t>
            </a:r>
            <a:r>
              <a:rPr lang="es-AR" baseline="30000" dirty="0"/>
              <a:t>+</a:t>
            </a:r>
            <a:r>
              <a:rPr lang="es-AR" dirty="0"/>
              <a:t>]</a:t>
            </a:r>
          </a:p>
          <a:p>
            <a:pPr>
              <a:buNone/>
            </a:pPr>
            <a:r>
              <a:rPr lang="es-AR" dirty="0" smtClean="0"/>
              <a:t>                K </a:t>
            </a:r>
            <a:r>
              <a:rPr lang="es-AR" dirty="0"/>
              <a:t>a= -------------------</a:t>
            </a:r>
          </a:p>
          <a:p>
            <a:pPr>
              <a:buNone/>
            </a:pPr>
            <a:r>
              <a:rPr lang="es-AR" dirty="0" smtClean="0"/>
              <a:t>      </a:t>
            </a:r>
            <a:r>
              <a:rPr lang="es-AR" dirty="0"/>
              <a:t>	</a:t>
            </a:r>
            <a:r>
              <a:rPr lang="es-AR" dirty="0" smtClean="0"/>
              <a:t>                       [</a:t>
            </a:r>
            <a:r>
              <a:rPr lang="es-AR" dirty="0"/>
              <a:t>HA]</a:t>
            </a:r>
          </a:p>
          <a:p>
            <a:pPr>
              <a:buNone/>
            </a:pPr>
            <a:r>
              <a:rPr lang="es-AR" dirty="0" smtClean="0"/>
              <a:t>Si </a:t>
            </a:r>
            <a:r>
              <a:rPr lang="es-AR" dirty="0" err="1" smtClean="0"/>
              <a:t>Ka</a:t>
            </a:r>
            <a:r>
              <a:rPr lang="es-AR" dirty="0" smtClean="0"/>
              <a:t> es enorme, sustancia fuerte.</a:t>
            </a:r>
          </a:p>
          <a:p>
            <a:pPr>
              <a:buNone/>
            </a:pPr>
            <a:r>
              <a:rPr lang="es-AR" dirty="0" smtClean="0"/>
              <a:t>Si 0 &lt; K &lt; 1 </a:t>
            </a:r>
            <a:r>
              <a:rPr lang="es-AR" dirty="0" smtClean="0">
                <a:sym typeface="Wingdings" pitchFamily="2" charset="2"/>
              </a:rPr>
              <a:t> débil.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r>
              <a:rPr lang="es-AR" dirty="0" smtClean="0"/>
              <a:t>Fuerza de ácidos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AR" b="1" i="1" u="sng" dirty="0" smtClean="0"/>
              <a:t>Compuestos binarios</a:t>
            </a:r>
            <a:r>
              <a:rPr lang="es-AR" b="1" i="1" dirty="0" smtClean="0"/>
              <a:t>:                Facilidad con que se </a:t>
            </a:r>
          </a:p>
          <a:p>
            <a:pPr>
              <a:buNone/>
            </a:pPr>
            <a:r>
              <a:rPr lang="es-AR" b="1" i="1" dirty="0" smtClean="0"/>
              <a:t>                                                      rompe el enlace</a:t>
            </a:r>
          </a:p>
          <a:p>
            <a:pPr>
              <a:buNone/>
            </a:pPr>
            <a:r>
              <a:rPr lang="es-AR" b="1" i="1" dirty="0" smtClean="0"/>
              <a:t>La fuerza depende de                Estabilidad de iones </a:t>
            </a:r>
          </a:p>
          <a:p>
            <a:pPr>
              <a:buNone/>
            </a:pPr>
            <a:r>
              <a:rPr lang="es-AR" b="1" i="1" dirty="0" smtClean="0"/>
              <a:t>                                                       resultantes </a:t>
            </a:r>
          </a:p>
          <a:p>
            <a:r>
              <a:rPr lang="es-AR" dirty="0" smtClean="0"/>
              <a:t>Grupo: consideramos </a:t>
            </a:r>
            <a:r>
              <a:rPr lang="es-AR" b="1" u="sng" dirty="0" smtClean="0"/>
              <a:t>fuerza de enlace</a:t>
            </a:r>
            <a:r>
              <a:rPr lang="es-AR" dirty="0" smtClean="0"/>
              <a:t>: </a:t>
            </a:r>
          </a:p>
          <a:p>
            <a:pPr>
              <a:buNone/>
            </a:pPr>
            <a:r>
              <a:rPr lang="es-AR" dirty="0"/>
              <a:t> </a:t>
            </a:r>
            <a:r>
              <a:rPr lang="es-AR" dirty="0" smtClean="0"/>
              <a:t>                           HF &gt;&gt; </a:t>
            </a:r>
            <a:r>
              <a:rPr lang="es-AR" dirty="0" err="1" smtClean="0"/>
              <a:t>HCl</a:t>
            </a:r>
            <a:r>
              <a:rPr lang="es-AR" dirty="0" smtClean="0"/>
              <a:t> &gt; </a:t>
            </a:r>
            <a:r>
              <a:rPr lang="es-AR" dirty="0" err="1" smtClean="0"/>
              <a:t>HBr</a:t>
            </a:r>
            <a:r>
              <a:rPr lang="es-AR" dirty="0" smtClean="0"/>
              <a:t> &gt; HI</a:t>
            </a:r>
          </a:p>
          <a:p>
            <a:pPr>
              <a:buNone/>
            </a:pPr>
            <a:r>
              <a:rPr lang="es-AR" dirty="0" smtClean="0"/>
              <a:t>            HF es un poco más difícil de romper</a:t>
            </a:r>
            <a:r>
              <a:rPr lang="es-AR" dirty="0"/>
              <a:t> </a:t>
            </a:r>
            <a:endParaRPr lang="es-AR" dirty="0" smtClean="0"/>
          </a:p>
          <a:p>
            <a:pPr>
              <a:buNone/>
            </a:pPr>
            <a:r>
              <a:rPr lang="es-AR" dirty="0" smtClean="0"/>
              <a:t>    fuerza de ácidos: HF &lt;&lt; </a:t>
            </a:r>
            <a:r>
              <a:rPr lang="es-AR" dirty="0" err="1" smtClean="0"/>
              <a:t>HCl</a:t>
            </a:r>
            <a:r>
              <a:rPr lang="es-AR" dirty="0" smtClean="0"/>
              <a:t> &lt; </a:t>
            </a:r>
            <a:r>
              <a:rPr lang="es-AR" dirty="0" err="1" smtClean="0"/>
              <a:t>HBr</a:t>
            </a:r>
            <a:r>
              <a:rPr lang="es-AR" dirty="0" smtClean="0"/>
              <a:t> &lt; HI</a:t>
            </a:r>
          </a:p>
          <a:p>
            <a:pPr>
              <a:buNone/>
            </a:pPr>
            <a:endParaRPr lang="es-AR" dirty="0" smtClean="0"/>
          </a:p>
          <a:p>
            <a:r>
              <a:rPr lang="es-AR" dirty="0" smtClean="0"/>
              <a:t>Periodo: consideramos </a:t>
            </a:r>
            <a:r>
              <a:rPr lang="es-AR" b="1" u="sng" dirty="0" smtClean="0"/>
              <a:t>polaridad</a:t>
            </a:r>
            <a:r>
              <a:rPr lang="es-AR" dirty="0" smtClean="0"/>
              <a:t>:</a:t>
            </a:r>
          </a:p>
          <a:p>
            <a:pPr>
              <a:buNone/>
            </a:pPr>
            <a:r>
              <a:rPr lang="es-AR" dirty="0" smtClean="0"/>
              <a:t>                    CH</a:t>
            </a:r>
            <a:r>
              <a:rPr lang="es-AR" baseline="-25000" dirty="0" smtClean="0"/>
              <a:t>4</a:t>
            </a:r>
            <a:r>
              <a:rPr lang="es-AR" dirty="0" smtClean="0"/>
              <a:t>  &lt;  NH</a:t>
            </a:r>
            <a:r>
              <a:rPr lang="es-AR" baseline="-25000" dirty="0" smtClean="0"/>
              <a:t>3 </a:t>
            </a:r>
            <a:r>
              <a:rPr lang="es-AR" dirty="0" smtClean="0"/>
              <a:t> &lt;  OH</a:t>
            </a:r>
            <a:r>
              <a:rPr lang="es-AR" baseline="-25000" dirty="0" smtClean="0"/>
              <a:t>2</a:t>
            </a:r>
            <a:r>
              <a:rPr lang="es-AR" dirty="0" smtClean="0"/>
              <a:t>  &lt;  FH</a:t>
            </a:r>
          </a:p>
          <a:p>
            <a:pPr>
              <a:buNone/>
            </a:pPr>
            <a:r>
              <a:rPr lang="es-AR" dirty="0" smtClean="0"/>
              <a:t>      fuerza de ácidos: </a:t>
            </a:r>
          </a:p>
          <a:p>
            <a:pPr>
              <a:buNone/>
            </a:pPr>
            <a:r>
              <a:rPr lang="es-AR" dirty="0" smtClean="0"/>
              <a:t>                    FH  &gt; OH</a:t>
            </a:r>
            <a:r>
              <a:rPr lang="es-AR" baseline="-25000" dirty="0" smtClean="0"/>
              <a:t>2</a:t>
            </a:r>
            <a:r>
              <a:rPr lang="es-AR" dirty="0" smtClean="0"/>
              <a:t> &gt; NH</a:t>
            </a:r>
            <a:r>
              <a:rPr lang="es-AR" baseline="-25000" dirty="0" smtClean="0"/>
              <a:t>3</a:t>
            </a:r>
            <a:r>
              <a:rPr lang="es-AR" dirty="0" smtClean="0"/>
              <a:t> &gt; CH</a:t>
            </a:r>
            <a:r>
              <a:rPr lang="es-AR" baseline="-25000" dirty="0" smtClean="0"/>
              <a:t>4</a:t>
            </a: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      </a:t>
            </a:r>
          </a:p>
          <a:p>
            <a:pPr>
              <a:buNone/>
            </a:pPr>
            <a:endParaRPr lang="es-AR" baseline="-25000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/>
          </a:p>
        </p:txBody>
      </p:sp>
      <p:cxnSp>
        <p:nvCxnSpPr>
          <p:cNvPr id="5" name="4 Conector recto de flecha"/>
          <p:cNvCxnSpPr/>
          <p:nvPr/>
        </p:nvCxnSpPr>
        <p:spPr>
          <a:xfrm flipV="1">
            <a:off x="3707904" y="1484784"/>
            <a:ext cx="108012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3779912" y="2276872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/>
          <a:lstStyle/>
          <a:p>
            <a:pPr>
              <a:buNone/>
            </a:pPr>
            <a:r>
              <a:rPr lang="es-AR" b="1" i="1" u="sng" dirty="0" smtClean="0"/>
              <a:t>Compuestos ternarios</a:t>
            </a:r>
            <a:r>
              <a:rPr lang="es-AR" u="sng" dirty="0" smtClean="0"/>
              <a:t>:</a:t>
            </a:r>
          </a:p>
          <a:p>
            <a:r>
              <a:rPr lang="es-AR" dirty="0" smtClean="0"/>
              <a:t>Átomos centrales iguales: </a:t>
            </a:r>
          </a:p>
          <a:p>
            <a:pPr>
              <a:buNone/>
            </a:pPr>
            <a:r>
              <a:rPr lang="es-AR" dirty="0" smtClean="0"/>
              <a:t>	O – N – O - H                      O – N – O - H</a:t>
            </a:r>
          </a:p>
          <a:p>
            <a:pPr>
              <a:buNone/>
            </a:pPr>
            <a:r>
              <a:rPr lang="es-AR" dirty="0" smtClean="0"/>
              <a:t>           I</a:t>
            </a:r>
          </a:p>
          <a:p>
            <a:pPr>
              <a:buNone/>
            </a:pPr>
            <a:r>
              <a:rPr lang="es-AR" dirty="0" smtClean="0"/>
              <a:t>           O</a:t>
            </a:r>
          </a:p>
          <a:p>
            <a:pPr>
              <a:buNone/>
            </a:pPr>
            <a:r>
              <a:rPr lang="es-AR" dirty="0" smtClean="0"/>
              <a:t>Fuerza </a:t>
            </a:r>
            <a:r>
              <a:rPr lang="es-AR" b="1" dirty="0" smtClean="0"/>
              <a:t>aumenta con el número del estado de oxidación </a:t>
            </a:r>
            <a:r>
              <a:rPr lang="es-AR" dirty="0" smtClean="0"/>
              <a:t>del elemento central.</a:t>
            </a:r>
          </a:p>
          <a:p>
            <a:pPr>
              <a:buNone/>
            </a:pPr>
            <a:r>
              <a:rPr lang="es-AR" dirty="0" smtClean="0"/>
              <a:t>                              HNO</a:t>
            </a:r>
            <a:r>
              <a:rPr lang="es-AR" baseline="-25000" dirty="0" smtClean="0"/>
              <a:t>3 </a:t>
            </a:r>
            <a:r>
              <a:rPr lang="es-AR" dirty="0" smtClean="0"/>
              <a:t> &gt; HNO</a:t>
            </a:r>
            <a:r>
              <a:rPr lang="es-AR" baseline="-25000" dirty="0" smtClean="0"/>
              <a:t>2</a:t>
            </a:r>
            <a:endParaRPr lang="es-AR" dirty="0" smtClean="0"/>
          </a:p>
          <a:p>
            <a:r>
              <a:rPr lang="es-AR" dirty="0" smtClean="0"/>
              <a:t>Átomos centrales distintos:</a:t>
            </a:r>
          </a:p>
          <a:p>
            <a:pPr>
              <a:buNone/>
            </a:pPr>
            <a:r>
              <a:rPr lang="es-AR" dirty="0" smtClean="0"/>
              <a:t>                          HClO</a:t>
            </a:r>
            <a:r>
              <a:rPr lang="es-AR" baseline="-25000" dirty="0" smtClean="0"/>
              <a:t>4 </a:t>
            </a:r>
            <a:r>
              <a:rPr lang="es-AR" dirty="0" smtClean="0"/>
              <a:t> &gt; HBrO</a:t>
            </a:r>
            <a:r>
              <a:rPr lang="es-AR" baseline="-25000" dirty="0" smtClean="0"/>
              <a:t>4</a:t>
            </a:r>
            <a:endParaRPr lang="es-AR" dirty="0" smtClean="0"/>
          </a:p>
          <a:p>
            <a:pPr>
              <a:buNone/>
            </a:pPr>
            <a:r>
              <a:rPr lang="es-AR" dirty="0" smtClean="0"/>
              <a:t>Fuerza </a:t>
            </a:r>
            <a:r>
              <a:rPr lang="es-AR" b="1" dirty="0" smtClean="0"/>
              <a:t>aumenta con el aumento de electronegatividad </a:t>
            </a:r>
            <a:r>
              <a:rPr lang="es-AR" dirty="0" smtClean="0"/>
              <a:t>del átomo central.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347</TotalTime>
  <Words>632</Words>
  <Application>Microsoft Office PowerPoint</Application>
  <PresentationFormat>Presentación en pantalla (4:3)</PresentationFormat>
  <Paragraphs>140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Century Schoolbook</vt:lpstr>
      <vt:lpstr>Wingdings</vt:lpstr>
      <vt:lpstr>Wingdings 2</vt:lpstr>
      <vt:lpstr>Mirador</vt:lpstr>
      <vt:lpstr>EQUILIBRIO IÓNICO </vt:lpstr>
      <vt:lpstr>ÁCIDOS</vt:lpstr>
      <vt:lpstr>ELECTRÓLITOS</vt:lpstr>
      <vt:lpstr>                Teoría de Arrhenius</vt:lpstr>
      <vt:lpstr>       Errores de la teoría de Arrhenius</vt:lpstr>
      <vt:lpstr>Teoría de Bronsted-Lowry</vt:lpstr>
      <vt:lpstr>Constante de ácidos y bases</vt:lpstr>
      <vt:lpstr>Fuerza de ácidos</vt:lpstr>
      <vt:lpstr>Presentación de PowerPoint</vt:lpstr>
      <vt:lpstr>Fuerza de bases</vt:lpstr>
      <vt:lpstr>     anfóteros</vt:lpstr>
      <vt:lpstr>AUTOIONIZACIÓN DEL AGUA</vt:lpstr>
      <vt:lpstr>          Escala de pH y pOH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EQUILIBRIO IÓNICO</dc:title>
  <dc:creator>Nancy Saldis</dc:creator>
  <cp:lastModifiedBy>Usuario</cp:lastModifiedBy>
  <cp:revision>35</cp:revision>
  <dcterms:created xsi:type="dcterms:W3CDTF">2014-08-25T21:00:18Z</dcterms:created>
  <dcterms:modified xsi:type="dcterms:W3CDTF">2022-08-29T21:02:35Z</dcterms:modified>
</cp:coreProperties>
</file>