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3" r:id="rId11"/>
    <p:sldId id="266" r:id="rId12"/>
    <p:sldId id="265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72108C-C78F-4016-9B5E-8DCC991A32DF}" type="datetimeFigureOut">
              <a:rPr lang="es-AR" smtClean="0"/>
              <a:pPr/>
              <a:t>31/08/2022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8570CD-6B82-4AFE-AF69-8C23257FD6F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Cálculo de pH </a:t>
            </a:r>
            <a:endParaRPr lang="es-AR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dirty="0" smtClean="0"/>
              <a:t>Cátedra QUÍMICA GENERAL II</a:t>
            </a:r>
          </a:p>
          <a:p>
            <a:r>
              <a:rPr lang="es-AR" dirty="0" smtClean="0"/>
              <a:t>INGENIERÍA QUÍMICA</a:t>
            </a:r>
          </a:p>
          <a:p>
            <a:r>
              <a:rPr lang="es-AR" dirty="0" smtClean="0"/>
              <a:t>FCEFYN-UNC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AR" dirty="0" smtClean="0"/>
              <a:t>Aproximaciones:</a:t>
            </a:r>
          </a:p>
          <a:p>
            <a:pPr>
              <a:buNone/>
            </a:pPr>
            <a:r>
              <a:rPr lang="es-AR" dirty="0" smtClean="0"/>
              <a:t>            </a:t>
            </a:r>
            <a:r>
              <a:rPr lang="es-AR" dirty="0" err="1" smtClean="0"/>
              <a:t>HAc</a:t>
            </a:r>
            <a:r>
              <a:rPr lang="es-AR" dirty="0" smtClean="0"/>
              <a:t> </a:t>
            </a:r>
            <a:r>
              <a:rPr lang="es-AR" dirty="0" smtClean="0"/>
              <a:t>+ H</a:t>
            </a:r>
            <a:r>
              <a:rPr lang="es-AR" baseline="-25000" dirty="0" smtClean="0"/>
              <a:t>2</a:t>
            </a:r>
            <a:r>
              <a:rPr lang="es-AR" dirty="0" smtClean="0"/>
              <a:t>O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Ac</a:t>
            </a:r>
            <a:r>
              <a:rPr lang="es-AR" baseline="30000" dirty="0" smtClean="0"/>
              <a:t>-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          2 H</a:t>
            </a:r>
            <a:r>
              <a:rPr lang="es-AR" baseline="-25000" dirty="0" smtClean="0"/>
              <a:t>2</a:t>
            </a:r>
            <a:r>
              <a:rPr lang="es-AR" dirty="0" smtClean="0"/>
              <a:t>O 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OH –</a:t>
            </a:r>
          </a:p>
          <a:p>
            <a:r>
              <a:rPr lang="es-AR" dirty="0" smtClean="0"/>
              <a:t>Reacción desplazada a la izquierda (</a:t>
            </a:r>
            <a:r>
              <a:rPr lang="es-AR" dirty="0" err="1" smtClean="0"/>
              <a:t>ác</a:t>
            </a:r>
            <a:r>
              <a:rPr lang="es-AR" dirty="0" smtClean="0"/>
              <a:t>. débil)</a:t>
            </a:r>
          </a:p>
          <a:p>
            <a:r>
              <a:rPr lang="es-AR" dirty="0" smtClean="0"/>
              <a:t>Presencia de ión común reprime más aún.</a:t>
            </a:r>
          </a:p>
          <a:p>
            <a:pPr>
              <a:buNone/>
            </a:pPr>
            <a:r>
              <a:rPr lang="es-AR" dirty="0" smtClean="0"/>
              <a:t>                 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&gt;&gt; </a:t>
            </a:r>
            <a:r>
              <a:rPr lang="es-AR" dirty="0" smtClean="0">
                <a:solidFill>
                  <a:srgbClr val="FF0000"/>
                </a:solidFill>
              </a:rPr>
              <a:t>[OH -] &lt;&lt;&lt; Ac- </a:t>
            </a:r>
          </a:p>
          <a:p>
            <a:pPr>
              <a:buNone/>
            </a:pPr>
            <a:r>
              <a:rPr lang="es-AR" dirty="0" smtClean="0"/>
              <a:t>*  En BC</a:t>
            </a:r>
            <a:r>
              <a:rPr lang="es-AR" sz="2400" dirty="0" smtClean="0"/>
              <a:t>: [H</a:t>
            </a:r>
            <a:r>
              <a:rPr lang="es-AR" sz="2400" baseline="-25000" dirty="0" smtClean="0"/>
              <a:t>3</a:t>
            </a:r>
            <a:r>
              <a:rPr lang="es-AR" sz="2400" dirty="0" smtClean="0"/>
              <a:t> O</a:t>
            </a:r>
            <a:r>
              <a:rPr lang="es-AR" sz="2400" baseline="30000" dirty="0" smtClean="0"/>
              <a:t>+</a:t>
            </a:r>
            <a:r>
              <a:rPr lang="es-AR" sz="2400" dirty="0" smtClean="0"/>
              <a:t>] = [Ac-] + </a:t>
            </a:r>
            <a:r>
              <a:rPr lang="es-AR" sz="2400" dirty="0" smtClean="0">
                <a:solidFill>
                  <a:srgbClr val="FF0000"/>
                </a:solidFill>
              </a:rPr>
              <a:t>[OH -]       </a:t>
            </a:r>
            <a:r>
              <a:rPr lang="es-A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s-AR" dirty="0" smtClean="0">
                <a:solidFill>
                  <a:srgbClr val="FF0000"/>
                </a:solidFill>
              </a:rPr>
              <a:t>                       </a:t>
            </a:r>
            <a:r>
              <a:rPr lang="es-AR" dirty="0" smtClean="0"/>
              <a:t>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≈ [Ac-</a:t>
            </a:r>
            <a:r>
              <a:rPr lang="es-AR" dirty="0" smtClean="0"/>
              <a:t>] (mol x mol)</a:t>
            </a:r>
            <a:endParaRPr lang="es-AR" dirty="0" smtClean="0"/>
          </a:p>
          <a:p>
            <a:pPr>
              <a:buNone/>
            </a:pPr>
            <a:endParaRPr lang="es-AR" sz="2400" dirty="0" smtClean="0"/>
          </a:p>
          <a:p>
            <a:pPr>
              <a:buNone/>
            </a:pPr>
            <a:r>
              <a:rPr lang="es-AR" sz="2800" dirty="0" smtClean="0"/>
              <a:t>* Del BM: Ci = </a:t>
            </a:r>
            <a:r>
              <a:rPr lang="es-AR" sz="2800" dirty="0" smtClean="0">
                <a:solidFill>
                  <a:srgbClr val="FF0000"/>
                </a:solidFill>
              </a:rPr>
              <a:t>[Ac-] </a:t>
            </a:r>
            <a:r>
              <a:rPr lang="es-AR" sz="2800" dirty="0" smtClean="0"/>
              <a:t>+  [</a:t>
            </a:r>
            <a:r>
              <a:rPr lang="es-AR" sz="2800" dirty="0" err="1" smtClean="0"/>
              <a:t>HAc</a:t>
            </a:r>
            <a:r>
              <a:rPr lang="es-AR" sz="2800" dirty="0" smtClean="0"/>
              <a:t>]</a:t>
            </a:r>
          </a:p>
          <a:p>
            <a:pPr>
              <a:buNone/>
            </a:pPr>
            <a:r>
              <a:rPr lang="es-AR" sz="2800" dirty="0" smtClean="0"/>
              <a:t>                             Ci ≈ [</a:t>
            </a:r>
            <a:r>
              <a:rPr lang="es-AR" sz="2800" dirty="0" err="1" smtClean="0"/>
              <a:t>HAc</a:t>
            </a:r>
            <a:r>
              <a:rPr lang="es-AR" sz="2800" dirty="0" smtClean="0"/>
              <a:t>]</a:t>
            </a:r>
          </a:p>
          <a:p>
            <a:pPr>
              <a:buNone/>
            </a:pPr>
            <a:r>
              <a:rPr lang="es-AR" sz="2800" dirty="0" smtClean="0">
                <a:solidFill>
                  <a:srgbClr val="FF0000"/>
                </a:solidFill>
              </a:rPr>
              <a:t>                                 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/>
              <a:t>3) Solución ácido débil concentrada</a:t>
            </a:r>
            <a:endParaRPr lang="es-A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Reemplazando en:</a:t>
            </a:r>
          </a:p>
          <a:p>
            <a:pPr>
              <a:buNone/>
            </a:pPr>
            <a:r>
              <a:rPr lang="es-AR" dirty="0" smtClean="0"/>
              <a:t>                             [Ac</a:t>
            </a:r>
            <a:r>
              <a:rPr lang="es-AR" baseline="30000" dirty="0" smtClean="0"/>
              <a:t>-</a:t>
            </a:r>
            <a:r>
              <a:rPr lang="es-AR" dirty="0" smtClean="0"/>
              <a:t>] x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</a:p>
          <a:p>
            <a:pPr>
              <a:buNone/>
            </a:pPr>
            <a:r>
              <a:rPr lang="es-AR" dirty="0" smtClean="0"/>
              <a:t>                K a= -------------------</a:t>
            </a:r>
          </a:p>
          <a:p>
            <a:pPr>
              <a:buNone/>
            </a:pPr>
            <a:r>
              <a:rPr lang="es-AR" dirty="0" smtClean="0"/>
              <a:t>      	                           [</a:t>
            </a:r>
            <a:r>
              <a:rPr lang="es-AR" dirty="0" err="1" smtClean="0"/>
              <a:t>HAc</a:t>
            </a:r>
            <a:r>
              <a:rPr lang="es-AR" dirty="0" smtClean="0"/>
              <a:t>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 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 x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</a:p>
          <a:p>
            <a:pPr>
              <a:buNone/>
            </a:pPr>
            <a:r>
              <a:rPr lang="es-AR" dirty="0" smtClean="0"/>
              <a:t>                K a= -------------------</a:t>
            </a:r>
          </a:p>
          <a:p>
            <a:pPr>
              <a:buNone/>
            </a:pPr>
            <a:r>
              <a:rPr lang="es-AR" dirty="0" smtClean="0"/>
              <a:t>      	                               Ci                                                 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</a:t>
            </a:r>
            <a:endParaRPr lang="es-AR" dirty="0"/>
          </a:p>
        </p:txBody>
      </p:sp>
      <p:sp>
        <p:nvSpPr>
          <p:cNvPr id="4" name="3 Flecha derecha"/>
          <p:cNvSpPr/>
          <p:nvPr/>
        </p:nvSpPr>
        <p:spPr>
          <a:xfrm>
            <a:off x="899592" y="5229200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2555776" y="4797152"/>
            <a:ext cx="50405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dirty="0" smtClean="0"/>
              <a:t> [H</a:t>
            </a:r>
            <a:r>
              <a:rPr lang="es-AR" sz="3200" baseline="-25000" dirty="0" smtClean="0"/>
              <a:t>3</a:t>
            </a:r>
            <a:r>
              <a:rPr lang="es-AR" sz="3200" dirty="0" smtClean="0"/>
              <a:t> O</a:t>
            </a:r>
            <a:r>
              <a:rPr lang="es-AR" sz="3200" baseline="30000" dirty="0" smtClean="0"/>
              <a:t>+</a:t>
            </a:r>
            <a:r>
              <a:rPr lang="es-AR" sz="3200" dirty="0" smtClean="0"/>
              <a:t>]</a:t>
            </a:r>
            <a:r>
              <a:rPr lang="es-AR" sz="3200" baseline="30000" dirty="0" smtClean="0"/>
              <a:t>2</a:t>
            </a:r>
            <a:r>
              <a:rPr lang="es-AR" sz="3200" dirty="0" smtClean="0"/>
              <a:t> = </a:t>
            </a:r>
            <a:r>
              <a:rPr lang="es-AR" sz="3200" dirty="0" err="1" smtClean="0"/>
              <a:t>Ka</a:t>
            </a:r>
            <a:r>
              <a:rPr lang="es-AR" sz="3200" dirty="0" smtClean="0"/>
              <a:t>  x  Ci </a:t>
            </a:r>
            <a:endParaRPr lang="es-AR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5184576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          </a:t>
            </a:r>
            <a:r>
              <a:rPr lang="es-AR" dirty="0" err="1" smtClean="0"/>
              <a:t>HAc</a:t>
            </a:r>
            <a:r>
              <a:rPr lang="es-AR" dirty="0" smtClean="0"/>
              <a:t> + H</a:t>
            </a:r>
            <a:r>
              <a:rPr lang="es-AR" baseline="-25000" dirty="0" smtClean="0"/>
              <a:t>2</a:t>
            </a:r>
            <a:r>
              <a:rPr lang="es-AR" dirty="0" smtClean="0"/>
              <a:t>O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Ac</a:t>
            </a:r>
            <a:r>
              <a:rPr lang="es-AR" baseline="30000" dirty="0" smtClean="0"/>
              <a:t>-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          2 H</a:t>
            </a:r>
            <a:r>
              <a:rPr lang="es-AR" baseline="-25000" dirty="0" smtClean="0"/>
              <a:t>2</a:t>
            </a:r>
            <a:r>
              <a:rPr lang="es-AR" dirty="0" smtClean="0"/>
              <a:t>O 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OH –</a:t>
            </a:r>
          </a:p>
          <a:p>
            <a:pPr>
              <a:buNone/>
            </a:pPr>
            <a:r>
              <a:rPr lang="es-AR" dirty="0" smtClean="0"/>
              <a:t>* Del  BC</a:t>
            </a:r>
            <a:r>
              <a:rPr lang="es-AR" sz="2800" dirty="0" smtClean="0"/>
              <a:t>: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 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 = [Ac-] + </a:t>
            </a:r>
            <a:r>
              <a:rPr lang="es-AR" sz="2800" dirty="0" smtClean="0">
                <a:solidFill>
                  <a:srgbClr val="FF0000"/>
                </a:solidFill>
              </a:rPr>
              <a:t>[OH -]       </a:t>
            </a:r>
            <a:r>
              <a:rPr lang="es-A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s-AR" dirty="0" smtClean="0"/>
              <a:t>Por cada mol de 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 se forma 1 mol de  Ac</a:t>
            </a:r>
            <a:r>
              <a:rPr lang="es-AR" baseline="30000" dirty="0" smtClean="0"/>
              <a:t>-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= [Ac-]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* </a:t>
            </a:r>
            <a:r>
              <a:rPr lang="es-AR" sz="2800" dirty="0" smtClean="0"/>
              <a:t>Del BM: Ci = [Ac-] +  [</a:t>
            </a:r>
            <a:r>
              <a:rPr lang="es-AR" sz="2800" dirty="0" err="1" smtClean="0"/>
              <a:t>HAc</a:t>
            </a:r>
            <a:r>
              <a:rPr lang="es-AR" sz="2800" dirty="0" smtClean="0"/>
              <a:t>] a dilución infinita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sz="2400" dirty="0" smtClean="0"/>
              <a:t>                     </a:t>
            </a:r>
            <a:r>
              <a:rPr lang="es-AR" sz="2800" dirty="0" smtClean="0"/>
              <a:t>[</a:t>
            </a:r>
            <a:r>
              <a:rPr lang="es-AR" sz="2800" dirty="0" err="1" smtClean="0"/>
              <a:t>HAc</a:t>
            </a:r>
            <a:r>
              <a:rPr lang="es-AR" sz="2800" dirty="0" smtClean="0"/>
              <a:t>] = Ci - [Ac-] </a:t>
            </a:r>
            <a:endParaRPr lang="es-AR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400" dirty="0" smtClean="0"/>
              <a:t>4) Solución ácido débil diluida</a:t>
            </a:r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Reemplazando en:</a:t>
            </a:r>
          </a:p>
          <a:p>
            <a:pPr>
              <a:buNone/>
            </a:pPr>
            <a:r>
              <a:rPr lang="es-AR" sz="2000" dirty="0" smtClean="0"/>
              <a:t>                                             [Ac</a:t>
            </a:r>
            <a:r>
              <a:rPr lang="es-AR" sz="2000" baseline="30000" dirty="0" smtClean="0"/>
              <a:t>-</a:t>
            </a:r>
            <a:r>
              <a:rPr lang="es-AR" sz="2000" dirty="0" smtClean="0"/>
              <a:t>] x [H</a:t>
            </a:r>
            <a:r>
              <a:rPr lang="es-AR" sz="2000" baseline="-25000" dirty="0" smtClean="0"/>
              <a:t>3</a:t>
            </a:r>
            <a:r>
              <a:rPr lang="es-AR" sz="2000" dirty="0" smtClean="0"/>
              <a:t>O</a:t>
            </a:r>
            <a:r>
              <a:rPr lang="es-AR" sz="2000" baseline="30000" dirty="0" smtClean="0"/>
              <a:t>+</a:t>
            </a:r>
            <a:r>
              <a:rPr lang="es-AR" sz="2000" dirty="0" smtClean="0"/>
              <a:t>]</a:t>
            </a:r>
          </a:p>
          <a:p>
            <a:pPr>
              <a:buNone/>
            </a:pPr>
            <a:r>
              <a:rPr lang="es-AR" sz="2000" dirty="0" smtClean="0"/>
              <a:t>                               K a= -------------------</a:t>
            </a:r>
          </a:p>
          <a:p>
            <a:pPr>
              <a:buNone/>
            </a:pPr>
            <a:r>
              <a:rPr lang="es-AR" sz="2000" dirty="0" smtClean="0"/>
              <a:t>      	                                         [</a:t>
            </a:r>
            <a:r>
              <a:rPr lang="es-AR" sz="2000" dirty="0" err="1" smtClean="0"/>
              <a:t>HAc</a:t>
            </a:r>
            <a:r>
              <a:rPr lang="es-AR" sz="2000" dirty="0" smtClean="0"/>
              <a:t>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 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 x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</a:p>
          <a:p>
            <a:pPr>
              <a:buNone/>
            </a:pPr>
            <a:r>
              <a:rPr lang="es-AR" dirty="0" smtClean="0"/>
              <a:t>                K a= -------------------</a:t>
            </a:r>
          </a:p>
          <a:p>
            <a:pPr>
              <a:buNone/>
            </a:pPr>
            <a:r>
              <a:rPr lang="es-AR" dirty="0" smtClean="0"/>
              <a:t>      	</a:t>
            </a:r>
            <a:r>
              <a:rPr lang="es-AR" sz="2400" dirty="0" smtClean="0"/>
              <a:t>                            </a:t>
            </a:r>
            <a:r>
              <a:rPr lang="es-AR" sz="2800" dirty="0" smtClean="0"/>
              <a:t>Ci - [Ac-] </a:t>
            </a:r>
          </a:p>
          <a:p>
            <a:pPr>
              <a:buNone/>
            </a:pPr>
            <a:r>
              <a:rPr lang="es-AR" sz="2800" dirty="0" smtClean="0"/>
              <a:t> Como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 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 = [Ac-]</a:t>
            </a:r>
          </a:p>
          <a:p>
            <a:pPr>
              <a:buNone/>
            </a:pPr>
            <a:r>
              <a:rPr lang="es-AR" sz="2800" dirty="0" smtClean="0"/>
              <a:t>                                   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 x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</a:t>
            </a:r>
          </a:p>
          <a:p>
            <a:pPr>
              <a:buNone/>
            </a:pPr>
            <a:r>
              <a:rPr lang="es-AR" sz="2800" dirty="0" smtClean="0"/>
              <a:t>                        K a= -------------------</a:t>
            </a:r>
          </a:p>
          <a:p>
            <a:pPr>
              <a:buNone/>
            </a:pPr>
            <a:r>
              <a:rPr lang="es-AR" sz="2800" dirty="0" smtClean="0"/>
              <a:t>      	                                  </a:t>
            </a:r>
            <a:r>
              <a:rPr lang="es-AR" sz="3200" dirty="0" smtClean="0"/>
              <a:t>Ci -</a:t>
            </a:r>
            <a:r>
              <a:rPr lang="es-AR" sz="2800" dirty="0" smtClean="0"/>
              <a:t>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</a:t>
            </a:r>
            <a:endParaRPr lang="es-A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r>
              <a:rPr lang="es-AR" dirty="0" smtClean="0"/>
              <a:t>Operando:</a:t>
            </a:r>
          </a:p>
          <a:p>
            <a:pPr>
              <a:buNone/>
            </a:pPr>
            <a:endParaRPr lang="es-AR" sz="2800" dirty="0" smtClean="0"/>
          </a:p>
          <a:p>
            <a:pPr>
              <a:buNone/>
            </a:pPr>
            <a:endParaRPr lang="es-AR" sz="2800" dirty="0" smtClean="0"/>
          </a:p>
          <a:p>
            <a:pPr>
              <a:buNone/>
            </a:pPr>
            <a:r>
              <a:rPr lang="es-AR" sz="2800" dirty="0" smtClean="0"/>
              <a:t>      Ci -</a:t>
            </a:r>
            <a:r>
              <a:rPr lang="es-AR" sz="2400" dirty="0" smtClean="0"/>
              <a:t> [H</a:t>
            </a:r>
            <a:r>
              <a:rPr lang="es-AR" sz="2400" baseline="-25000" dirty="0" smtClean="0"/>
              <a:t>3</a:t>
            </a:r>
            <a:r>
              <a:rPr lang="es-AR" sz="2400" dirty="0" smtClean="0"/>
              <a:t>O</a:t>
            </a:r>
            <a:r>
              <a:rPr lang="es-AR" sz="2400" baseline="30000" dirty="0" smtClean="0"/>
              <a:t>+</a:t>
            </a:r>
            <a:r>
              <a:rPr lang="es-AR" sz="2400" dirty="0" smtClean="0"/>
              <a:t>]  x  K a= [H</a:t>
            </a:r>
            <a:r>
              <a:rPr lang="es-AR" sz="2400" baseline="-25000" dirty="0" smtClean="0"/>
              <a:t>3</a:t>
            </a:r>
            <a:r>
              <a:rPr lang="es-AR" sz="2400" dirty="0" smtClean="0"/>
              <a:t>O</a:t>
            </a:r>
            <a:r>
              <a:rPr lang="es-AR" sz="2400" baseline="30000" dirty="0" smtClean="0"/>
              <a:t>+</a:t>
            </a:r>
            <a:r>
              <a:rPr lang="es-AR" sz="2400" dirty="0" smtClean="0"/>
              <a:t>] x [H</a:t>
            </a:r>
            <a:r>
              <a:rPr lang="es-AR" sz="2400" baseline="-25000" dirty="0" smtClean="0"/>
              <a:t>3</a:t>
            </a:r>
            <a:r>
              <a:rPr lang="es-AR" sz="2400" dirty="0" smtClean="0"/>
              <a:t>O</a:t>
            </a:r>
            <a:r>
              <a:rPr lang="es-AR" sz="2400" baseline="30000" dirty="0" smtClean="0"/>
              <a:t>+</a:t>
            </a:r>
            <a:r>
              <a:rPr lang="es-AR" sz="2400" dirty="0" smtClean="0"/>
              <a:t>]</a:t>
            </a:r>
          </a:p>
          <a:p>
            <a:pPr>
              <a:buNone/>
            </a:pPr>
            <a:r>
              <a:rPr lang="es-AR" sz="2400" dirty="0" smtClean="0"/>
              <a:t>      	</a:t>
            </a:r>
            <a:endParaRPr lang="es-AR" dirty="0" smtClean="0"/>
          </a:p>
          <a:p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611560" y="3717032"/>
            <a:ext cx="828092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dirty="0" smtClean="0"/>
              <a:t> [H</a:t>
            </a:r>
            <a:r>
              <a:rPr lang="es-AR" sz="3200" baseline="-25000" dirty="0" smtClean="0"/>
              <a:t>3</a:t>
            </a:r>
            <a:r>
              <a:rPr lang="es-AR" sz="3200" dirty="0" smtClean="0"/>
              <a:t> O</a:t>
            </a:r>
            <a:r>
              <a:rPr lang="es-AR" sz="3200" baseline="30000" dirty="0" smtClean="0"/>
              <a:t>+</a:t>
            </a:r>
            <a:r>
              <a:rPr lang="es-AR" sz="3200" dirty="0" smtClean="0"/>
              <a:t>]</a:t>
            </a:r>
            <a:r>
              <a:rPr lang="es-AR" sz="3200" baseline="30000" dirty="0" smtClean="0"/>
              <a:t>2</a:t>
            </a:r>
            <a:r>
              <a:rPr lang="es-AR" sz="3200" dirty="0" smtClean="0"/>
              <a:t> + [H</a:t>
            </a:r>
            <a:r>
              <a:rPr lang="es-AR" sz="3200" baseline="-25000" dirty="0" smtClean="0"/>
              <a:t>3</a:t>
            </a:r>
            <a:r>
              <a:rPr lang="es-AR" sz="3200" dirty="0" smtClean="0"/>
              <a:t> O</a:t>
            </a:r>
            <a:r>
              <a:rPr lang="es-AR" sz="3200" baseline="30000" dirty="0" smtClean="0"/>
              <a:t>+</a:t>
            </a:r>
            <a:r>
              <a:rPr lang="es-AR" sz="3200" dirty="0" smtClean="0"/>
              <a:t>] K a -K a  x  Ci = 0 </a:t>
            </a:r>
            <a:endParaRPr lang="es-A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Cociente entre la fracción disociada y la </a:t>
            </a:r>
            <a:r>
              <a:rPr lang="es-AR" dirty="0" smtClean="0"/>
              <a:t>Co</a:t>
            </a:r>
            <a:endParaRPr lang="es-AR" dirty="0" smtClean="0"/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     </a:t>
            </a:r>
            <a:r>
              <a:rPr lang="es-AR" sz="2800" dirty="0" smtClean="0"/>
              <a:t>[Ac</a:t>
            </a:r>
            <a:r>
              <a:rPr lang="es-AR" sz="2800" baseline="30000" dirty="0" smtClean="0"/>
              <a:t>-</a:t>
            </a:r>
            <a:r>
              <a:rPr lang="es-AR" sz="2800" dirty="0" smtClean="0"/>
              <a:t>]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            α  =  ----------</a:t>
            </a:r>
          </a:p>
          <a:p>
            <a:pPr>
              <a:buNone/>
            </a:pPr>
            <a:r>
              <a:rPr lang="es-AR" dirty="0" smtClean="0"/>
              <a:t>                                  </a:t>
            </a:r>
            <a:r>
              <a:rPr lang="es-AR" dirty="0" smtClean="0"/>
              <a:t>Co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α  = 0 no se disocia nada</a:t>
            </a:r>
          </a:p>
          <a:p>
            <a:r>
              <a:rPr lang="es-AR" dirty="0" smtClean="0"/>
              <a:t>α  = 1  se disocia todo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Grado de disociación:</a:t>
            </a:r>
            <a:endParaRPr lang="es-A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 l="12742" t="35348" r="21170" b="16314"/>
          <a:stretch>
            <a:fillRect/>
          </a:stretch>
        </p:blipFill>
        <p:spPr bwMode="auto">
          <a:xfrm>
            <a:off x="323528" y="332656"/>
            <a:ext cx="82296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539552" y="299695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dirty="0" smtClean="0"/>
              <a:t>                                                      [A</a:t>
            </a:r>
            <a:r>
              <a:rPr lang="es-AR" baseline="30000" dirty="0" smtClean="0"/>
              <a:t>-</a:t>
            </a:r>
            <a:r>
              <a:rPr lang="es-AR" dirty="0" smtClean="0"/>
              <a:t>] x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</a:p>
          <a:p>
            <a:pPr>
              <a:buNone/>
            </a:pPr>
            <a:r>
              <a:rPr lang="es-AR" dirty="0" smtClean="0"/>
              <a:t>         Reemplazando  en   K a= -------------------</a:t>
            </a:r>
          </a:p>
          <a:p>
            <a:pPr>
              <a:buNone/>
            </a:pPr>
            <a:r>
              <a:rPr lang="es-AR" dirty="0" smtClean="0"/>
              <a:t>      	                                                [HA]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0101"/>
            <a:ext cx="18293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2475" algn="l"/>
              </a:tabLst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</a:t>
            </a: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75656" y="4077073"/>
            <a:ext cx="64087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         α C</a:t>
            </a:r>
            <a:r>
              <a:rPr lang="es-AR" sz="2000" baseline="-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   x    </a:t>
            </a: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α C</a:t>
            </a:r>
            <a:r>
              <a:rPr lang="es-AR" sz="2000" baseline="-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       </a:t>
            </a:r>
            <a:endParaRPr lang="es-AR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K a= -------------------</a:t>
            </a:r>
            <a:endParaRPr lang="es-AR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           C</a:t>
            </a:r>
            <a:r>
              <a:rPr lang="es-AR" sz="2000" baseline="-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   </a:t>
            </a: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(1- α)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</a:t>
            </a:r>
            <a:endParaRPr lang="es-AR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             α</a:t>
            </a:r>
            <a:r>
              <a:rPr lang="es-AR" sz="2000" baseline="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2</a:t>
            </a: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C</a:t>
            </a:r>
            <a:r>
              <a:rPr lang="es-AR" sz="2000" baseline="-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</a:t>
            </a:r>
            <a:r>
              <a:rPr lang="es-AR" sz="2000" baseline="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es-AR" sz="2000" baseline="-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lang="es-AR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K a= -------------------</a:t>
            </a:r>
            <a:endParaRPr lang="es-AR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</a:tabLst>
            </a:pP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           C</a:t>
            </a:r>
            <a:r>
              <a:rPr lang="es-AR" sz="2000" baseline="-30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0   </a:t>
            </a:r>
            <a:r>
              <a:rPr lang="es-AR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(1- α)        </a:t>
            </a:r>
            <a:r>
              <a:rPr lang="es-AR" sz="12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</a:t>
            </a:r>
            <a:endParaRPr lang="es-A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11560" y="1556792"/>
            <a:ext cx="8435280" cy="4525963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Si      </a:t>
            </a:r>
            <a:r>
              <a:rPr lang="es-AR" dirty="0" smtClean="0"/>
              <a:t>tiende a 0           1-0 = 1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Operando: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1259632" y="1556792"/>
            <a:ext cx="461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α</a:t>
            </a:r>
            <a:endParaRPr lang="es-AR" dirty="0"/>
          </a:p>
        </p:txBody>
      </p:sp>
      <p:sp>
        <p:nvSpPr>
          <p:cNvPr id="5" name="4 Flecha derecha"/>
          <p:cNvSpPr/>
          <p:nvPr/>
        </p:nvSpPr>
        <p:spPr>
          <a:xfrm>
            <a:off x="3635896" y="1772816"/>
            <a:ext cx="5760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971600" y="2828836"/>
            <a:ext cx="5886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 smtClean="0"/>
              <a:t>                            K a</a:t>
            </a:r>
          </a:p>
          <a:p>
            <a:r>
              <a:rPr lang="es-AR" sz="2400" dirty="0" smtClean="0"/>
              <a:t>                 -------------= α</a:t>
            </a:r>
            <a:r>
              <a:rPr lang="es-AR" sz="2400" baseline="30000" dirty="0" smtClean="0"/>
              <a:t>2</a:t>
            </a:r>
            <a:r>
              <a:rPr lang="es-AR" sz="2400" baseline="-25000" dirty="0" smtClean="0"/>
              <a:t>  </a:t>
            </a:r>
            <a:endParaRPr lang="es-AR" sz="2400" dirty="0" smtClean="0"/>
          </a:p>
          <a:p>
            <a:r>
              <a:rPr lang="es-AR" sz="2400" dirty="0" smtClean="0"/>
              <a:t>                              C</a:t>
            </a:r>
            <a:r>
              <a:rPr lang="es-AR" sz="2400" baseline="-25000" dirty="0" smtClean="0"/>
              <a:t>0</a:t>
            </a:r>
            <a:endParaRPr lang="es-AR" sz="2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9350" algn="l"/>
              </a:tabLst>
            </a:pP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16633"/>
            <a:ext cx="7488831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0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 smtClean="0"/>
              <a:t>Constante de equilibrio bastante grande. </a:t>
            </a:r>
          </a:p>
          <a:p>
            <a:r>
              <a:rPr lang="es-AR" dirty="0" smtClean="0"/>
              <a:t>Equilibrio de ionización está muy desplazado hacia productos (iones).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Acido fuerte: </a:t>
            </a:r>
          </a:p>
          <a:p>
            <a:r>
              <a:rPr lang="es-AR" dirty="0" err="1" smtClean="0"/>
              <a:t>HCl</a:t>
            </a:r>
            <a:r>
              <a:rPr lang="es-AR" dirty="0" smtClean="0"/>
              <a:t> + H</a:t>
            </a:r>
            <a:r>
              <a:rPr lang="es-AR" baseline="-25000" dirty="0" smtClean="0"/>
              <a:t>2</a:t>
            </a:r>
            <a:r>
              <a:rPr lang="es-AR" dirty="0" smtClean="0"/>
              <a:t>O </a:t>
            </a:r>
            <a:r>
              <a:rPr lang="es-AR" dirty="0" smtClean="0">
                <a:sym typeface="Wingdings"/>
              </a:rPr>
              <a:t></a:t>
            </a:r>
            <a:r>
              <a:rPr lang="es-AR" dirty="0" smtClean="0"/>
              <a:t> H</a:t>
            </a:r>
            <a:r>
              <a:rPr lang="es-AR" baseline="-25000" dirty="0" smtClean="0"/>
              <a:t>3</a:t>
            </a:r>
            <a:r>
              <a:rPr lang="es-AR" dirty="0" smtClean="0"/>
              <a:t>O+ + Cl-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Base fuerte:</a:t>
            </a:r>
          </a:p>
          <a:p>
            <a:r>
              <a:rPr lang="es-AR" dirty="0" err="1" smtClean="0"/>
              <a:t>NaOH</a:t>
            </a:r>
            <a:r>
              <a:rPr lang="es-AR" dirty="0" smtClean="0"/>
              <a:t>(</a:t>
            </a:r>
            <a:r>
              <a:rPr lang="es-AR" dirty="0" err="1" smtClean="0"/>
              <a:t>ac</a:t>
            </a:r>
            <a:r>
              <a:rPr lang="es-AR" dirty="0" smtClean="0"/>
              <a:t>) </a:t>
            </a:r>
            <a:r>
              <a:rPr lang="es-AR" dirty="0" smtClean="0">
                <a:sym typeface="Wingdings"/>
              </a:rPr>
              <a:t></a:t>
            </a:r>
            <a:r>
              <a:rPr lang="es-AR" dirty="0" smtClean="0"/>
              <a:t> Na+ + OH-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Excepto en disoluciones muy diluidas, se puede despreciar el aporte de iones debidos a la </a:t>
            </a:r>
            <a:r>
              <a:rPr lang="es-AR" dirty="0" err="1" smtClean="0"/>
              <a:t>autoionización</a:t>
            </a:r>
            <a:r>
              <a:rPr lang="es-AR" dirty="0" smtClean="0"/>
              <a:t> del agua.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Ácidos y Bases fuertes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 smtClean="0"/>
              <a:t>Es </a:t>
            </a:r>
            <a:r>
              <a:rPr lang="es-AR" b="1" dirty="0" smtClean="0"/>
              <a:t>necesario tener en cuenta el </a:t>
            </a:r>
            <a:r>
              <a:rPr lang="es-AR" dirty="0" smtClean="0"/>
              <a:t>equilibrio de disociación.</a:t>
            </a:r>
          </a:p>
          <a:p>
            <a:pPr>
              <a:buNone/>
            </a:pPr>
            <a:endParaRPr lang="es-AR" b="1" dirty="0" smtClean="0"/>
          </a:p>
          <a:p>
            <a:pPr>
              <a:buNone/>
            </a:pPr>
            <a:r>
              <a:rPr lang="es-AR" b="1" dirty="0" smtClean="0"/>
              <a:t>Acido débil: </a:t>
            </a:r>
            <a:r>
              <a:rPr lang="es-AR" dirty="0" smtClean="0"/>
              <a:t>HA + H</a:t>
            </a:r>
            <a:r>
              <a:rPr lang="es-AR" baseline="-25000" dirty="0" smtClean="0"/>
              <a:t>2</a:t>
            </a:r>
            <a:r>
              <a:rPr lang="es-AR" dirty="0" smtClean="0"/>
              <a:t>O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 + A</a:t>
            </a:r>
            <a:r>
              <a:rPr lang="es-AR" baseline="30000" dirty="0" smtClean="0"/>
              <a:t>-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   [A</a:t>
            </a:r>
            <a:r>
              <a:rPr lang="es-AR" baseline="30000" dirty="0" smtClean="0"/>
              <a:t>-</a:t>
            </a:r>
            <a:r>
              <a:rPr lang="es-AR" dirty="0" smtClean="0"/>
              <a:t>] x [H</a:t>
            </a:r>
            <a:r>
              <a:rPr lang="es-AR" baseline="-25000" dirty="0" smtClean="0"/>
              <a:t>3</a:t>
            </a:r>
            <a:r>
              <a:rPr lang="es-AR" dirty="0" smtClean="0"/>
              <a:t>O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</a:p>
          <a:p>
            <a:pPr>
              <a:buNone/>
            </a:pPr>
            <a:r>
              <a:rPr lang="es-AR" dirty="0" smtClean="0"/>
              <a:t>                K a= -------------------</a:t>
            </a:r>
          </a:p>
          <a:p>
            <a:pPr>
              <a:buNone/>
            </a:pPr>
            <a:r>
              <a:rPr lang="es-AR" dirty="0" smtClean="0"/>
              <a:t>      	                           [HA]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b="1" dirty="0" smtClean="0"/>
              <a:t>Base débil:  </a:t>
            </a:r>
            <a:r>
              <a:rPr lang="es-AR" dirty="0" smtClean="0"/>
              <a:t>B+  H</a:t>
            </a:r>
            <a:r>
              <a:rPr lang="es-AR" baseline="-25000" dirty="0" smtClean="0"/>
              <a:t>2</a:t>
            </a:r>
            <a:r>
              <a:rPr lang="es-AR" dirty="0" smtClean="0"/>
              <a:t>O  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 BH</a:t>
            </a:r>
            <a:r>
              <a:rPr lang="es-AR" baseline="30000" dirty="0" smtClean="0"/>
              <a:t>+</a:t>
            </a:r>
            <a:r>
              <a:rPr lang="es-AR" dirty="0" smtClean="0"/>
              <a:t> + HO-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       [OH</a:t>
            </a:r>
            <a:r>
              <a:rPr lang="es-AR" baseline="30000" dirty="0" smtClean="0"/>
              <a:t>-</a:t>
            </a:r>
            <a:r>
              <a:rPr lang="es-AR" dirty="0" smtClean="0"/>
              <a:t>] x [BH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</a:p>
          <a:p>
            <a:pPr>
              <a:buNone/>
            </a:pPr>
            <a:r>
              <a:rPr lang="es-AR" dirty="0" smtClean="0"/>
              <a:t>                K b= -------------------</a:t>
            </a:r>
          </a:p>
          <a:p>
            <a:pPr>
              <a:buNone/>
            </a:pPr>
            <a:r>
              <a:rPr lang="es-AR" dirty="0" smtClean="0"/>
              <a:t>      	                            [B]</a:t>
            </a:r>
          </a:p>
          <a:p>
            <a:pPr>
              <a:buNone/>
            </a:pPr>
            <a:endParaRPr lang="es-AR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Ácidos y Bases débiles</a:t>
            </a: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r>
              <a:rPr lang="es-AR" dirty="0" smtClean="0"/>
              <a:t>1) solución de ácido fuerte concentrada.</a:t>
            </a:r>
          </a:p>
          <a:p>
            <a:endParaRPr lang="es-AR" dirty="0" smtClean="0"/>
          </a:p>
          <a:p>
            <a:r>
              <a:rPr lang="es-AR" dirty="0" smtClean="0"/>
              <a:t>2) solución de ácido fuerte diluida.</a:t>
            </a:r>
          </a:p>
          <a:p>
            <a:endParaRPr lang="es-AR" dirty="0" smtClean="0"/>
          </a:p>
          <a:p>
            <a:r>
              <a:rPr lang="es-AR" dirty="0" smtClean="0"/>
              <a:t>3) solución de ácido débil concentrada.</a:t>
            </a:r>
          </a:p>
          <a:p>
            <a:endParaRPr lang="es-AR" dirty="0" smtClean="0"/>
          </a:p>
          <a:p>
            <a:r>
              <a:rPr lang="es-AR" dirty="0" smtClean="0"/>
              <a:t>4) solución de ácido débil diluida.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Casos a estudiar: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Las reacciones químicas son:</a:t>
            </a:r>
          </a:p>
          <a:p>
            <a:pPr>
              <a:buNone/>
            </a:pPr>
            <a:r>
              <a:rPr lang="es-AR" dirty="0" smtClean="0"/>
              <a:t>            </a:t>
            </a:r>
            <a:r>
              <a:rPr lang="es-AR" dirty="0" err="1" smtClean="0"/>
              <a:t>HCl</a:t>
            </a:r>
            <a:r>
              <a:rPr lang="es-AR" dirty="0" smtClean="0"/>
              <a:t> + H</a:t>
            </a:r>
            <a:r>
              <a:rPr lang="es-AR" baseline="-25000" dirty="0" smtClean="0"/>
              <a:t>2</a:t>
            </a:r>
            <a:r>
              <a:rPr lang="es-AR" dirty="0" smtClean="0"/>
              <a:t>O  </a:t>
            </a:r>
            <a:r>
              <a:rPr lang="es-AR" dirty="0" smtClean="0">
                <a:sym typeface="Wingdings" pitchFamily="2" charset="2"/>
              </a:rPr>
              <a:t></a:t>
            </a:r>
            <a:r>
              <a:rPr lang="es-AR" dirty="0" smtClean="0"/>
              <a:t>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Cl-</a:t>
            </a:r>
          </a:p>
          <a:p>
            <a:pPr>
              <a:buNone/>
            </a:pPr>
            <a:r>
              <a:rPr lang="es-AR" dirty="0" smtClean="0"/>
              <a:t>              2 H</a:t>
            </a:r>
            <a:r>
              <a:rPr lang="es-AR" baseline="-25000" dirty="0" smtClean="0"/>
              <a:t>2</a:t>
            </a:r>
            <a:r>
              <a:rPr lang="es-AR" dirty="0" smtClean="0"/>
              <a:t>O 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OH –</a:t>
            </a:r>
          </a:p>
          <a:p>
            <a:pPr>
              <a:buNone/>
            </a:pPr>
            <a:r>
              <a:rPr lang="es-AR" sz="2000" dirty="0" smtClean="0"/>
              <a:t>                                                                               Ión común</a:t>
            </a:r>
          </a:p>
          <a:p>
            <a:pPr>
              <a:buNone/>
            </a:pPr>
            <a:r>
              <a:rPr lang="es-AR" dirty="0" smtClean="0"/>
              <a:t>La condición de equilibrio es </a:t>
            </a:r>
          </a:p>
          <a:p>
            <a:pPr>
              <a:buNone/>
            </a:pPr>
            <a:r>
              <a:rPr lang="es-AR" dirty="0" smtClean="0"/>
              <a:t>                        Kw =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][ OH -]</a:t>
            </a:r>
          </a:p>
          <a:p>
            <a:pPr>
              <a:buNone/>
            </a:pPr>
            <a:r>
              <a:rPr lang="es-AR" dirty="0" smtClean="0"/>
              <a:t>El balance de cargas (BC) es: </a:t>
            </a:r>
          </a:p>
          <a:p>
            <a:pPr>
              <a:buNone/>
            </a:pPr>
            <a:r>
              <a:rPr lang="es-AR" dirty="0" smtClean="0"/>
              <a:t>                     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= [Cl-] + [OH -]</a:t>
            </a:r>
          </a:p>
          <a:p>
            <a:pPr>
              <a:buNone/>
            </a:pPr>
            <a:r>
              <a:rPr lang="es-AR" dirty="0" smtClean="0"/>
              <a:t>El balance de masa (BM) es: </a:t>
            </a:r>
          </a:p>
          <a:p>
            <a:pPr>
              <a:buNone/>
            </a:pPr>
            <a:r>
              <a:rPr lang="es-AR" dirty="0" smtClean="0"/>
              <a:t>                         Ci = [Cl-]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Ácido fuerte:</a:t>
            </a:r>
            <a:endParaRPr lang="es-AR" dirty="0"/>
          </a:p>
        </p:txBody>
      </p:sp>
      <p:cxnSp>
        <p:nvCxnSpPr>
          <p:cNvPr id="5" name="4 Conector angular"/>
          <p:cNvCxnSpPr/>
          <p:nvPr/>
        </p:nvCxnSpPr>
        <p:spPr>
          <a:xfrm>
            <a:off x="4500562" y="2857496"/>
            <a:ext cx="2448272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Aproximaciones: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Del BC: </a:t>
            </a:r>
          </a:p>
          <a:p>
            <a:pPr>
              <a:buNone/>
            </a:pPr>
            <a:r>
              <a:rPr lang="es-AR" dirty="0" smtClean="0"/>
              <a:t>                 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= [Cl-] + </a:t>
            </a:r>
            <a:r>
              <a:rPr lang="es-AR" dirty="0" smtClean="0">
                <a:solidFill>
                  <a:srgbClr val="FF0000"/>
                </a:solidFill>
              </a:rPr>
              <a:t>[OH -]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Del BM es: </a:t>
            </a:r>
          </a:p>
          <a:p>
            <a:pPr>
              <a:buNone/>
            </a:pPr>
            <a:r>
              <a:rPr lang="es-AR" dirty="0" smtClean="0"/>
              <a:t>                         Ci = [Cl-]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= [Cl-]</a:t>
            </a:r>
          </a:p>
          <a:p>
            <a:pPr>
              <a:buNone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200" dirty="0" smtClean="0"/>
              <a:t>1) Solución de ácido fuerte concentrada.</a:t>
            </a:r>
            <a:endParaRPr lang="es-AR" sz="3200" dirty="0"/>
          </a:p>
        </p:txBody>
      </p:sp>
      <p:sp>
        <p:nvSpPr>
          <p:cNvPr id="4" name="3 Flecha derecha"/>
          <p:cNvSpPr/>
          <p:nvPr/>
        </p:nvSpPr>
        <p:spPr>
          <a:xfrm>
            <a:off x="3635896" y="5373216"/>
            <a:ext cx="122413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5220072" y="5013176"/>
            <a:ext cx="2448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pH = - log Ci</a:t>
            </a:r>
            <a:endParaRPr lang="es-A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No es posible desestimar OH- que aporta el agua.</a:t>
            </a:r>
          </a:p>
          <a:p>
            <a:pPr>
              <a:buNone/>
            </a:pPr>
            <a:r>
              <a:rPr lang="es-AR" dirty="0" smtClean="0"/>
              <a:t>Si BC:       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 = [Cl-] + [OH -]</a:t>
            </a:r>
          </a:p>
          <a:p>
            <a:pPr>
              <a:buNone/>
            </a:pPr>
            <a:r>
              <a:rPr lang="es-AR" dirty="0" smtClean="0"/>
              <a:t>De Kw = [H</a:t>
            </a:r>
            <a:r>
              <a:rPr lang="es-AR" baseline="-25000" dirty="0" smtClean="0"/>
              <a:t>3</a:t>
            </a:r>
            <a:r>
              <a:rPr lang="es-AR" dirty="0" smtClean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][ OH -] despejamos [ OH -] </a:t>
            </a:r>
          </a:p>
          <a:p>
            <a:pPr>
              <a:buNone/>
            </a:pPr>
            <a:r>
              <a:rPr lang="es-AR" dirty="0" smtClean="0"/>
              <a:t>                </a:t>
            </a:r>
            <a:r>
              <a:rPr lang="es-AR" dirty="0"/>
              <a:t>[H</a:t>
            </a:r>
            <a:r>
              <a:rPr lang="es-AR" baseline="-25000" dirty="0"/>
              <a:t>3</a:t>
            </a:r>
            <a:r>
              <a:rPr lang="es-AR" dirty="0"/>
              <a:t> O</a:t>
            </a:r>
            <a:r>
              <a:rPr lang="es-AR" baseline="30000" dirty="0"/>
              <a:t>+</a:t>
            </a:r>
            <a:r>
              <a:rPr lang="es-AR" dirty="0"/>
              <a:t> ] = Ci + </a:t>
            </a:r>
            <a:r>
              <a:rPr lang="es-AR" dirty="0" err="1"/>
              <a:t>Kw</a:t>
            </a:r>
            <a:r>
              <a:rPr lang="es-AR" dirty="0"/>
              <a:t>/[ H</a:t>
            </a:r>
            <a:r>
              <a:rPr lang="es-AR" baseline="-25000" dirty="0"/>
              <a:t>3</a:t>
            </a:r>
            <a:r>
              <a:rPr lang="es-AR" dirty="0"/>
              <a:t> O</a:t>
            </a:r>
            <a:r>
              <a:rPr lang="es-AR" baseline="30000" dirty="0" smtClean="0"/>
              <a:t>+</a:t>
            </a:r>
            <a:r>
              <a:rPr lang="es-AR" dirty="0" smtClean="0"/>
              <a:t>]</a:t>
            </a:r>
            <a:endParaRPr lang="es-AR" dirty="0"/>
          </a:p>
          <a:p>
            <a:pPr>
              <a:buNone/>
            </a:pPr>
            <a:r>
              <a:rPr lang="es-AR" dirty="0" smtClean="0"/>
              <a:t>Resolviendo común denominador y operando se obtiene:</a:t>
            </a:r>
          </a:p>
          <a:p>
            <a:pPr>
              <a:buNone/>
            </a:pPr>
            <a:r>
              <a:rPr lang="es-AR" dirty="0" smtClean="0"/>
              <a:t>            </a:t>
            </a:r>
          </a:p>
          <a:p>
            <a:pPr>
              <a:buNone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2) Solución de ácido fuerte diluida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1907704" y="4869160"/>
            <a:ext cx="52565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[H</a:t>
            </a:r>
            <a:r>
              <a:rPr lang="es-AR" sz="2400" baseline="-25000" dirty="0" smtClean="0"/>
              <a:t>3</a:t>
            </a:r>
            <a:r>
              <a:rPr lang="es-AR" sz="2400" dirty="0" smtClean="0"/>
              <a:t> O</a:t>
            </a:r>
            <a:r>
              <a:rPr lang="es-AR" sz="2400" baseline="30000" dirty="0" smtClean="0"/>
              <a:t>+</a:t>
            </a:r>
            <a:r>
              <a:rPr lang="es-AR" sz="2400" dirty="0" smtClean="0"/>
              <a:t>]</a:t>
            </a:r>
            <a:r>
              <a:rPr lang="es-AR" sz="2400" baseline="30000" dirty="0" smtClean="0"/>
              <a:t>2</a:t>
            </a:r>
            <a:r>
              <a:rPr lang="es-AR" sz="2400" dirty="0" smtClean="0"/>
              <a:t> - Ci [H</a:t>
            </a:r>
            <a:r>
              <a:rPr lang="es-AR" sz="2400" baseline="-25000" dirty="0" smtClean="0"/>
              <a:t>3</a:t>
            </a:r>
            <a:r>
              <a:rPr lang="es-AR" sz="2400" dirty="0" smtClean="0"/>
              <a:t> O</a:t>
            </a:r>
            <a:r>
              <a:rPr lang="es-AR" sz="2400" baseline="30000" dirty="0" smtClean="0"/>
              <a:t>+</a:t>
            </a:r>
            <a:r>
              <a:rPr lang="es-AR" sz="2400" dirty="0" smtClean="0"/>
              <a:t>] - Kw = 0</a:t>
            </a:r>
            <a:endParaRPr lang="es-A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Las reacciones químicas son:</a:t>
            </a:r>
          </a:p>
          <a:p>
            <a:pPr>
              <a:buNone/>
            </a:pPr>
            <a:r>
              <a:rPr lang="es-AR" dirty="0" smtClean="0"/>
              <a:t>              </a:t>
            </a:r>
            <a:r>
              <a:rPr lang="es-AR" dirty="0" err="1" smtClean="0"/>
              <a:t>HAc</a:t>
            </a:r>
            <a:r>
              <a:rPr lang="es-AR" dirty="0" smtClean="0"/>
              <a:t> + H</a:t>
            </a:r>
            <a:r>
              <a:rPr lang="es-AR" baseline="-25000" dirty="0" smtClean="0"/>
              <a:t>2</a:t>
            </a:r>
            <a:r>
              <a:rPr lang="es-AR" dirty="0" smtClean="0"/>
              <a:t>O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Ac</a:t>
            </a:r>
            <a:r>
              <a:rPr lang="es-AR" baseline="30000" dirty="0" smtClean="0"/>
              <a:t>-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             2 H</a:t>
            </a:r>
            <a:r>
              <a:rPr lang="es-AR" baseline="-25000" dirty="0" smtClean="0"/>
              <a:t>2</a:t>
            </a:r>
            <a:r>
              <a:rPr lang="es-AR" dirty="0" smtClean="0"/>
              <a:t>O   </a:t>
            </a:r>
            <a:r>
              <a:rPr lang="es-AR" dirty="0" smtClean="0">
                <a:sym typeface="Wingdings"/>
              </a:rPr>
              <a:t></a:t>
            </a:r>
            <a:r>
              <a:rPr lang="es-AR" dirty="0" smtClean="0"/>
              <a:t>  </a:t>
            </a:r>
            <a:r>
              <a:rPr lang="es-AR" dirty="0" smtClean="0">
                <a:solidFill>
                  <a:srgbClr val="00B050"/>
                </a:solidFill>
              </a:rPr>
              <a:t>H</a:t>
            </a:r>
            <a:r>
              <a:rPr lang="es-AR" baseline="-25000" dirty="0" smtClean="0">
                <a:solidFill>
                  <a:srgbClr val="00B050"/>
                </a:solidFill>
              </a:rPr>
              <a:t>3</a:t>
            </a:r>
            <a:r>
              <a:rPr lang="es-AR" dirty="0" smtClean="0">
                <a:solidFill>
                  <a:srgbClr val="00B050"/>
                </a:solidFill>
              </a:rPr>
              <a:t> O</a:t>
            </a:r>
            <a:r>
              <a:rPr lang="es-AR" baseline="30000" dirty="0" smtClean="0">
                <a:solidFill>
                  <a:srgbClr val="00B050"/>
                </a:solidFill>
              </a:rPr>
              <a:t>+</a:t>
            </a:r>
            <a:r>
              <a:rPr lang="es-AR" dirty="0" smtClean="0">
                <a:solidFill>
                  <a:srgbClr val="00B050"/>
                </a:solidFill>
              </a:rPr>
              <a:t> </a:t>
            </a:r>
            <a:r>
              <a:rPr lang="es-AR" dirty="0" smtClean="0"/>
              <a:t>+ OH –</a:t>
            </a:r>
          </a:p>
          <a:p>
            <a:pPr>
              <a:buNone/>
            </a:pPr>
            <a:r>
              <a:rPr lang="es-AR" sz="1800" dirty="0" smtClean="0"/>
              <a:t>                                                                                     Ión común</a:t>
            </a:r>
          </a:p>
          <a:p>
            <a:pPr>
              <a:buNone/>
            </a:pPr>
            <a:endParaRPr lang="es-AR" sz="1800" dirty="0" smtClean="0"/>
          </a:p>
          <a:p>
            <a:pPr>
              <a:buNone/>
            </a:pPr>
            <a:r>
              <a:rPr lang="es-AR" sz="2800" dirty="0" smtClean="0"/>
              <a:t>La condición de equilibrio es </a:t>
            </a:r>
          </a:p>
          <a:p>
            <a:pPr>
              <a:buNone/>
            </a:pPr>
            <a:r>
              <a:rPr lang="es-AR" sz="2800" dirty="0" smtClean="0"/>
              <a:t>                Kw =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 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][ OH -]</a:t>
            </a:r>
          </a:p>
          <a:p>
            <a:pPr>
              <a:buNone/>
            </a:pPr>
            <a:r>
              <a:rPr lang="es-AR" sz="2800" dirty="0" smtClean="0"/>
              <a:t>El balance de cargas (BC) es: </a:t>
            </a:r>
          </a:p>
          <a:p>
            <a:pPr>
              <a:buNone/>
            </a:pPr>
            <a:r>
              <a:rPr lang="es-AR" sz="2800" dirty="0" smtClean="0"/>
              <a:t>              [H</a:t>
            </a:r>
            <a:r>
              <a:rPr lang="es-AR" sz="2800" baseline="-25000" dirty="0" smtClean="0"/>
              <a:t>3</a:t>
            </a:r>
            <a:r>
              <a:rPr lang="es-AR" sz="2800" dirty="0" smtClean="0"/>
              <a:t> O</a:t>
            </a:r>
            <a:r>
              <a:rPr lang="es-AR" sz="2800" baseline="30000" dirty="0" smtClean="0"/>
              <a:t>+</a:t>
            </a:r>
            <a:r>
              <a:rPr lang="es-AR" sz="2800" dirty="0" smtClean="0"/>
              <a:t>] = [Ac-] + [OH -]</a:t>
            </a:r>
          </a:p>
          <a:p>
            <a:pPr>
              <a:buNone/>
            </a:pPr>
            <a:r>
              <a:rPr lang="es-AR" sz="2800" dirty="0" smtClean="0"/>
              <a:t>El balance de masa (BM) es: </a:t>
            </a:r>
          </a:p>
          <a:p>
            <a:pPr>
              <a:buNone/>
            </a:pPr>
            <a:r>
              <a:rPr lang="es-AR" sz="2800" dirty="0" smtClean="0"/>
              <a:t>                 Ci = [Ac-] +  [</a:t>
            </a:r>
            <a:r>
              <a:rPr lang="es-AR" sz="2800" dirty="0" err="1" smtClean="0"/>
              <a:t>HAc</a:t>
            </a:r>
            <a:r>
              <a:rPr lang="es-AR" sz="2800" dirty="0" smtClean="0"/>
              <a:t>]</a:t>
            </a:r>
          </a:p>
          <a:p>
            <a:pPr>
              <a:buNone/>
            </a:pPr>
            <a:endParaRPr lang="es-AR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Ácidos débiles</a:t>
            </a:r>
            <a:endParaRPr lang="es-AR" dirty="0"/>
          </a:p>
        </p:txBody>
      </p:sp>
      <p:cxnSp>
        <p:nvCxnSpPr>
          <p:cNvPr id="5" name="4 Conector angular"/>
          <p:cNvCxnSpPr/>
          <p:nvPr/>
        </p:nvCxnSpPr>
        <p:spPr>
          <a:xfrm>
            <a:off x="4643438" y="2714620"/>
            <a:ext cx="2016224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672</TotalTime>
  <Words>833</Words>
  <Application>Microsoft Office PowerPoint</Application>
  <PresentationFormat>Presentación en pantalla (4:3)</PresentationFormat>
  <Paragraphs>158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Cálculo de pH </vt:lpstr>
      <vt:lpstr>Presentación de PowerPoint</vt:lpstr>
      <vt:lpstr>      Ácidos y Bases fuertes</vt:lpstr>
      <vt:lpstr>      Ácidos y Bases débiles</vt:lpstr>
      <vt:lpstr>Casos a estudiar:</vt:lpstr>
      <vt:lpstr>Ácido fuerte:</vt:lpstr>
      <vt:lpstr>1) Solución de ácido fuerte concentrada.</vt:lpstr>
      <vt:lpstr>2) Solución de ácido fuerte diluida</vt:lpstr>
      <vt:lpstr>Ácidos débiles</vt:lpstr>
      <vt:lpstr>3) Solución ácido débil concentrada</vt:lpstr>
      <vt:lpstr>Presentación de PowerPoint</vt:lpstr>
      <vt:lpstr>4) Solución ácido débil diluida</vt:lpstr>
      <vt:lpstr>Presentación de PowerPoint</vt:lpstr>
      <vt:lpstr>Presentación de PowerPoint</vt:lpstr>
      <vt:lpstr>Grado de disociación: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Cálculo de pH</dc:title>
  <dc:creator>Nancy Saldis</dc:creator>
  <cp:lastModifiedBy>Usuario</cp:lastModifiedBy>
  <cp:revision>34</cp:revision>
  <dcterms:created xsi:type="dcterms:W3CDTF">2014-08-28T16:11:27Z</dcterms:created>
  <dcterms:modified xsi:type="dcterms:W3CDTF">2022-08-31T16:07:54Z</dcterms:modified>
</cp:coreProperties>
</file>