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7"/>
  </p:notesMasterIdLst>
  <p:sldIdLst>
    <p:sldId id="256" r:id="rId2"/>
    <p:sldId id="287" r:id="rId3"/>
    <p:sldId id="258" r:id="rId4"/>
    <p:sldId id="257" r:id="rId5"/>
    <p:sldId id="292" r:id="rId6"/>
    <p:sldId id="268" r:id="rId7"/>
    <p:sldId id="277" r:id="rId8"/>
    <p:sldId id="259" r:id="rId9"/>
    <p:sldId id="275" r:id="rId10"/>
    <p:sldId id="270" r:id="rId11"/>
    <p:sldId id="271" r:id="rId12"/>
    <p:sldId id="274" r:id="rId13"/>
    <p:sldId id="272" r:id="rId14"/>
    <p:sldId id="273" r:id="rId15"/>
    <p:sldId id="276" r:id="rId16"/>
    <p:sldId id="262" r:id="rId17"/>
    <p:sldId id="278" r:id="rId18"/>
    <p:sldId id="263" r:id="rId19"/>
    <p:sldId id="281" r:id="rId20"/>
    <p:sldId id="279" r:id="rId21"/>
    <p:sldId id="291" r:id="rId22"/>
    <p:sldId id="285" r:id="rId23"/>
    <p:sldId id="280" r:id="rId24"/>
    <p:sldId id="290" r:id="rId25"/>
    <p:sldId id="289" r:id="rId26"/>
    <p:sldId id="288" r:id="rId27"/>
    <p:sldId id="284" r:id="rId28"/>
    <p:sldId id="265" r:id="rId29"/>
    <p:sldId id="282" r:id="rId30"/>
    <p:sldId id="266" r:id="rId31"/>
    <p:sldId id="286" r:id="rId32"/>
    <p:sldId id="267" r:id="rId33"/>
    <p:sldId id="283" r:id="rId34"/>
    <p:sldId id="261" r:id="rId35"/>
    <p:sldId id="269" r:id="rId36"/>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C511248-64B2-4D3E-8A35-A05CB860ABAD}">
          <p14:sldIdLst>
            <p14:sldId id="256"/>
            <p14:sldId id="287"/>
            <p14:sldId id="258"/>
            <p14:sldId id="257"/>
            <p14:sldId id="292"/>
            <p14:sldId id="268"/>
            <p14:sldId id="277"/>
            <p14:sldId id="259"/>
            <p14:sldId id="275"/>
            <p14:sldId id="270"/>
            <p14:sldId id="271"/>
            <p14:sldId id="274"/>
            <p14:sldId id="272"/>
            <p14:sldId id="273"/>
            <p14:sldId id="276"/>
            <p14:sldId id="262"/>
            <p14:sldId id="278"/>
            <p14:sldId id="263"/>
            <p14:sldId id="281"/>
            <p14:sldId id="279"/>
            <p14:sldId id="291"/>
            <p14:sldId id="285"/>
            <p14:sldId id="280"/>
            <p14:sldId id="290"/>
            <p14:sldId id="289"/>
            <p14:sldId id="288"/>
            <p14:sldId id="284"/>
            <p14:sldId id="265"/>
            <p14:sldId id="282"/>
            <p14:sldId id="266"/>
            <p14:sldId id="286"/>
            <p14:sldId id="267"/>
            <p14:sldId id="283"/>
            <p14:sldId id="261"/>
            <p14:sldId id="26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nzalo Ferreras" initials="GF" lastIdx="1" clrIdx="0">
    <p:extLst>
      <p:ext uri="{19B8F6BF-5375-455C-9EA6-DF929625EA0E}">
        <p15:presenceInfo xmlns:p15="http://schemas.microsoft.com/office/powerpoint/2012/main" userId="8694d06bf14f649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AR"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DE52DD-CC01-41C7-901D-6DEA1ACAD00B}" type="datetimeFigureOut">
              <a:rPr lang="es-AR" smtClean="0"/>
              <a:t>15/8/2024</a:t>
            </a:fld>
            <a:endParaRPr lang="es-AR"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AR"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A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6D1310-A38B-4516-8E91-526AE792CCC3}" type="slidenum">
              <a:rPr lang="es-AR" smtClean="0"/>
              <a:t>‹Nº›</a:t>
            </a:fld>
            <a:endParaRPr lang="es-AR" dirty="0"/>
          </a:p>
        </p:txBody>
      </p:sp>
    </p:spTree>
    <p:extLst>
      <p:ext uri="{BB962C8B-B14F-4D97-AF65-F5344CB8AC3E}">
        <p14:creationId xmlns:p14="http://schemas.microsoft.com/office/powerpoint/2010/main" val="3086203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6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0CBE2168-5312-4E1A-9B87-5B7ED08BE078}" type="datetime1">
              <a:rPr lang="es-AR" smtClean="0"/>
              <a:t>15/8/2024</a:t>
            </a:fld>
            <a:endParaRPr lang="es-AR"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s-ES" dirty="0"/>
              <a:t>Higiene y Seguridad - 2024 - Demoliciones</a:t>
            </a:r>
            <a:endParaRPr lang="es-AR" dirty="0"/>
          </a:p>
        </p:txBody>
      </p:sp>
      <p:sp>
        <p:nvSpPr>
          <p:cNvPr id="6" name="Slide Number Placeholder 5"/>
          <p:cNvSpPr>
            <a:spLocks noGrp="1"/>
          </p:cNvSpPr>
          <p:nvPr>
            <p:ph type="sldNum" sz="quarter" idx="12"/>
          </p:nvPr>
        </p:nvSpPr>
        <p:spPr/>
        <p:txBody>
          <a:bodyPr vert="horz" lIns="45720" tIns="45720" rIns="45720" bIns="45720" rtlCol="0" anchor="ctr">
            <a:normAutofit/>
          </a:bodyPr>
          <a:lstStyle>
            <a:lvl1pPr>
              <a:defRPr lang="en-US"/>
            </a:lvl1pPr>
          </a:lstStyle>
          <a:p>
            <a:fld id="{94E47AAE-651A-42C9-BA77-1B6FA748A504}" type="slidenum">
              <a:rPr lang="es-AR" smtClean="0"/>
              <a:t>‹Nº›</a:t>
            </a:fld>
            <a:endParaRPr lang="es-AR" dirty="0"/>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7011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6C54E93-116F-45C3-93EE-677310153668}" type="datetime1">
              <a:rPr lang="es-AR" smtClean="0"/>
              <a:t>15/8/2024</a:t>
            </a:fld>
            <a:endParaRPr lang="es-AR" dirty="0"/>
          </a:p>
        </p:txBody>
      </p:sp>
      <p:sp>
        <p:nvSpPr>
          <p:cNvPr id="5" name="Footer Placeholder 4"/>
          <p:cNvSpPr>
            <a:spLocks noGrp="1"/>
          </p:cNvSpPr>
          <p:nvPr>
            <p:ph type="ftr" sz="quarter" idx="11"/>
          </p:nvPr>
        </p:nvSpPr>
        <p:spPr/>
        <p:txBody>
          <a:bodyPr/>
          <a:lstStyle/>
          <a:p>
            <a:r>
              <a:rPr lang="es-ES" dirty="0"/>
              <a:t>Higiene y Seguridad - 2024 - Demoliciones</a:t>
            </a:r>
            <a:endParaRPr lang="es-AR" dirty="0"/>
          </a:p>
        </p:txBody>
      </p:sp>
      <p:sp>
        <p:nvSpPr>
          <p:cNvPr id="6" name="Slide Number Placeholder 5"/>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918885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9C26CD5-8516-41B7-8F23-4129DD6654BF}" type="datetime1">
              <a:rPr lang="es-AR" smtClean="0"/>
              <a:t>15/8/2024</a:t>
            </a:fld>
            <a:endParaRPr lang="es-AR" dirty="0"/>
          </a:p>
        </p:txBody>
      </p:sp>
      <p:sp>
        <p:nvSpPr>
          <p:cNvPr id="5" name="Footer Placeholder 4"/>
          <p:cNvSpPr>
            <a:spLocks noGrp="1"/>
          </p:cNvSpPr>
          <p:nvPr>
            <p:ph type="ftr" sz="quarter" idx="11"/>
          </p:nvPr>
        </p:nvSpPr>
        <p:spPr/>
        <p:txBody>
          <a:bodyPr/>
          <a:lstStyle/>
          <a:p>
            <a:r>
              <a:rPr lang="es-ES" dirty="0"/>
              <a:t>Higiene y Seguridad - 2024 - Demoliciones</a:t>
            </a:r>
            <a:endParaRPr lang="es-AR" dirty="0"/>
          </a:p>
        </p:txBody>
      </p:sp>
      <p:sp>
        <p:nvSpPr>
          <p:cNvPr id="6" name="Slide Number Placeholder 5"/>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388431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AA49F91-1F25-4E1C-A965-A6852557EA90}" type="datetime1">
              <a:rPr lang="es-AR" smtClean="0"/>
              <a:t>15/8/2024</a:t>
            </a:fld>
            <a:endParaRPr lang="es-AR" dirty="0"/>
          </a:p>
        </p:txBody>
      </p:sp>
      <p:sp>
        <p:nvSpPr>
          <p:cNvPr id="5" name="Footer Placeholder 4"/>
          <p:cNvSpPr>
            <a:spLocks noGrp="1"/>
          </p:cNvSpPr>
          <p:nvPr>
            <p:ph type="ftr" sz="quarter" idx="11"/>
          </p:nvPr>
        </p:nvSpPr>
        <p:spPr/>
        <p:txBody>
          <a:bodyPr/>
          <a:lstStyle/>
          <a:p>
            <a:r>
              <a:rPr lang="es-ES" dirty="0"/>
              <a:t>Higiene y Seguridad - 2024 - Demoliciones</a:t>
            </a:r>
            <a:endParaRPr lang="es-AR" dirty="0"/>
          </a:p>
        </p:txBody>
      </p:sp>
      <p:sp>
        <p:nvSpPr>
          <p:cNvPr id="6" name="Slide Number Placeholder 5"/>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3912228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8" name="Rectangle 7"/>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860B3582-97EC-42F2-BC94-8BBF587F5B2D}" type="datetime1">
              <a:rPr lang="es-AR" smtClean="0"/>
              <a:t>15/8/2024</a:t>
            </a:fld>
            <a:endParaRPr lang="es-AR" dirty="0"/>
          </a:p>
        </p:txBody>
      </p:sp>
      <p:sp>
        <p:nvSpPr>
          <p:cNvPr id="5" name="Footer Placeholder 4"/>
          <p:cNvSpPr>
            <a:spLocks noGrp="1"/>
          </p:cNvSpPr>
          <p:nvPr>
            <p:ph type="ftr" sz="quarter" idx="11"/>
          </p:nvPr>
        </p:nvSpPr>
        <p:spPr/>
        <p:txBody>
          <a:bodyPr/>
          <a:lstStyle/>
          <a:p>
            <a:r>
              <a:rPr lang="es-ES" dirty="0"/>
              <a:t>Higiene y Seguridad - 2024 - Demoliciones</a:t>
            </a:r>
            <a:endParaRPr lang="es-AR" dirty="0"/>
          </a:p>
        </p:txBody>
      </p:sp>
      <p:sp>
        <p:nvSpPr>
          <p:cNvPr id="6" name="Slide Number Placeholder 5"/>
          <p:cNvSpPr>
            <a:spLocks noGrp="1"/>
          </p:cNvSpPr>
          <p:nvPr>
            <p:ph type="sldNum" sz="quarter" idx="12"/>
          </p:nvPr>
        </p:nvSpPr>
        <p:spPr/>
        <p:txBody>
          <a:bodyPr/>
          <a:lstStyle/>
          <a:p>
            <a:fld id="{94E47AAE-651A-42C9-BA77-1B6FA748A504}" type="slidenum">
              <a:rPr lang="es-AR" smtClean="0"/>
              <a:t>‹Nº›</a:t>
            </a:fld>
            <a:endParaRPr lang="es-AR" dirty="0"/>
          </a:p>
        </p:txBody>
      </p:sp>
      <p:sp>
        <p:nvSpPr>
          <p:cNvPr id="7" name="Rectangle 6"/>
          <p:cNvSpPr/>
          <p:nvPr/>
        </p:nvSpPr>
        <p:spPr>
          <a:xfrm>
            <a:off x="0" y="0"/>
            <a:ext cx="4572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2633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07BEDA3-1317-4621-B863-D98E29BD6B82}" type="datetime1">
              <a:rPr lang="es-AR" smtClean="0"/>
              <a:t>15/8/2024</a:t>
            </a:fld>
            <a:endParaRPr lang="es-AR" dirty="0"/>
          </a:p>
        </p:txBody>
      </p:sp>
      <p:sp>
        <p:nvSpPr>
          <p:cNvPr id="6" name="Footer Placeholder 5"/>
          <p:cNvSpPr>
            <a:spLocks noGrp="1"/>
          </p:cNvSpPr>
          <p:nvPr>
            <p:ph type="ftr" sz="quarter" idx="11"/>
          </p:nvPr>
        </p:nvSpPr>
        <p:spPr/>
        <p:txBody>
          <a:bodyPr/>
          <a:lstStyle/>
          <a:p>
            <a:r>
              <a:rPr lang="es-ES" dirty="0"/>
              <a:t>Higiene y Seguridad - 2024 - Demoliciones</a:t>
            </a:r>
            <a:endParaRPr lang="es-AR" dirty="0"/>
          </a:p>
        </p:txBody>
      </p:sp>
      <p:sp>
        <p:nvSpPr>
          <p:cNvPr id="7" name="Slide Number Placeholder 6"/>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78042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717879"/>
            <a:ext cx="4480560" cy="731520"/>
          </a:xfrm>
        </p:spPr>
        <p:txBody>
          <a:bodyPr anchor="b">
            <a:normAutofit/>
          </a:bodyPr>
          <a:lstStyle>
            <a:lvl1pPr marL="0" indent="0">
              <a:spcBef>
                <a:spcPts val="0"/>
              </a:spcBef>
              <a:buNone/>
              <a:defRPr sz="2000" b="0">
                <a:solidFill>
                  <a:schemeClr val="tx1">
                    <a:lumMod val="6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13"/>
          </p:nvPr>
        </p:nvSpPr>
        <p:spPr>
          <a:xfrm>
            <a:off x="6126480" y="1717879"/>
            <a:ext cx="4480560" cy="731520"/>
          </a:xfrm>
        </p:spPr>
        <p:txBody>
          <a:bodyPr anchor="b">
            <a:normAutofit/>
          </a:bodyPr>
          <a:lstStyle>
            <a:lvl1pPr marL="0" indent="0">
              <a:spcBef>
                <a:spcPts val="0"/>
              </a:spcBef>
              <a:buFontTx/>
              <a:buNone/>
              <a:defRPr lang="en-US" sz="2000" b="0" kern="1200" spc="10" baseline="0" dirty="0">
                <a:solidFill>
                  <a:schemeClr val="tx1">
                    <a:lumMod val="65000"/>
                  </a:schemeClr>
                </a:solidFill>
                <a:latin typeface="+mn-lt"/>
                <a:ea typeface="+mn-ea"/>
                <a:cs typeface="+mn-cs"/>
              </a:defRPr>
            </a:lvl1pPr>
          </a:lstStyle>
          <a:p>
            <a:pPr lvl="0"/>
            <a:r>
              <a:rPr lang="es-ES"/>
              <a:t>Editar el estilo de texto del patrón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776F5375-3959-4F69-96BE-3B1C49840FA5}" type="datetime1">
              <a:rPr lang="es-AR" smtClean="0"/>
              <a:t>15/8/2024</a:t>
            </a:fld>
            <a:endParaRPr lang="es-AR" dirty="0"/>
          </a:p>
        </p:txBody>
      </p:sp>
      <p:sp>
        <p:nvSpPr>
          <p:cNvPr id="8" name="Footer Placeholder 7"/>
          <p:cNvSpPr>
            <a:spLocks noGrp="1"/>
          </p:cNvSpPr>
          <p:nvPr>
            <p:ph type="ftr" sz="quarter" idx="11"/>
          </p:nvPr>
        </p:nvSpPr>
        <p:spPr/>
        <p:txBody>
          <a:bodyPr/>
          <a:lstStyle/>
          <a:p>
            <a:r>
              <a:rPr lang="es-ES" dirty="0"/>
              <a:t>Higiene y Seguridad - 2024 - Demoliciones</a:t>
            </a:r>
            <a:endParaRPr lang="es-AR" dirty="0"/>
          </a:p>
        </p:txBody>
      </p:sp>
      <p:sp>
        <p:nvSpPr>
          <p:cNvPr id="9" name="Slide Number Placeholder 8"/>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3195464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EEDC8D6-3692-4B10-8BA0-61A97C6F41DC}" type="datetime1">
              <a:rPr lang="es-AR" smtClean="0"/>
              <a:t>15/8/2024</a:t>
            </a:fld>
            <a:endParaRPr lang="es-AR" dirty="0"/>
          </a:p>
        </p:txBody>
      </p:sp>
      <p:sp>
        <p:nvSpPr>
          <p:cNvPr id="4" name="Footer Placeholder 3"/>
          <p:cNvSpPr>
            <a:spLocks noGrp="1"/>
          </p:cNvSpPr>
          <p:nvPr>
            <p:ph type="ftr" sz="quarter" idx="11"/>
          </p:nvPr>
        </p:nvSpPr>
        <p:spPr/>
        <p:txBody>
          <a:bodyPr/>
          <a:lstStyle/>
          <a:p>
            <a:r>
              <a:rPr lang="es-ES" dirty="0"/>
              <a:t>Higiene y Seguridad - 2024 - Demoliciones</a:t>
            </a:r>
            <a:endParaRPr lang="es-AR" dirty="0"/>
          </a:p>
        </p:txBody>
      </p:sp>
      <p:sp>
        <p:nvSpPr>
          <p:cNvPr id="5" name="Slide Number Placeholder 4"/>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335758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48D395-7001-4419-AA9A-3247F4B37DA2}" type="datetime1">
              <a:rPr lang="es-AR" smtClean="0"/>
              <a:t>15/8/2024</a:t>
            </a:fld>
            <a:endParaRPr lang="es-AR" dirty="0"/>
          </a:p>
        </p:txBody>
      </p:sp>
      <p:sp>
        <p:nvSpPr>
          <p:cNvPr id="3" name="Footer Placeholder 2"/>
          <p:cNvSpPr>
            <a:spLocks noGrp="1"/>
          </p:cNvSpPr>
          <p:nvPr>
            <p:ph type="ftr" sz="quarter" idx="11"/>
          </p:nvPr>
        </p:nvSpPr>
        <p:spPr/>
        <p:txBody>
          <a:bodyPr/>
          <a:lstStyle/>
          <a:p>
            <a:r>
              <a:rPr lang="es-ES" dirty="0"/>
              <a:t>Higiene y Seguridad - 2024 - Demoliciones</a:t>
            </a:r>
            <a:endParaRPr lang="es-AR" dirty="0"/>
          </a:p>
        </p:txBody>
      </p:sp>
      <p:sp>
        <p:nvSpPr>
          <p:cNvPr id="4" name="Slide Number Placeholder 3"/>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3678350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565C9534-83E4-4E86-B912-DDA4A7392CCD}" type="datetime1">
              <a:rPr lang="es-AR" smtClean="0"/>
              <a:t>15/8/2024</a:t>
            </a:fld>
            <a:endParaRPr lang="es-AR" dirty="0"/>
          </a:p>
        </p:txBody>
      </p:sp>
      <p:sp>
        <p:nvSpPr>
          <p:cNvPr id="6" name="Footer Placeholder 5"/>
          <p:cNvSpPr>
            <a:spLocks noGrp="1"/>
          </p:cNvSpPr>
          <p:nvPr>
            <p:ph type="ftr" sz="quarter" idx="11"/>
          </p:nvPr>
        </p:nvSpPr>
        <p:spPr/>
        <p:txBody>
          <a:bodyPr/>
          <a:lstStyle/>
          <a:p>
            <a:r>
              <a:rPr lang="es-ES" dirty="0"/>
              <a:t>Higiene y Seguridad - 2024 - Demoliciones</a:t>
            </a:r>
            <a:endParaRPr lang="es-AR" dirty="0"/>
          </a:p>
        </p:txBody>
      </p:sp>
      <p:sp>
        <p:nvSpPr>
          <p:cNvPr id="7" name="Slide Number Placeholder 6"/>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3389865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tx1"/>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tx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A583ED2-0189-40AB-8ECE-7E0A43C3A79A}" type="datetime1">
              <a:rPr lang="es-AR" smtClean="0"/>
              <a:t>15/8/2024</a:t>
            </a:fld>
            <a:endParaRPr lang="es-AR" dirty="0"/>
          </a:p>
        </p:txBody>
      </p:sp>
      <p:sp>
        <p:nvSpPr>
          <p:cNvPr id="6" name="Footer Placeholder 5"/>
          <p:cNvSpPr>
            <a:spLocks noGrp="1"/>
          </p:cNvSpPr>
          <p:nvPr>
            <p:ph type="ftr" sz="quarter" idx="11"/>
          </p:nvPr>
        </p:nvSpPr>
        <p:spPr/>
        <p:txBody>
          <a:bodyPr/>
          <a:lstStyle/>
          <a:p>
            <a:r>
              <a:rPr lang="es-ES" dirty="0"/>
              <a:t>Higiene y Seguridad - 2024 - Demoliciones</a:t>
            </a:r>
            <a:endParaRPr lang="es-AR" dirty="0"/>
          </a:p>
        </p:txBody>
      </p:sp>
      <p:sp>
        <p:nvSpPr>
          <p:cNvPr id="7" name="Slide Number Placeholder 6"/>
          <p:cNvSpPr>
            <a:spLocks noGrp="1"/>
          </p:cNvSpPr>
          <p:nvPr>
            <p:ph type="sldNum" sz="quarter" idx="12"/>
          </p:nvPr>
        </p:nvSpPr>
        <p:spPr/>
        <p:txBody>
          <a:bodyPr/>
          <a:lstStyle/>
          <a:p>
            <a:fld id="{94E47AAE-651A-42C9-BA77-1B6FA748A504}" type="slidenum">
              <a:rPr lang="es-AR" smtClean="0"/>
              <a:t>‹Nº›</a:t>
            </a:fld>
            <a:endParaRPr lang="es-AR" dirty="0"/>
          </a:p>
        </p:txBody>
      </p:sp>
    </p:spTree>
    <p:extLst>
      <p:ext uri="{BB962C8B-B14F-4D97-AF65-F5344CB8AC3E}">
        <p14:creationId xmlns:p14="http://schemas.microsoft.com/office/powerpoint/2010/main" val="3081175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rgbClr val="3030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1">
                    <a:lumMod val="50000"/>
                  </a:schemeClr>
                </a:solidFill>
              </a:defRPr>
            </a:lvl1pPr>
          </a:lstStyle>
          <a:p>
            <a:fld id="{7494A118-B90F-4359-BF5F-961A222CD899}" type="datetime1">
              <a:rPr lang="es-AR" smtClean="0"/>
              <a:t>15/8/2024</a:t>
            </a:fld>
            <a:endParaRPr lang="es-AR"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rgbClr val="969696"/>
                </a:solidFill>
              </a:defRPr>
            </a:lvl1pPr>
          </a:lstStyle>
          <a:p>
            <a:r>
              <a:rPr lang="es-ES" dirty="0"/>
              <a:t>Higiene y Seguridad - 2024 - Demoliciones</a:t>
            </a:r>
            <a:endParaRPr lang="es-AR"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rgbClr val="777777"/>
                </a:solidFill>
              </a:defRPr>
            </a:lvl1pPr>
          </a:lstStyle>
          <a:p>
            <a:fld id="{94E47AAE-651A-42C9-BA77-1B6FA748A504}" type="slidenum">
              <a:rPr lang="es-AR" smtClean="0"/>
              <a:t>‹Nº›</a:t>
            </a:fld>
            <a:endParaRPr lang="es-AR" dirty="0"/>
          </a:p>
        </p:txBody>
      </p:sp>
    </p:spTree>
    <p:extLst>
      <p:ext uri="{BB962C8B-B14F-4D97-AF65-F5344CB8AC3E}">
        <p14:creationId xmlns:p14="http://schemas.microsoft.com/office/powerpoint/2010/main" val="112157377"/>
      </p:ext>
    </p:extLst>
  </p:cSld>
  <p:clrMap bg1="dk1" tx1="lt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servicios.infoleg.gob.ar/infolegInternet/anexos/30000-34999/32030/texact.htm" TargetMode="External"/><Relationship Id="rId2" Type="http://schemas.openxmlformats.org/officeDocument/2006/relationships/hyperlink" Target="https://servicios.infoleg.gob.ar/infolegInternet/anexos/15000-19999/17612/norma.htm" TargetMode="External"/><Relationship Id="rId1" Type="http://schemas.openxmlformats.org/officeDocument/2006/relationships/slideLayout" Target="../slideLayouts/slideLayout2.xml"/><Relationship Id="rId4" Type="http://schemas.openxmlformats.org/officeDocument/2006/relationships/hyperlink" Target="http://servicios.infoleg.gob.ar/infolegInternet/anexos/35000-39999/38568/texact.htm"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1AEE23-3D45-4E24-9AEA-ACA4FC780712}"/>
              </a:ext>
            </a:extLst>
          </p:cNvPr>
          <p:cNvSpPr>
            <a:spLocks noGrp="1"/>
          </p:cNvSpPr>
          <p:nvPr>
            <p:ph type="ctrTitle"/>
          </p:nvPr>
        </p:nvSpPr>
        <p:spPr>
          <a:xfrm>
            <a:off x="1418492" y="2067188"/>
            <a:ext cx="9144000" cy="1110142"/>
          </a:xfrm>
        </p:spPr>
        <p:txBody>
          <a:bodyPr>
            <a:normAutofit fontScale="90000"/>
          </a:bodyPr>
          <a:lstStyle/>
          <a:p>
            <a:r>
              <a:rPr lang="es-ES" dirty="0"/>
              <a:t>H&amp;S - DEMOLICIONES</a:t>
            </a:r>
            <a:endParaRPr lang="es-AR" dirty="0"/>
          </a:p>
        </p:txBody>
      </p:sp>
      <p:sp>
        <p:nvSpPr>
          <p:cNvPr id="3" name="Subtítulo 2">
            <a:extLst>
              <a:ext uri="{FF2B5EF4-FFF2-40B4-BE49-F238E27FC236}">
                <a16:creationId xmlns:a16="http://schemas.microsoft.com/office/drawing/2014/main" id="{AC2C5D35-7598-4DAE-8173-5BB8BF1E5023}"/>
              </a:ext>
            </a:extLst>
          </p:cNvPr>
          <p:cNvSpPr>
            <a:spLocks noGrp="1"/>
          </p:cNvSpPr>
          <p:nvPr>
            <p:ph type="subTitle" idx="1"/>
          </p:nvPr>
        </p:nvSpPr>
        <p:spPr>
          <a:xfrm>
            <a:off x="1504425" y="4004710"/>
            <a:ext cx="9144000" cy="1655762"/>
          </a:xfrm>
        </p:spPr>
        <p:txBody>
          <a:bodyPr>
            <a:normAutofit lnSpcReduction="10000"/>
          </a:bodyPr>
          <a:lstStyle/>
          <a:p>
            <a:pPr algn="l"/>
            <a:r>
              <a:rPr lang="es-ES" sz="2800" dirty="0"/>
              <a:t>Grupo N° 2</a:t>
            </a:r>
            <a:br>
              <a:rPr lang="es-ES" dirty="0"/>
            </a:br>
            <a:br>
              <a:rPr lang="es-ES" dirty="0"/>
            </a:br>
            <a:r>
              <a:rPr lang="es-ES" dirty="0"/>
              <a:t>Ferreras Gonzalo José 38.181.176</a:t>
            </a:r>
            <a:br>
              <a:rPr lang="es-ES" dirty="0"/>
            </a:br>
            <a:r>
              <a:rPr lang="es-ES" dirty="0"/>
              <a:t>Herrera Daniel Alberto 34.634.635</a:t>
            </a:r>
            <a:br>
              <a:rPr lang="es-ES" dirty="0"/>
            </a:br>
            <a:r>
              <a:rPr lang="es-ES" dirty="0"/>
              <a:t>Muñoz Leandro Ezequiel 37.151.637</a:t>
            </a:r>
            <a:endParaRPr lang="es-AR" dirty="0"/>
          </a:p>
        </p:txBody>
      </p:sp>
      <p:sp>
        <p:nvSpPr>
          <p:cNvPr id="6" name="Marcador de pie de página 5">
            <a:extLst>
              <a:ext uri="{FF2B5EF4-FFF2-40B4-BE49-F238E27FC236}">
                <a16:creationId xmlns:a16="http://schemas.microsoft.com/office/drawing/2014/main" id="{0CB8C5AA-719C-4DFF-85D8-CED1CFC310CA}"/>
              </a:ext>
            </a:extLst>
          </p:cNvPr>
          <p:cNvSpPr>
            <a:spLocks noGrp="1"/>
          </p:cNvSpPr>
          <p:nvPr>
            <p:ph type="ftr" sz="quarter" idx="11"/>
          </p:nvPr>
        </p:nvSpPr>
        <p:spPr/>
        <p:txBody>
          <a:bodyPr/>
          <a:lstStyle/>
          <a:p>
            <a:r>
              <a:rPr lang="es-ES" dirty="0"/>
              <a:t>Higiene y Seguridad - 2024 - Demoliciones</a:t>
            </a:r>
            <a:endParaRPr lang="es-AR" dirty="0"/>
          </a:p>
        </p:txBody>
      </p:sp>
      <p:sp>
        <p:nvSpPr>
          <p:cNvPr id="8" name="Marcador de número de diapositiva 7">
            <a:extLst>
              <a:ext uri="{FF2B5EF4-FFF2-40B4-BE49-F238E27FC236}">
                <a16:creationId xmlns:a16="http://schemas.microsoft.com/office/drawing/2014/main" id="{3D40A638-7FCB-49BB-A626-F7945E0B9B6B}"/>
              </a:ext>
            </a:extLst>
          </p:cNvPr>
          <p:cNvSpPr>
            <a:spLocks noGrp="1"/>
          </p:cNvSpPr>
          <p:nvPr>
            <p:ph type="sldNum" sz="quarter" idx="12"/>
          </p:nvPr>
        </p:nvSpPr>
        <p:spPr/>
        <p:txBody>
          <a:bodyPr>
            <a:normAutofit lnSpcReduction="10000"/>
          </a:bodyPr>
          <a:lstStyle/>
          <a:p>
            <a:fld id="{94E47AAE-651A-42C9-BA77-1B6FA748A504}" type="slidenum">
              <a:rPr lang="es-AR" smtClean="0"/>
              <a:t>1</a:t>
            </a:fld>
            <a:endParaRPr lang="es-AR" dirty="0"/>
          </a:p>
        </p:txBody>
      </p:sp>
      <p:pic>
        <p:nvPicPr>
          <p:cNvPr id="5" name="Imagen 4">
            <a:extLst>
              <a:ext uri="{FF2B5EF4-FFF2-40B4-BE49-F238E27FC236}">
                <a16:creationId xmlns:a16="http://schemas.microsoft.com/office/drawing/2014/main" id="{FA5DC661-6DEE-4321-BA54-842DE0A043A7}"/>
              </a:ext>
            </a:extLst>
          </p:cNvPr>
          <p:cNvPicPr>
            <a:picLocks noChangeAspect="1"/>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2858277" y="188658"/>
            <a:ext cx="6475445" cy="1051151"/>
          </a:xfrm>
          <a:prstGeom prst="rect">
            <a:avLst/>
          </a:prstGeom>
        </p:spPr>
      </p:pic>
    </p:spTree>
    <p:extLst>
      <p:ext uri="{BB962C8B-B14F-4D97-AF65-F5344CB8AC3E}">
        <p14:creationId xmlns:p14="http://schemas.microsoft.com/office/powerpoint/2010/main" val="3443543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3584" y="365124"/>
            <a:ext cx="10515600" cy="1325563"/>
          </a:xfrm>
        </p:spPr>
        <p:txBody>
          <a:bodyPr/>
          <a:lstStyle/>
          <a:p>
            <a:r>
              <a:rPr lang="es-ES" dirty="0"/>
              <a:t>DEMOLICION PARCIAL</a:t>
            </a:r>
            <a:br>
              <a:rPr lang="es-ES" dirty="0"/>
            </a:br>
            <a:endParaRPr lang="es-AR"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7917" y="1027906"/>
            <a:ext cx="8475081" cy="5448266"/>
          </a:xfrm>
        </p:spPr>
      </p:pic>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10</a:t>
            </a:fld>
            <a:endParaRPr lang="es-AR" dirty="0"/>
          </a:p>
        </p:txBody>
      </p:sp>
    </p:spTree>
    <p:extLst>
      <p:ext uri="{BB962C8B-B14F-4D97-AF65-F5344CB8AC3E}">
        <p14:creationId xmlns:p14="http://schemas.microsoft.com/office/powerpoint/2010/main" val="1048734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7956" y="365125"/>
            <a:ext cx="10515600" cy="1325563"/>
          </a:xfrm>
        </p:spPr>
        <p:txBody>
          <a:bodyPr/>
          <a:lstStyle/>
          <a:p>
            <a:r>
              <a:rPr lang="es-AR" dirty="0"/>
              <a:t>DESTRUCCION TOTAL</a:t>
            </a:r>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7957" y="1608827"/>
            <a:ext cx="3560642" cy="4747523"/>
          </a:xfrm>
        </p:spPr>
      </p:pic>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11</a:t>
            </a:fld>
            <a:endParaRPr lang="es-AR" dirty="0"/>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1174" y="1611768"/>
            <a:ext cx="3558437" cy="4744582"/>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4566" y="1608827"/>
            <a:ext cx="3560642" cy="4747523"/>
          </a:xfrm>
          <a:prstGeom prst="rect">
            <a:avLst/>
          </a:prstGeom>
        </p:spPr>
      </p:pic>
    </p:spTree>
    <p:extLst>
      <p:ext uri="{BB962C8B-B14F-4D97-AF65-F5344CB8AC3E}">
        <p14:creationId xmlns:p14="http://schemas.microsoft.com/office/powerpoint/2010/main" val="994749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12365" y="136525"/>
            <a:ext cx="10515600" cy="1325563"/>
          </a:xfrm>
        </p:spPr>
        <p:txBody>
          <a:bodyPr/>
          <a:lstStyle/>
          <a:p>
            <a:r>
              <a:rPr lang="es-AR" dirty="0"/>
              <a:t>DESARMADO</a:t>
            </a:r>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12</a:t>
            </a:fld>
            <a:endParaRPr lang="es-AR" dirty="0"/>
          </a:p>
        </p:txBody>
      </p:sp>
      <p:pic>
        <p:nvPicPr>
          <p:cNvPr id="6" name="Imagen 5"/>
          <p:cNvPicPr>
            <a:picLocks noChangeAspect="1"/>
          </p:cNvPicPr>
          <p:nvPr/>
        </p:nvPicPr>
        <p:blipFill>
          <a:blip r:embed="rId2"/>
          <a:stretch>
            <a:fillRect/>
          </a:stretch>
        </p:blipFill>
        <p:spPr>
          <a:xfrm>
            <a:off x="838200" y="1330086"/>
            <a:ext cx="6846116" cy="5026263"/>
          </a:xfrm>
          <a:prstGeom prst="rect">
            <a:avLst/>
          </a:prstGeom>
        </p:spPr>
      </p:pic>
    </p:spTree>
    <p:extLst>
      <p:ext uri="{BB962C8B-B14F-4D97-AF65-F5344CB8AC3E}">
        <p14:creationId xmlns:p14="http://schemas.microsoft.com/office/powerpoint/2010/main" val="1822615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7937" y="400158"/>
            <a:ext cx="10515600" cy="1325563"/>
          </a:xfrm>
        </p:spPr>
        <p:txBody>
          <a:bodyPr/>
          <a:lstStyle/>
          <a:p>
            <a:r>
              <a:rPr lang="es-AR" dirty="0"/>
              <a:t>DESMANTELADO</a:t>
            </a:r>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13</a:t>
            </a:fld>
            <a:endParaRPr lang="es-AR" dirty="0"/>
          </a:p>
        </p:txBody>
      </p:sp>
      <p:pic>
        <p:nvPicPr>
          <p:cNvPr id="6" name="Imagen 5"/>
          <p:cNvPicPr>
            <a:picLocks noChangeAspect="1"/>
          </p:cNvPicPr>
          <p:nvPr/>
        </p:nvPicPr>
        <p:blipFill>
          <a:blip r:embed="rId2"/>
          <a:stretch>
            <a:fillRect/>
          </a:stretch>
        </p:blipFill>
        <p:spPr>
          <a:xfrm>
            <a:off x="6176265" y="3143066"/>
            <a:ext cx="5034099" cy="3153479"/>
          </a:xfrm>
          <a:prstGeom prst="rect">
            <a:avLst/>
          </a:prstGeom>
        </p:spPr>
      </p:pic>
      <p:pic>
        <p:nvPicPr>
          <p:cNvPr id="8" name="Imagen 7">
            <a:extLst>
              <a:ext uri="{FF2B5EF4-FFF2-40B4-BE49-F238E27FC236}">
                <a16:creationId xmlns:a16="http://schemas.microsoft.com/office/drawing/2014/main" id="{DC3086EC-CFB2-423F-B297-D8DD5FE3A533}"/>
              </a:ext>
            </a:extLst>
          </p:cNvPr>
          <p:cNvPicPr>
            <a:picLocks noChangeAspect="1"/>
          </p:cNvPicPr>
          <p:nvPr/>
        </p:nvPicPr>
        <p:blipFill>
          <a:blip r:embed="rId3"/>
          <a:stretch>
            <a:fillRect/>
          </a:stretch>
        </p:blipFill>
        <p:spPr>
          <a:xfrm>
            <a:off x="208728" y="2257381"/>
            <a:ext cx="5887272" cy="4039164"/>
          </a:xfrm>
          <a:prstGeom prst="rect">
            <a:avLst/>
          </a:prstGeom>
        </p:spPr>
      </p:pic>
    </p:spTree>
    <p:extLst>
      <p:ext uri="{BB962C8B-B14F-4D97-AF65-F5344CB8AC3E}">
        <p14:creationId xmlns:p14="http://schemas.microsoft.com/office/powerpoint/2010/main" val="3929437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AR" dirty="0"/>
              <a:t>DESPIECE</a:t>
            </a:r>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14</a:t>
            </a:fld>
            <a:endParaRPr lang="es-AR" dirty="0"/>
          </a:p>
        </p:txBody>
      </p:sp>
      <p:pic>
        <p:nvPicPr>
          <p:cNvPr id="9" name="Imagen 8">
            <a:extLst>
              <a:ext uri="{FF2B5EF4-FFF2-40B4-BE49-F238E27FC236}">
                <a16:creationId xmlns:a16="http://schemas.microsoft.com/office/drawing/2014/main" id="{5F9DE047-27F3-4E5C-B75D-6896FD1DF6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3429" y="365125"/>
            <a:ext cx="3163853" cy="5627364"/>
          </a:xfrm>
          <a:prstGeom prst="rect">
            <a:avLst/>
          </a:prstGeom>
        </p:spPr>
      </p:pic>
      <p:pic>
        <p:nvPicPr>
          <p:cNvPr id="11" name="Imagen 10">
            <a:extLst>
              <a:ext uri="{FF2B5EF4-FFF2-40B4-BE49-F238E27FC236}">
                <a16:creationId xmlns:a16="http://schemas.microsoft.com/office/drawing/2014/main" id="{AB193A6A-5438-44C1-89CF-F4F867F26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735" y="365125"/>
            <a:ext cx="3163853" cy="5627364"/>
          </a:xfrm>
          <a:prstGeom prst="rect">
            <a:avLst/>
          </a:prstGeom>
        </p:spPr>
      </p:pic>
    </p:spTree>
    <p:extLst>
      <p:ext uri="{BB962C8B-B14F-4D97-AF65-F5344CB8AC3E}">
        <p14:creationId xmlns:p14="http://schemas.microsoft.com/office/powerpoint/2010/main" val="3729462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AR" sz="3600" dirty="0"/>
              <a:t>Referencia Física</a:t>
            </a:r>
          </a:p>
        </p:txBody>
      </p:sp>
      <p:sp>
        <p:nvSpPr>
          <p:cNvPr id="3" name="Marcador de contenido 2"/>
          <p:cNvSpPr>
            <a:spLocks noGrp="1"/>
          </p:cNvSpPr>
          <p:nvPr>
            <p:ph idx="1"/>
          </p:nvPr>
        </p:nvSpPr>
        <p:spPr>
          <a:xfrm>
            <a:off x="838200" y="1690688"/>
            <a:ext cx="10515600" cy="4351338"/>
          </a:xfrm>
        </p:spPr>
        <p:txBody>
          <a:bodyPr/>
          <a:lstStyle/>
          <a:p>
            <a:r>
              <a:rPr lang="es-AR" dirty="0"/>
              <a:t>Ubicación</a:t>
            </a:r>
          </a:p>
          <a:p>
            <a:pPr lvl="1"/>
            <a:r>
              <a:rPr lang="es-AR" dirty="0"/>
              <a:t>Aislada</a:t>
            </a:r>
          </a:p>
          <a:p>
            <a:pPr lvl="1"/>
            <a:r>
              <a:rPr lang="es-AR" dirty="0"/>
              <a:t>Contigua</a:t>
            </a:r>
          </a:p>
          <a:p>
            <a:pPr lvl="1"/>
            <a:r>
              <a:rPr lang="es-AR" dirty="0"/>
              <a:t>Rural</a:t>
            </a:r>
          </a:p>
          <a:p>
            <a:pPr lvl="1"/>
            <a:r>
              <a:rPr lang="es-AR" dirty="0"/>
              <a:t>Urbana</a:t>
            </a:r>
          </a:p>
          <a:p>
            <a:r>
              <a:rPr lang="es-AR" dirty="0"/>
              <a:t>Configuración</a:t>
            </a:r>
          </a:p>
          <a:p>
            <a:pPr lvl="1"/>
            <a:r>
              <a:rPr lang="es-AR" dirty="0"/>
              <a:t>Volumen</a:t>
            </a:r>
          </a:p>
          <a:p>
            <a:pPr lvl="1"/>
            <a:r>
              <a:rPr lang="es-AR" dirty="0"/>
              <a:t>Extensión</a:t>
            </a:r>
          </a:p>
          <a:p>
            <a:pPr lvl="1"/>
            <a:r>
              <a:rPr lang="es-AR" dirty="0"/>
              <a:t>Materiales</a:t>
            </a:r>
          </a:p>
          <a:p>
            <a:pPr lvl="1"/>
            <a:r>
              <a:rPr lang="es-AR" dirty="0"/>
              <a:t>Estructura</a:t>
            </a:r>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15</a:t>
            </a:fld>
            <a:endParaRPr lang="es-AR" dirty="0"/>
          </a:p>
        </p:txBody>
      </p:sp>
      <p:pic>
        <p:nvPicPr>
          <p:cNvPr id="7" name="Imagen 6">
            <a:extLst>
              <a:ext uri="{FF2B5EF4-FFF2-40B4-BE49-F238E27FC236}">
                <a16:creationId xmlns:a16="http://schemas.microsoft.com/office/drawing/2014/main" id="{06C9103F-3363-43A2-9F0E-16EB82202D8C}"/>
              </a:ext>
            </a:extLst>
          </p:cNvPr>
          <p:cNvPicPr>
            <a:picLocks noChangeAspect="1"/>
          </p:cNvPicPr>
          <p:nvPr/>
        </p:nvPicPr>
        <p:blipFill>
          <a:blip r:embed="rId2"/>
          <a:stretch>
            <a:fillRect/>
          </a:stretch>
        </p:blipFill>
        <p:spPr>
          <a:xfrm>
            <a:off x="4031302" y="1886303"/>
            <a:ext cx="6923210" cy="4605937"/>
          </a:xfrm>
          <a:prstGeom prst="rect">
            <a:avLst/>
          </a:prstGeom>
        </p:spPr>
      </p:pic>
    </p:spTree>
    <p:extLst>
      <p:ext uri="{BB962C8B-B14F-4D97-AF65-F5344CB8AC3E}">
        <p14:creationId xmlns:p14="http://schemas.microsoft.com/office/powerpoint/2010/main" val="3048626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AFBE70-F2C2-445E-937F-8071CF63FC75}"/>
              </a:ext>
            </a:extLst>
          </p:cNvPr>
          <p:cNvSpPr>
            <a:spLocks noGrp="1"/>
          </p:cNvSpPr>
          <p:nvPr>
            <p:ph type="title"/>
          </p:nvPr>
        </p:nvSpPr>
        <p:spPr/>
        <p:txBody>
          <a:bodyPr/>
          <a:lstStyle/>
          <a:p>
            <a:r>
              <a:rPr lang="es-ES" dirty="0"/>
              <a:t>ETAPA 1 - Evaluación</a:t>
            </a:r>
            <a:endParaRPr lang="es-AR" dirty="0"/>
          </a:p>
        </p:txBody>
      </p:sp>
      <p:sp>
        <p:nvSpPr>
          <p:cNvPr id="3" name="Marcador de contenido 2">
            <a:extLst>
              <a:ext uri="{FF2B5EF4-FFF2-40B4-BE49-F238E27FC236}">
                <a16:creationId xmlns:a16="http://schemas.microsoft.com/office/drawing/2014/main" id="{788EC499-434D-4D0F-B778-BC3547B227F5}"/>
              </a:ext>
            </a:extLst>
          </p:cNvPr>
          <p:cNvSpPr>
            <a:spLocks noGrp="1"/>
          </p:cNvSpPr>
          <p:nvPr>
            <p:ph idx="1"/>
          </p:nvPr>
        </p:nvSpPr>
        <p:spPr/>
        <p:txBody>
          <a:bodyPr>
            <a:normAutofit/>
          </a:bodyPr>
          <a:lstStyle/>
          <a:p>
            <a:r>
              <a:rPr lang="es-ES" dirty="0"/>
              <a:t>Se evalúa el problema a resolver considerando:</a:t>
            </a:r>
          </a:p>
          <a:p>
            <a:pPr lvl="1"/>
            <a:r>
              <a:rPr lang="es-ES" dirty="0"/>
              <a:t>Condicionantes del trabajo</a:t>
            </a:r>
          </a:p>
          <a:p>
            <a:pPr lvl="2"/>
            <a:r>
              <a:rPr lang="es-ES" dirty="0"/>
              <a:t>Nivel</a:t>
            </a:r>
          </a:p>
          <a:p>
            <a:pPr lvl="3"/>
            <a:r>
              <a:rPr lang="es-ES" dirty="0"/>
              <a:t>En profundidad</a:t>
            </a:r>
          </a:p>
          <a:p>
            <a:pPr lvl="3"/>
            <a:r>
              <a:rPr lang="es-ES" dirty="0"/>
              <a:t>Al ras</a:t>
            </a:r>
          </a:p>
          <a:p>
            <a:pPr lvl="3"/>
            <a:r>
              <a:rPr lang="es-ES" dirty="0"/>
              <a:t>En altura</a:t>
            </a:r>
          </a:p>
          <a:p>
            <a:pPr lvl="3"/>
            <a:r>
              <a:rPr lang="es-ES" dirty="0"/>
              <a:t>Situación variable</a:t>
            </a:r>
          </a:p>
          <a:p>
            <a:pPr lvl="2"/>
            <a:r>
              <a:rPr lang="es-ES" dirty="0"/>
              <a:t>Clima</a:t>
            </a:r>
          </a:p>
          <a:p>
            <a:pPr lvl="3"/>
            <a:r>
              <a:rPr lang="es-ES" dirty="0"/>
              <a:t>Temperatura</a:t>
            </a:r>
          </a:p>
          <a:p>
            <a:pPr lvl="3"/>
            <a:r>
              <a:rPr lang="es-ES" dirty="0"/>
              <a:t>Vientos</a:t>
            </a:r>
          </a:p>
          <a:p>
            <a:pPr lvl="3"/>
            <a:r>
              <a:rPr lang="es-ES" dirty="0"/>
              <a:t>Lluvia</a:t>
            </a:r>
          </a:p>
          <a:p>
            <a:pPr lvl="3"/>
            <a:r>
              <a:rPr lang="es-ES" dirty="0"/>
              <a:t>Nieve y otros fenómenos</a:t>
            </a:r>
          </a:p>
          <a:p>
            <a:pPr lvl="2"/>
            <a:r>
              <a:rPr lang="es-ES" dirty="0"/>
              <a:t>Suelo</a:t>
            </a:r>
          </a:p>
          <a:p>
            <a:pPr marL="914400" lvl="2" indent="0">
              <a:buNone/>
            </a:pPr>
            <a:endParaRPr lang="es-ES" dirty="0"/>
          </a:p>
          <a:p>
            <a:endParaRPr lang="es-AR" dirty="0"/>
          </a:p>
        </p:txBody>
      </p:sp>
      <p:sp>
        <p:nvSpPr>
          <p:cNvPr id="4" name="Marcador de pie de página 3">
            <a:extLst>
              <a:ext uri="{FF2B5EF4-FFF2-40B4-BE49-F238E27FC236}">
                <a16:creationId xmlns:a16="http://schemas.microsoft.com/office/drawing/2014/main" id="{EE1675D7-1AEA-43DA-8A09-D922ABEACC39}"/>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C87BEBCC-638C-46F9-8624-D435CDB49BBB}"/>
              </a:ext>
            </a:extLst>
          </p:cNvPr>
          <p:cNvSpPr>
            <a:spLocks noGrp="1"/>
          </p:cNvSpPr>
          <p:nvPr>
            <p:ph type="sldNum" sz="quarter" idx="12"/>
          </p:nvPr>
        </p:nvSpPr>
        <p:spPr/>
        <p:txBody>
          <a:bodyPr>
            <a:normAutofit lnSpcReduction="10000"/>
          </a:bodyPr>
          <a:lstStyle/>
          <a:p>
            <a:fld id="{94E47AAE-651A-42C9-BA77-1B6FA748A504}" type="slidenum">
              <a:rPr lang="es-AR" smtClean="0"/>
              <a:t>16</a:t>
            </a:fld>
            <a:endParaRPr lang="es-AR" dirty="0"/>
          </a:p>
        </p:txBody>
      </p:sp>
      <p:pic>
        <p:nvPicPr>
          <p:cNvPr id="7" name="Imagen 6">
            <a:extLst>
              <a:ext uri="{FF2B5EF4-FFF2-40B4-BE49-F238E27FC236}">
                <a16:creationId xmlns:a16="http://schemas.microsoft.com/office/drawing/2014/main" id="{580BFBB8-E018-413F-9435-8D329C8768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7876" y="2411135"/>
            <a:ext cx="4940925" cy="3407342"/>
          </a:xfrm>
          <a:prstGeom prst="rect">
            <a:avLst/>
          </a:prstGeom>
        </p:spPr>
      </p:pic>
    </p:spTree>
    <p:extLst>
      <p:ext uri="{BB962C8B-B14F-4D97-AF65-F5344CB8AC3E}">
        <p14:creationId xmlns:p14="http://schemas.microsoft.com/office/powerpoint/2010/main" val="1551677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302004"/>
            <a:ext cx="10515600" cy="6054346"/>
          </a:xfrm>
        </p:spPr>
        <p:txBody>
          <a:bodyPr>
            <a:normAutofit lnSpcReduction="10000"/>
          </a:bodyPr>
          <a:lstStyle/>
          <a:p>
            <a:pPr marL="228600" lvl="1">
              <a:spcBef>
                <a:spcPts val="1000"/>
              </a:spcBef>
            </a:pPr>
            <a:r>
              <a:rPr lang="es-ES" dirty="0"/>
              <a:t>Agravantes</a:t>
            </a:r>
          </a:p>
          <a:p>
            <a:pPr marL="685800" lvl="2">
              <a:spcBef>
                <a:spcPts val="1000"/>
              </a:spcBef>
            </a:pPr>
            <a:r>
              <a:rPr lang="es-ES" dirty="0"/>
              <a:t>Carencia de planos</a:t>
            </a:r>
          </a:p>
          <a:p>
            <a:pPr marL="685800" lvl="2">
              <a:spcBef>
                <a:spcPts val="1000"/>
              </a:spcBef>
            </a:pPr>
            <a:r>
              <a:rPr lang="es-ES" dirty="0"/>
              <a:t>Vicios Ocultos</a:t>
            </a:r>
          </a:p>
          <a:p>
            <a:pPr marL="685800" lvl="2">
              <a:spcBef>
                <a:spcPts val="1000"/>
              </a:spcBef>
            </a:pPr>
            <a:r>
              <a:rPr lang="es-ES" dirty="0"/>
              <a:t>Estados Imprecisos</a:t>
            </a:r>
          </a:p>
          <a:p>
            <a:pPr marL="1143000" lvl="3">
              <a:spcBef>
                <a:spcPts val="1000"/>
              </a:spcBef>
            </a:pPr>
            <a:r>
              <a:rPr lang="es-ES" dirty="0"/>
              <a:t>Terremoto</a:t>
            </a:r>
          </a:p>
          <a:p>
            <a:pPr marL="1143000" lvl="3">
              <a:spcBef>
                <a:spcPts val="1000"/>
              </a:spcBef>
            </a:pPr>
            <a:r>
              <a:rPr lang="es-ES" dirty="0"/>
              <a:t>Derrumbe</a:t>
            </a:r>
          </a:p>
          <a:p>
            <a:pPr marL="1143000" lvl="3">
              <a:spcBef>
                <a:spcPts val="1000"/>
              </a:spcBef>
            </a:pPr>
            <a:r>
              <a:rPr lang="es-ES" dirty="0"/>
              <a:t>Incendio</a:t>
            </a:r>
          </a:p>
          <a:p>
            <a:pPr marL="1143000" lvl="3">
              <a:spcBef>
                <a:spcPts val="1000"/>
              </a:spcBef>
            </a:pPr>
            <a:r>
              <a:rPr lang="es-ES" dirty="0"/>
              <a:t>Inundación</a:t>
            </a:r>
          </a:p>
          <a:p>
            <a:pPr marL="1143000" lvl="3">
              <a:spcBef>
                <a:spcPts val="1000"/>
              </a:spcBef>
            </a:pPr>
            <a:r>
              <a:rPr lang="es-ES" dirty="0"/>
              <a:t>Bombardeo</a:t>
            </a:r>
          </a:p>
          <a:p>
            <a:pPr marL="1143000" lvl="3">
              <a:spcBef>
                <a:spcPts val="1000"/>
              </a:spcBef>
            </a:pPr>
            <a:r>
              <a:rPr lang="es-ES" dirty="0"/>
              <a:t>Vejez</a:t>
            </a:r>
          </a:p>
          <a:p>
            <a:pPr marL="1143000" lvl="3">
              <a:spcBef>
                <a:spcPts val="1000"/>
              </a:spcBef>
            </a:pPr>
            <a:r>
              <a:rPr lang="es-ES" dirty="0"/>
              <a:t>Deterioro</a:t>
            </a:r>
          </a:p>
          <a:p>
            <a:pPr marL="1143000" lvl="3">
              <a:spcBef>
                <a:spcPts val="1000"/>
              </a:spcBef>
            </a:pPr>
            <a:r>
              <a:rPr lang="es-ES" dirty="0"/>
              <a:t>Alteraciones</a:t>
            </a:r>
          </a:p>
          <a:p>
            <a:pPr marL="1143000" lvl="3">
              <a:spcBef>
                <a:spcPts val="1000"/>
              </a:spcBef>
            </a:pPr>
            <a:r>
              <a:rPr lang="es-ES" dirty="0"/>
              <a:t>Hechos Combinados</a:t>
            </a:r>
          </a:p>
          <a:p>
            <a:pPr marL="685800" lvl="2">
              <a:spcBef>
                <a:spcPts val="1000"/>
              </a:spcBef>
            </a:pPr>
            <a:r>
              <a:rPr lang="es-ES" dirty="0"/>
              <a:t>Modificaciones Clandestinas</a:t>
            </a:r>
          </a:p>
          <a:p>
            <a:pPr marL="685800" lvl="2">
              <a:spcBef>
                <a:spcPts val="1000"/>
              </a:spcBef>
            </a:pPr>
            <a:r>
              <a:rPr lang="es-ES" dirty="0"/>
              <a:t>Peligrosidad de Obras vecinas</a:t>
            </a:r>
          </a:p>
          <a:p>
            <a:pPr marL="685800" lvl="2">
              <a:spcBef>
                <a:spcPts val="1000"/>
              </a:spcBef>
            </a:pPr>
            <a:r>
              <a:rPr lang="es-ES" dirty="0"/>
              <a:t>Plazos breves de ejecución</a:t>
            </a:r>
          </a:p>
          <a:p>
            <a:pPr marL="685800" lvl="2">
              <a:spcBef>
                <a:spcPts val="1000"/>
              </a:spcBef>
            </a:pPr>
            <a:r>
              <a:rPr lang="es-ES" dirty="0"/>
              <a:t>Imprevistos</a:t>
            </a:r>
          </a:p>
          <a:p>
            <a:pPr marL="457200" lvl="2" indent="0">
              <a:spcBef>
                <a:spcPts val="1000"/>
              </a:spcBef>
              <a:buNone/>
            </a:pPr>
            <a:endParaRPr lang="es-ES" dirty="0"/>
          </a:p>
          <a:p>
            <a:endParaRPr lang="es-AR" dirty="0"/>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17</a:t>
            </a:fld>
            <a:endParaRPr lang="es-AR" dirty="0"/>
          </a:p>
        </p:txBody>
      </p:sp>
      <p:pic>
        <p:nvPicPr>
          <p:cNvPr id="7" name="Imagen 6">
            <a:extLst>
              <a:ext uri="{FF2B5EF4-FFF2-40B4-BE49-F238E27FC236}">
                <a16:creationId xmlns:a16="http://schemas.microsoft.com/office/drawing/2014/main" id="{F504F881-E098-4A90-9A00-F806D2CEBED9}"/>
              </a:ext>
            </a:extLst>
          </p:cNvPr>
          <p:cNvPicPr>
            <a:picLocks noChangeAspect="1"/>
          </p:cNvPicPr>
          <p:nvPr/>
        </p:nvPicPr>
        <p:blipFill>
          <a:blip r:embed="rId2"/>
          <a:stretch>
            <a:fillRect/>
          </a:stretch>
        </p:blipFill>
        <p:spPr>
          <a:xfrm>
            <a:off x="5626566" y="256207"/>
            <a:ext cx="5053668" cy="3490469"/>
          </a:xfrm>
          <a:prstGeom prst="rect">
            <a:avLst/>
          </a:prstGeom>
        </p:spPr>
      </p:pic>
      <p:pic>
        <p:nvPicPr>
          <p:cNvPr id="13" name="Imagen 12">
            <a:extLst>
              <a:ext uri="{FF2B5EF4-FFF2-40B4-BE49-F238E27FC236}">
                <a16:creationId xmlns:a16="http://schemas.microsoft.com/office/drawing/2014/main" id="{3CDA9368-CAD6-4F92-B861-3D4A082B7CF7}"/>
              </a:ext>
            </a:extLst>
          </p:cNvPr>
          <p:cNvPicPr>
            <a:picLocks noChangeAspect="1"/>
          </p:cNvPicPr>
          <p:nvPr/>
        </p:nvPicPr>
        <p:blipFill>
          <a:blip r:embed="rId3"/>
          <a:stretch>
            <a:fillRect/>
          </a:stretch>
        </p:blipFill>
        <p:spPr>
          <a:xfrm>
            <a:off x="7194798" y="3929865"/>
            <a:ext cx="3459221" cy="2472282"/>
          </a:xfrm>
          <a:prstGeom prst="rect">
            <a:avLst/>
          </a:prstGeom>
        </p:spPr>
      </p:pic>
    </p:spTree>
    <p:extLst>
      <p:ext uri="{BB962C8B-B14F-4D97-AF65-F5344CB8AC3E}">
        <p14:creationId xmlns:p14="http://schemas.microsoft.com/office/powerpoint/2010/main" val="270102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1B4D7-1D16-44E9-A002-3A7CE090D769}"/>
              </a:ext>
            </a:extLst>
          </p:cNvPr>
          <p:cNvSpPr>
            <a:spLocks noGrp="1"/>
          </p:cNvSpPr>
          <p:nvPr>
            <p:ph type="title"/>
          </p:nvPr>
        </p:nvSpPr>
        <p:spPr/>
        <p:txBody>
          <a:bodyPr/>
          <a:lstStyle/>
          <a:p>
            <a:r>
              <a:rPr lang="es-ES" dirty="0"/>
              <a:t>ETAPA 1 - Estrategia</a:t>
            </a:r>
            <a:endParaRPr lang="es-AR" dirty="0"/>
          </a:p>
        </p:txBody>
      </p:sp>
      <p:sp>
        <p:nvSpPr>
          <p:cNvPr id="3" name="Marcador de contenido 2">
            <a:extLst>
              <a:ext uri="{FF2B5EF4-FFF2-40B4-BE49-F238E27FC236}">
                <a16:creationId xmlns:a16="http://schemas.microsoft.com/office/drawing/2014/main" id="{65D09E43-B096-457D-B2C8-19C791106078}"/>
              </a:ext>
            </a:extLst>
          </p:cNvPr>
          <p:cNvSpPr>
            <a:spLocks noGrp="1"/>
          </p:cNvSpPr>
          <p:nvPr>
            <p:ph idx="1"/>
          </p:nvPr>
        </p:nvSpPr>
        <p:spPr/>
        <p:txBody>
          <a:bodyPr/>
          <a:lstStyle/>
          <a:p>
            <a:r>
              <a:rPr lang="es-ES" dirty="0"/>
              <a:t>Para la elección de estrategia de demolición consideramos:</a:t>
            </a:r>
          </a:p>
          <a:p>
            <a:pPr lvl="1"/>
            <a:r>
              <a:rPr lang="es-ES" dirty="0"/>
              <a:t>Criterios de ataque</a:t>
            </a:r>
          </a:p>
          <a:p>
            <a:pPr lvl="2"/>
            <a:r>
              <a:rPr lang="es-ES" dirty="0"/>
              <a:t>De ARRIBA – ABAJO</a:t>
            </a:r>
          </a:p>
          <a:p>
            <a:pPr lvl="2"/>
            <a:r>
              <a:rPr lang="es-ES" dirty="0"/>
              <a:t>De ABAJO – ARRIBA</a:t>
            </a:r>
          </a:p>
          <a:p>
            <a:pPr lvl="2"/>
            <a:r>
              <a:rPr lang="es-ES" dirty="0"/>
              <a:t>En niveles simultáneos</a:t>
            </a:r>
          </a:p>
          <a:p>
            <a:pPr lvl="2"/>
            <a:r>
              <a:rPr lang="es-ES" dirty="0"/>
              <a:t>En sectores Independientes</a:t>
            </a:r>
          </a:p>
          <a:p>
            <a:pPr lvl="2"/>
            <a:r>
              <a:rPr lang="es-ES" dirty="0"/>
              <a:t>Por destrucción total</a:t>
            </a:r>
          </a:p>
          <a:p>
            <a:pPr lvl="2"/>
            <a:r>
              <a:rPr lang="es-ES" dirty="0"/>
              <a:t>Combinado</a:t>
            </a:r>
          </a:p>
        </p:txBody>
      </p:sp>
      <p:sp>
        <p:nvSpPr>
          <p:cNvPr id="4" name="Marcador de pie de página 3">
            <a:extLst>
              <a:ext uri="{FF2B5EF4-FFF2-40B4-BE49-F238E27FC236}">
                <a16:creationId xmlns:a16="http://schemas.microsoft.com/office/drawing/2014/main" id="{43C9E35D-CEF2-45FA-9EE6-7E1ADCE86A4A}"/>
              </a:ext>
            </a:extLst>
          </p:cNvPr>
          <p:cNvSpPr>
            <a:spLocks noGrp="1"/>
          </p:cNvSpPr>
          <p:nvPr>
            <p:ph type="ftr" sz="quarter" idx="11"/>
          </p:nvPr>
        </p:nvSpPr>
        <p:spPr>
          <a:xfrm>
            <a:off x="1899408" y="6356350"/>
            <a:ext cx="4114800" cy="365125"/>
          </a:xfrm>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95112478-20D6-411F-960A-1742476D51A9}"/>
              </a:ext>
            </a:extLst>
          </p:cNvPr>
          <p:cNvSpPr>
            <a:spLocks noGrp="1"/>
          </p:cNvSpPr>
          <p:nvPr>
            <p:ph type="sldNum" sz="quarter" idx="12"/>
          </p:nvPr>
        </p:nvSpPr>
        <p:spPr/>
        <p:txBody>
          <a:bodyPr>
            <a:normAutofit lnSpcReduction="10000"/>
          </a:bodyPr>
          <a:lstStyle/>
          <a:p>
            <a:fld id="{94E47AAE-651A-42C9-BA77-1B6FA748A504}" type="slidenum">
              <a:rPr lang="es-AR" smtClean="0"/>
              <a:t>18</a:t>
            </a:fld>
            <a:endParaRPr lang="es-AR" dirty="0"/>
          </a:p>
        </p:txBody>
      </p:sp>
      <p:pic>
        <p:nvPicPr>
          <p:cNvPr id="7" name="Imagen 6">
            <a:extLst>
              <a:ext uri="{FF2B5EF4-FFF2-40B4-BE49-F238E27FC236}">
                <a16:creationId xmlns:a16="http://schemas.microsoft.com/office/drawing/2014/main" id="{23D90E10-A014-4FDF-B0E9-563E918FF9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575" y="2327349"/>
            <a:ext cx="5860889" cy="4394126"/>
          </a:xfrm>
          <a:prstGeom prst="rect">
            <a:avLst/>
          </a:prstGeom>
        </p:spPr>
      </p:pic>
    </p:spTree>
    <p:extLst>
      <p:ext uri="{BB962C8B-B14F-4D97-AF65-F5344CB8AC3E}">
        <p14:creationId xmlns:p14="http://schemas.microsoft.com/office/powerpoint/2010/main" val="2041712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Métodos a emplear – Artículo 140</a:t>
            </a:r>
            <a:endParaRPr lang="es-AR" dirty="0"/>
          </a:p>
        </p:txBody>
      </p:sp>
      <p:sp>
        <p:nvSpPr>
          <p:cNvPr id="3" name="Marcador de contenido 2"/>
          <p:cNvSpPr>
            <a:spLocks noGrp="1"/>
          </p:cNvSpPr>
          <p:nvPr>
            <p:ph idx="1"/>
          </p:nvPr>
        </p:nvSpPr>
        <p:spPr/>
        <p:txBody>
          <a:bodyPr>
            <a:normAutofit/>
          </a:bodyPr>
          <a:lstStyle/>
          <a:p>
            <a:r>
              <a:rPr lang="es-AR" dirty="0"/>
              <a:t>Para cualquier método elegido, debemos atenernos a los distintos incisos del Artículo 140 del decreto 911/96. Algunos son globales para todos los trabajos de democión mientras que otros son específicos métodos particulares. </a:t>
            </a:r>
          </a:p>
          <a:p>
            <a:pPr lvl="1"/>
            <a:r>
              <a:rPr lang="es-AR" dirty="0"/>
              <a:t>d)</a:t>
            </a:r>
            <a:r>
              <a:rPr lang="es-ES" dirty="0"/>
              <a:t> Cuando la demolición se efectúe en altura, será obligatorio utilizar andamios de las características descriptas en el capítulo correspondiente, separados de la construcción a demoler, autoportantes o anclados a estructura resistente. Si por razones térmicas, resultase impracticable la colocación de andamios, el responsable habilitado arbitrará los medios necesarios para evitar el riesgo de caída para los trabajadores.</a:t>
            </a:r>
          </a:p>
          <a:p>
            <a:pPr lvl="1"/>
            <a:r>
              <a:rPr lang="es-ES" dirty="0"/>
              <a:t>f) El acceso a la zona de seguridad deberá estar reservado exclusivamente al personal afectado a las tareas de demolición.</a:t>
            </a:r>
          </a:p>
          <a:p>
            <a:pPr lvl="1"/>
            <a:r>
              <a:rPr lang="es-ES" dirty="0"/>
              <a:t>g) Se realizarán los apuntalamientos necesarios para evitar el derrumbe de los muros linderos.</a:t>
            </a:r>
            <a:endParaRPr lang="es-AR" dirty="0"/>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19</a:t>
            </a:fld>
            <a:endParaRPr lang="es-AR" dirty="0"/>
          </a:p>
        </p:txBody>
      </p:sp>
    </p:spTree>
    <p:extLst>
      <p:ext uri="{BB962C8B-B14F-4D97-AF65-F5344CB8AC3E}">
        <p14:creationId xmlns:p14="http://schemas.microsoft.com/office/powerpoint/2010/main" val="25028767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500D264-81DE-4B86-A7F1-98A6F48454F1}"/>
              </a:ext>
            </a:extLst>
          </p:cNvPr>
          <p:cNvSpPr>
            <a:spLocks noGrp="1"/>
          </p:cNvSpPr>
          <p:nvPr>
            <p:ph idx="1"/>
          </p:nvPr>
        </p:nvSpPr>
        <p:spPr>
          <a:xfrm>
            <a:off x="980813" y="318782"/>
            <a:ext cx="10515600" cy="2583809"/>
          </a:xfrm>
        </p:spPr>
        <p:txBody>
          <a:bodyPr/>
          <a:lstStyle/>
          <a:p>
            <a:pPr marL="0" indent="0">
              <a:buNone/>
            </a:pPr>
            <a:r>
              <a:rPr lang="es-ES" dirty="0"/>
              <a:t>La siguiente presentación busca mostrar las nociones básicas de las Demoliciones y algunas de las normas de Higiene y Seguridad que influyen en el proceso</a:t>
            </a:r>
            <a:br>
              <a:rPr lang="es-ES" dirty="0"/>
            </a:br>
            <a:br>
              <a:rPr lang="es-ES" dirty="0"/>
            </a:br>
            <a:r>
              <a:rPr lang="es-ES" dirty="0"/>
              <a:t>Se buscó hacer la presentación lo más sintética posible, completando los conceptos en el informe escrito</a:t>
            </a:r>
            <a:endParaRPr lang="es-AR" dirty="0"/>
          </a:p>
        </p:txBody>
      </p:sp>
      <p:sp>
        <p:nvSpPr>
          <p:cNvPr id="4" name="Marcador de pie de página 3">
            <a:extLst>
              <a:ext uri="{FF2B5EF4-FFF2-40B4-BE49-F238E27FC236}">
                <a16:creationId xmlns:a16="http://schemas.microsoft.com/office/drawing/2014/main" id="{87E8ABC3-C801-49F5-A1B1-9772A9E3E2EA}"/>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E45CF185-7F46-4507-B68D-3CEFF1781EF5}"/>
              </a:ext>
            </a:extLst>
          </p:cNvPr>
          <p:cNvSpPr>
            <a:spLocks noGrp="1"/>
          </p:cNvSpPr>
          <p:nvPr>
            <p:ph type="sldNum" sz="quarter" idx="12"/>
          </p:nvPr>
        </p:nvSpPr>
        <p:spPr/>
        <p:txBody>
          <a:bodyPr>
            <a:normAutofit lnSpcReduction="10000"/>
          </a:bodyPr>
          <a:lstStyle/>
          <a:p>
            <a:fld id="{94E47AAE-651A-42C9-BA77-1B6FA748A504}" type="slidenum">
              <a:rPr lang="es-AR" smtClean="0"/>
              <a:t>2</a:t>
            </a:fld>
            <a:endParaRPr lang="es-AR" dirty="0"/>
          </a:p>
        </p:txBody>
      </p:sp>
      <p:pic>
        <p:nvPicPr>
          <p:cNvPr id="6" name="Imagen 5">
            <a:extLst>
              <a:ext uri="{FF2B5EF4-FFF2-40B4-BE49-F238E27FC236}">
                <a16:creationId xmlns:a16="http://schemas.microsoft.com/office/drawing/2014/main" id="{80AF392E-B0CC-44FF-8C29-929BCE967ACE}"/>
              </a:ext>
            </a:extLst>
          </p:cNvPr>
          <p:cNvPicPr>
            <a:picLocks noChangeAspect="1"/>
          </p:cNvPicPr>
          <p:nvPr/>
        </p:nvPicPr>
        <p:blipFill>
          <a:blip r:embed="rId2"/>
          <a:stretch>
            <a:fillRect/>
          </a:stretch>
        </p:blipFill>
        <p:spPr>
          <a:xfrm>
            <a:off x="162089" y="2211410"/>
            <a:ext cx="5646347" cy="3271706"/>
          </a:xfrm>
          <a:prstGeom prst="rect">
            <a:avLst/>
          </a:prstGeom>
        </p:spPr>
      </p:pic>
      <p:pic>
        <p:nvPicPr>
          <p:cNvPr id="8" name="Imagen 7">
            <a:extLst>
              <a:ext uri="{FF2B5EF4-FFF2-40B4-BE49-F238E27FC236}">
                <a16:creationId xmlns:a16="http://schemas.microsoft.com/office/drawing/2014/main" id="{4F093388-35E0-4DFC-996E-790CFC7DE1B2}"/>
              </a:ext>
            </a:extLst>
          </p:cNvPr>
          <p:cNvPicPr>
            <a:picLocks noChangeAspect="1"/>
          </p:cNvPicPr>
          <p:nvPr/>
        </p:nvPicPr>
        <p:blipFill>
          <a:blip r:embed="rId3"/>
          <a:stretch>
            <a:fillRect/>
          </a:stretch>
        </p:blipFill>
        <p:spPr>
          <a:xfrm>
            <a:off x="5879501" y="2211410"/>
            <a:ext cx="5317752" cy="3271706"/>
          </a:xfrm>
          <a:prstGeom prst="rect">
            <a:avLst/>
          </a:prstGeom>
        </p:spPr>
      </p:pic>
    </p:spTree>
    <p:extLst>
      <p:ext uri="{BB962C8B-B14F-4D97-AF65-F5344CB8AC3E}">
        <p14:creationId xmlns:p14="http://schemas.microsoft.com/office/powerpoint/2010/main" val="3820165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1027906"/>
            <a:ext cx="10515600" cy="5562366"/>
          </a:xfrm>
        </p:spPr>
        <p:txBody>
          <a:bodyPr>
            <a:normAutofit/>
          </a:bodyPr>
          <a:lstStyle/>
          <a:p>
            <a:r>
              <a:rPr lang="es-AR" dirty="0"/>
              <a:t>Métodos Manuales</a:t>
            </a:r>
          </a:p>
          <a:p>
            <a:pPr lvl="1"/>
            <a:r>
              <a:rPr lang="es-AR" dirty="0"/>
              <a:t>Principalmente desarmado, desmantelado y demolición parcial</a:t>
            </a:r>
          </a:p>
          <a:p>
            <a:r>
              <a:rPr lang="es-AR" dirty="0"/>
              <a:t>Compulsivo por explosión</a:t>
            </a:r>
          </a:p>
          <a:p>
            <a:pPr lvl="1"/>
            <a:r>
              <a:rPr lang="es-AR" dirty="0"/>
              <a:t>Art.140 – Inc. c)</a:t>
            </a:r>
            <a:r>
              <a:rPr lang="es-ES" dirty="0"/>
              <a:t> Cuando se realicen demoliciones con explosivos, se respetará lo establecido en el capítulo correspondiente.</a:t>
            </a:r>
          </a:p>
          <a:p>
            <a:pPr lvl="1"/>
            <a:r>
              <a:rPr lang="es-ES" dirty="0"/>
              <a:t>Art.141 - En toda obra de construcción en la que se usen, manipulen o almacenen explosivos, se debe cumplimentar con lo exigido en la Ley Nacional de Armas y Explosivos Nº 20.429 y en el Decreto Nº 302 de fecha 8 de febrero de 1983, en todo lo concerniente a pólvora y explosivos y sus modificaciones, normas cuyo cumplimiento será supervisado por el Responsable de Higiene y Seguridad.</a:t>
            </a:r>
            <a:endParaRPr lang="es-AR" dirty="0"/>
          </a:p>
          <a:p>
            <a:pPr marL="0" indent="0">
              <a:buNone/>
            </a:pPr>
            <a:endParaRPr lang="es-AR" dirty="0"/>
          </a:p>
          <a:p>
            <a:pPr marL="457200" lvl="1" indent="0">
              <a:buNone/>
            </a:pPr>
            <a:endParaRPr lang="es-AR" dirty="0"/>
          </a:p>
          <a:p>
            <a:pPr marL="457200" lvl="1" indent="0">
              <a:buNone/>
            </a:pPr>
            <a:endParaRPr lang="es-AR" dirty="0"/>
          </a:p>
          <a:p>
            <a:pPr marL="457200" lvl="1" indent="0">
              <a:buNone/>
            </a:pPr>
            <a:endParaRPr lang="es-AR" dirty="0"/>
          </a:p>
          <a:p>
            <a:pPr marL="457200" lvl="1" indent="0">
              <a:buNone/>
            </a:pPr>
            <a:endParaRPr lang="es-AR" dirty="0"/>
          </a:p>
          <a:p>
            <a:pPr marL="457200" lvl="1" indent="0">
              <a:buNone/>
            </a:pPr>
            <a:endParaRPr lang="es-AR" dirty="0"/>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20</a:t>
            </a:fld>
            <a:endParaRPr lang="es-AR" dirty="0"/>
          </a:p>
        </p:txBody>
      </p:sp>
    </p:spTree>
    <p:extLst>
      <p:ext uri="{BB962C8B-B14F-4D97-AF65-F5344CB8AC3E}">
        <p14:creationId xmlns:p14="http://schemas.microsoft.com/office/powerpoint/2010/main" val="10393514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043CB37-2A22-4D81-97CE-D94F4DB8DE62}"/>
              </a:ext>
            </a:extLst>
          </p:cNvPr>
          <p:cNvSpPr>
            <a:spLocks noGrp="1"/>
          </p:cNvSpPr>
          <p:nvPr>
            <p:ph idx="1"/>
          </p:nvPr>
        </p:nvSpPr>
        <p:spPr>
          <a:xfrm>
            <a:off x="838200" y="444617"/>
            <a:ext cx="10515600" cy="2835478"/>
          </a:xfrm>
        </p:spPr>
        <p:txBody>
          <a:bodyPr/>
          <a:lstStyle/>
          <a:p>
            <a:r>
              <a:rPr lang="es-ES" dirty="0"/>
              <a:t>Compulsivo por explosión (cont.)</a:t>
            </a:r>
            <a:br>
              <a:rPr lang="es-ES" dirty="0"/>
            </a:br>
            <a:br>
              <a:rPr lang="es-ES" dirty="0"/>
            </a:br>
            <a:r>
              <a:rPr lang="es-ES" dirty="0"/>
              <a:t>Se detonan puntos estratégicos de la estructura para generar una mal llamada implosión (derrumbe sobre sí mismo)</a:t>
            </a:r>
            <a:br>
              <a:rPr lang="es-ES" dirty="0"/>
            </a:br>
            <a:r>
              <a:rPr lang="es-ES" dirty="0"/>
              <a:t>Se emplean cargas lineales para cortar las armaduras</a:t>
            </a:r>
            <a:br>
              <a:rPr lang="es-ES" dirty="0"/>
            </a:br>
            <a:r>
              <a:rPr lang="es-ES" dirty="0"/>
              <a:t>Es un método expeditivo pero peligroso</a:t>
            </a:r>
            <a:br>
              <a:rPr lang="es-ES" dirty="0"/>
            </a:br>
            <a:r>
              <a:rPr lang="es-ES" dirty="0"/>
              <a:t>Requiere personal altamente capacitado</a:t>
            </a:r>
            <a:endParaRPr lang="es-AR" dirty="0"/>
          </a:p>
        </p:txBody>
      </p:sp>
      <p:sp>
        <p:nvSpPr>
          <p:cNvPr id="4" name="Marcador de pie de página 3">
            <a:extLst>
              <a:ext uri="{FF2B5EF4-FFF2-40B4-BE49-F238E27FC236}">
                <a16:creationId xmlns:a16="http://schemas.microsoft.com/office/drawing/2014/main" id="{45455714-A836-4004-9187-9DE997613057}"/>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92BEF441-BFEF-4216-B4BA-6393D7762967}"/>
              </a:ext>
            </a:extLst>
          </p:cNvPr>
          <p:cNvSpPr>
            <a:spLocks noGrp="1"/>
          </p:cNvSpPr>
          <p:nvPr>
            <p:ph type="sldNum" sz="quarter" idx="12"/>
          </p:nvPr>
        </p:nvSpPr>
        <p:spPr/>
        <p:txBody>
          <a:bodyPr>
            <a:normAutofit lnSpcReduction="10000"/>
          </a:bodyPr>
          <a:lstStyle/>
          <a:p>
            <a:fld id="{94E47AAE-651A-42C9-BA77-1B6FA748A504}" type="slidenum">
              <a:rPr lang="es-AR" smtClean="0"/>
              <a:t>21</a:t>
            </a:fld>
            <a:endParaRPr lang="es-AR" dirty="0"/>
          </a:p>
        </p:txBody>
      </p:sp>
      <p:pic>
        <p:nvPicPr>
          <p:cNvPr id="7" name="Imagen 6">
            <a:extLst>
              <a:ext uri="{FF2B5EF4-FFF2-40B4-BE49-F238E27FC236}">
                <a16:creationId xmlns:a16="http://schemas.microsoft.com/office/drawing/2014/main" id="{98A8F7F2-DED9-4864-AF5F-CF3010C8F5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8192" y="3280095"/>
            <a:ext cx="3832108" cy="2869823"/>
          </a:xfrm>
          <a:prstGeom prst="rect">
            <a:avLst/>
          </a:prstGeom>
        </p:spPr>
      </p:pic>
      <p:pic>
        <p:nvPicPr>
          <p:cNvPr id="11" name="Imagen 10">
            <a:extLst>
              <a:ext uri="{FF2B5EF4-FFF2-40B4-BE49-F238E27FC236}">
                <a16:creationId xmlns:a16="http://schemas.microsoft.com/office/drawing/2014/main" id="{C43F1E08-619A-4E38-BC60-A1618A6ECE3F}"/>
              </a:ext>
            </a:extLst>
          </p:cNvPr>
          <p:cNvPicPr>
            <a:picLocks noChangeAspect="1"/>
          </p:cNvPicPr>
          <p:nvPr/>
        </p:nvPicPr>
        <p:blipFill>
          <a:blip r:embed="rId3"/>
          <a:stretch>
            <a:fillRect/>
          </a:stretch>
        </p:blipFill>
        <p:spPr>
          <a:xfrm>
            <a:off x="573184" y="3280095"/>
            <a:ext cx="2105704" cy="2846171"/>
          </a:xfrm>
          <a:prstGeom prst="rect">
            <a:avLst/>
          </a:prstGeom>
        </p:spPr>
      </p:pic>
      <p:pic>
        <p:nvPicPr>
          <p:cNvPr id="13" name="Imagen 12">
            <a:extLst>
              <a:ext uri="{FF2B5EF4-FFF2-40B4-BE49-F238E27FC236}">
                <a16:creationId xmlns:a16="http://schemas.microsoft.com/office/drawing/2014/main" id="{B4B0DB96-8056-417F-AD83-1729C9A40D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316" y="2438399"/>
            <a:ext cx="3962750" cy="4240143"/>
          </a:xfrm>
          <a:prstGeom prst="rect">
            <a:avLst/>
          </a:prstGeom>
        </p:spPr>
      </p:pic>
    </p:spTree>
    <p:extLst>
      <p:ext uri="{BB962C8B-B14F-4D97-AF65-F5344CB8AC3E}">
        <p14:creationId xmlns:p14="http://schemas.microsoft.com/office/powerpoint/2010/main" val="1172073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4CF2D37B-DB30-40F5-9E70-C51D3E66088B}"/>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4FED4586-CD12-4958-B420-C4D1894AD99A}"/>
              </a:ext>
            </a:extLst>
          </p:cNvPr>
          <p:cNvSpPr>
            <a:spLocks noGrp="1"/>
          </p:cNvSpPr>
          <p:nvPr>
            <p:ph type="sldNum" sz="quarter" idx="12"/>
          </p:nvPr>
        </p:nvSpPr>
        <p:spPr/>
        <p:txBody>
          <a:bodyPr>
            <a:normAutofit lnSpcReduction="10000"/>
          </a:bodyPr>
          <a:lstStyle/>
          <a:p>
            <a:fld id="{94E47AAE-651A-42C9-BA77-1B6FA748A504}" type="slidenum">
              <a:rPr lang="es-AR" smtClean="0"/>
              <a:t>22</a:t>
            </a:fld>
            <a:endParaRPr lang="es-AR" dirty="0"/>
          </a:p>
        </p:txBody>
      </p:sp>
      <p:pic>
        <p:nvPicPr>
          <p:cNvPr id="11" name="Imagen 10">
            <a:extLst>
              <a:ext uri="{FF2B5EF4-FFF2-40B4-BE49-F238E27FC236}">
                <a16:creationId xmlns:a16="http://schemas.microsoft.com/office/drawing/2014/main" id="{2289D15E-B576-4EBB-B23A-BB6ACE14ABC2}"/>
              </a:ext>
            </a:extLst>
          </p:cNvPr>
          <p:cNvPicPr>
            <a:picLocks noChangeAspect="1"/>
          </p:cNvPicPr>
          <p:nvPr/>
        </p:nvPicPr>
        <p:blipFill>
          <a:blip r:embed="rId2"/>
          <a:stretch>
            <a:fillRect/>
          </a:stretch>
        </p:blipFill>
        <p:spPr>
          <a:xfrm>
            <a:off x="237307" y="136525"/>
            <a:ext cx="5858693" cy="3353268"/>
          </a:xfrm>
          <a:prstGeom prst="rect">
            <a:avLst/>
          </a:prstGeom>
        </p:spPr>
      </p:pic>
      <p:pic>
        <p:nvPicPr>
          <p:cNvPr id="13" name="Imagen 12">
            <a:extLst>
              <a:ext uri="{FF2B5EF4-FFF2-40B4-BE49-F238E27FC236}">
                <a16:creationId xmlns:a16="http://schemas.microsoft.com/office/drawing/2014/main" id="{A26FDCDE-76A4-47C4-9D16-9DB863356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0260" y="136525"/>
            <a:ext cx="4886325" cy="3743325"/>
          </a:xfrm>
          <a:prstGeom prst="rect">
            <a:avLst/>
          </a:prstGeom>
        </p:spPr>
      </p:pic>
      <p:pic>
        <p:nvPicPr>
          <p:cNvPr id="15" name="Imagen 14">
            <a:extLst>
              <a:ext uri="{FF2B5EF4-FFF2-40B4-BE49-F238E27FC236}">
                <a16:creationId xmlns:a16="http://schemas.microsoft.com/office/drawing/2014/main" id="{F24A7CF4-3264-4D7B-9B11-DDE6A8FB32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307" y="3553014"/>
            <a:ext cx="4485431" cy="2994025"/>
          </a:xfrm>
          <a:prstGeom prst="rect">
            <a:avLst/>
          </a:prstGeom>
        </p:spPr>
      </p:pic>
      <p:pic>
        <p:nvPicPr>
          <p:cNvPr id="7" name="Imagen 6">
            <a:extLst>
              <a:ext uri="{FF2B5EF4-FFF2-40B4-BE49-F238E27FC236}">
                <a16:creationId xmlns:a16="http://schemas.microsoft.com/office/drawing/2014/main" id="{A6614E34-F6D2-4E6D-AC5A-4DB5C6764594}"/>
              </a:ext>
            </a:extLst>
          </p:cNvPr>
          <p:cNvPicPr>
            <a:picLocks noChangeAspect="1"/>
          </p:cNvPicPr>
          <p:nvPr/>
        </p:nvPicPr>
        <p:blipFill>
          <a:blip r:embed="rId5"/>
          <a:stretch>
            <a:fillRect/>
          </a:stretch>
        </p:blipFill>
        <p:spPr>
          <a:xfrm>
            <a:off x="5186622" y="4064678"/>
            <a:ext cx="4290457" cy="2404384"/>
          </a:xfrm>
          <a:prstGeom prst="rect">
            <a:avLst/>
          </a:prstGeom>
        </p:spPr>
      </p:pic>
    </p:spTree>
    <p:extLst>
      <p:ext uri="{BB962C8B-B14F-4D97-AF65-F5344CB8AC3E}">
        <p14:creationId xmlns:p14="http://schemas.microsoft.com/office/powerpoint/2010/main" val="1433711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298015"/>
            <a:ext cx="10515600" cy="3854535"/>
          </a:xfrm>
        </p:spPr>
        <p:txBody>
          <a:bodyPr>
            <a:normAutofit/>
          </a:bodyPr>
          <a:lstStyle/>
          <a:p>
            <a:r>
              <a:rPr lang="es-AR" dirty="0"/>
              <a:t>Mecánico (Inestabilidad, Presión, Abrasión)</a:t>
            </a:r>
          </a:p>
          <a:p>
            <a:pPr marL="0" indent="0">
              <a:buNone/>
            </a:pPr>
            <a:endParaRPr lang="es-AR" dirty="0"/>
          </a:p>
          <a:p>
            <a:pPr lvl="1"/>
            <a:r>
              <a:rPr lang="es-AR" dirty="0"/>
              <a:t>Por arrastre: (tracción) Consiste en arrastrar el elemento a demoler, utilizando maquinaria de gran envergadura como retroexcavadoras.</a:t>
            </a:r>
            <a:br>
              <a:rPr lang="es-AR" dirty="0"/>
            </a:br>
            <a:r>
              <a:rPr lang="es-AR" dirty="0"/>
              <a:t>Requiere una superficie de trabajo libre considerable por lo que no es de fácil aplicación en la mancha urbana.</a:t>
            </a:r>
            <a:br>
              <a:rPr lang="es-AR" dirty="0"/>
            </a:br>
            <a:r>
              <a:rPr lang="es-AR" dirty="0"/>
              <a:t>Inestabilidad.</a:t>
            </a:r>
            <a:br>
              <a:rPr lang="es-AR" dirty="0"/>
            </a:br>
            <a:br>
              <a:rPr lang="es-AR" dirty="0"/>
            </a:br>
            <a:r>
              <a:rPr lang="es-AR" dirty="0"/>
              <a:t>Art.140 – Inc. a) </a:t>
            </a:r>
            <a:r>
              <a:rPr lang="es-ES" dirty="0"/>
              <a:t> En caso de demolición por tracción todos los trabajadores deberán encontrarse a una distancia por seguridad fijada por el responsable de Higiene y Seguridad.</a:t>
            </a:r>
          </a:p>
          <a:p>
            <a:pPr marL="457200" lvl="1" indent="0">
              <a:buNone/>
            </a:pPr>
            <a:endParaRPr lang="es-AR" dirty="0"/>
          </a:p>
          <a:p>
            <a:pPr marL="0" indent="0">
              <a:buNone/>
            </a:pPr>
            <a:endParaRPr lang="es-AR" dirty="0"/>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23</a:t>
            </a:fld>
            <a:endParaRPr lang="es-AR" dirty="0"/>
          </a:p>
        </p:txBody>
      </p:sp>
      <p:pic>
        <p:nvPicPr>
          <p:cNvPr id="6" name="Imagen 5">
            <a:extLst>
              <a:ext uri="{FF2B5EF4-FFF2-40B4-BE49-F238E27FC236}">
                <a16:creationId xmlns:a16="http://schemas.microsoft.com/office/drawing/2014/main" id="{E3DFB528-7534-455A-9513-50EF97894932}"/>
              </a:ext>
            </a:extLst>
          </p:cNvPr>
          <p:cNvPicPr>
            <a:picLocks noChangeAspect="1"/>
          </p:cNvPicPr>
          <p:nvPr/>
        </p:nvPicPr>
        <p:blipFill>
          <a:blip r:embed="rId2"/>
          <a:stretch>
            <a:fillRect/>
          </a:stretch>
        </p:blipFill>
        <p:spPr>
          <a:xfrm>
            <a:off x="5848156" y="3607949"/>
            <a:ext cx="4757578" cy="2748401"/>
          </a:xfrm>
          <a:prstGeom prst="rect">
            <a:avLst/>
          </a:prstGeom>
        </p:spPr>
      </p:pic>
      <p:pic>
        <p:nvPicPr>
          <p:cNvPr id="7" name="Imagen 6">
            <a:extLst>
              <a:ext uri="{FF2B5EF4-FFF2-40B4-BE49-F238E27FC236}">
                <a16:creationId xmlns:a16="http://schemas.microsoft.com/office/drawing/2014/main" id="{B5AC8E50-7165-4164-B7B1-C4032F51DDFF}"/>
              </a:ext>
            </a:extLst>
          </p:cNvPr>
          <p:cNvPicPr>
            <a:picLocks noChangeAspect="1"/>
          </p:cNvPicPr>
          <p:nvPr/>
        </p:nvPicPr>
        <p:blipFill>
          <a:blip r:embed="rId3"/>
          <a:stretch>
            <a:fillRect/>
          </a:stretch>
        </p:blipFill>
        <p:spPr>
          <a:xfrm>
            <a:off x="326998" y="3429000"/>
            <a:ext cx="5177605" cy="2905082"/>
          </a:xfrm>
          <a:prstGeom prst="rect">
            <a:avLst/>
          </a:prstGeom>
        </p:spPr>
      </p:pic>
    </p:spTree>
    <p:extLst>
      <p:ext uri="{BB962C8B-B14F-4D97-AF65-F5344CB8AC3E}">
        <p14:creationId xmlns:p14="http://schemas.microsoft.com/office/powerpoint/2010/main" val="4149661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65C6C5-9077-4643-AC6E-0313F2E013E3}"/>
              </a:ext>
            </a:extLst>
          </p:cNvPr>
          <p:cNvSpPr>
            <a:spLocks noGrp="1"/>
          </p:cNvSpPr>
          <p:nvPr>
            <p:ph idx="1"/>
          </p:nvPr>
        </p:nvSpPr>
        <p:spPr>
          <a:xfrm>
            <a:off x="838200" y="343949"/>
            <a:ext cx="10515600" cy="4320330"/>
          </a:xfrm>
        </p:spPr>
        <p:txBody>
          <a:bodyPr/>
          <a:lstStyle/>
          <a:p>
            <a:r>
              <a:rPr lang="es-ES" dirty="0"/>
              <a:t>Por empuje: Similarmente al caso anterior, se utiliza maquinaria pesada para empujar el elemento a derribar (genera inestabilidad).</a:t>
            </a:r>
            <a:br>
              <a:rPr lang="es-ES" dirty="0"/>
            </a:br>
            <a:r>
              <a:rPr lang="es-ES" dirty="0"/>
              <a:t>Se emplean bulldozers (topadoras) o palas cargadoras frontales.</a:t>
            </a:r>
            <a:br>
              <a:rPr lang="es-ES" dirty="0"/>
            </a:br>
            <a:r>
              <a:rPr lang="es-ES" dirty="0"/>
              <a:t>Es uno de los métodos mecánicos más utilizados en zonas urbanas, gracias a la relativa facilidad de maniobra de esas máquinas.</a:t>
            </a:r>
            <a:br>
              <a:rPr lang="es-ES" dirty="0"/>
            </a:br>
            <a:br>
              <a:rPr lang="es-ES" dirty="0"/>
            </a:br>
            <a:r>
              <a:rPr lang="es-ES" dirty="0"/>
              <a:t>Art.140 – Inc. e) Cuando se utilicen equipos tales como palas mecánicas, palas de derribo, cuchara de mandíbula u otras máquinas similares, se mantendrá una zona de seguridad alrededor de las áreas de trabajo, que será establecida por el Responsable de Higiene y Seguridad.</a:t>
            </a:r>
          </a:p>
          <a:p>
            <a:endParaRPr lang="es-AR" dirty="0"/>
          </a:p>
        </p:txBody>
      </p:sp>
      <p:sp>
        <p:nvSpPr>
          <p:cNvPr id="4" name="Marcador de pie de página 3">
            <a:extLst>
              <a:ext uri="{FF2B5EF4-FFF2-40B4-BE49-F238E27FC236}">
                <a16:creationId xmlns:a16="http://schemas.microsoft.com/office/drawing/2014/main" id="{F092E612-FE5A-4A09-AE0B-37028305DA68}"/>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50D3EE65-7A48-45C0-935A-7086DC893099}"/>
              </a:ext>
            </a:extLst>
          </p:cNvPr>
          <p:cNvSpPr>
            <a:spLocks noGrp="1"/>
          </p:cNvSpPr>
          <p:nvPr>
            <p:ph type="sldNum" sz="quarter" idx="12"/>
          </p:nvPr>
        </p:nvSpPr>
        <p:spPr/>
        <p:txBody>
          <a:bodyPr>
            <a:normAutofit lnSpcReduction="10000"/>
          </a:bodyPr>
          <a:lstStyle/>
          <a:p>
            <a:fld id="{94E47AAE-651A-42C9-BA77-1B6FA748A504}" type="slidenum">
              <a:rPr lang="es-AR" smtClean="0"/>
              <a:t>24</a:t>
            </a:fld>
            <a:endParaRPr lang="es-AR" dirty="0"/>
          </a:p>
        </p:txBody>
      </p:sp>
      <p:pic>
        <p:nvPicPr>
          <p:cNvPr id="7" name="Imagen 6">
            <a:extLst>
              <a:ext uri="{FF2B5EF4-FFF2-40B4-BE49-F238E27FC236}">
                <a16:creationId xmlns:a16="http://schemas.microsoft.com/office/drawing/2014/main" id="{D13E51F5-D2A7-403A-9589-9339CA5ABF65}"/>
              </a:ext>
            </a:extLst>
          </p:cNvPr>
          <p:cNvPicPr>
            <a:picLocks noChangeAspect="1"/>
          </p:cNvPicPr>
          <p:nvPr/>
        </p:nvPicPr>
        <p:blipFill>
          <a:blip r:embed="rId2"/>
          <a:stretch>
            <a:fillRect/>
          </a:stretch>
        </p:blipFill>
        <p:spPr>
          <a:xfrm>
            <a:off x="5858819" y="3311539"/>
            <a:ext cx="4300250" cy="2141513"/>
          </a:xfrm>
          <a:prstGeom prst="rect">
            <a:avLst/>
          </a:prstGeom>
        </p:spPr>
      </p:pic>
      <p:pic>
        <p:nvPicPr>
          <p:cNvPr id="6" name="Imagen 5">
            <a:extLst>
              <a:ext uri="{FF2B5EF4-FFF2-40B4-BE49-F238E27FC236}">
                <a16:creationId xmlns:a16="http://schemas.microsoft.com/office/drawing/2014/main" id="{6E223C16-280D-4D21-9D62-EB7A7CFB4A8A}"/>
              </a:ext>
            </a:extLst>
          </p:cNvPr>
          <p:cNvPicPr>
            <a:picLocks noChangeAspect="1"/>
          </p:cNvPicPr>
          <p:nvPr/>
        </p:nvPicPr>
        <p:blipFill>
          <a:blip r:embed="rId3"/>
          <a:stretch>
            <a:fillRect/>
          </a:stretch>
        </p:blipFill>
        <p:spPr>
          <a:xfrm>
            <a:off x="838200" y="3311539"/>
            <a:ext cx="4115374" cy="2705478"/>
          </a:xfrm>
          <a:prstGeom prst="rect">
            <a:avLst/>
          </a:prstGeom>
        </p:spPr>
      </p:pic>
    </p:spTree>
    <p:extLst>
      <p:ext uri="{BB962C8B-B14F-4D97-AF65-F5344CB8AC3E}">
        <p14:creationId xmlns:p14="http://schemas.microsoft.com/office/powerpoint/2010/main" val="1843508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448B3F13-B049-456A-AB07-BBF4F13A162E}"/>
              </a:ext>
            </a:extLst>
          </p:cNvPr>
          <p:cNvSpPr>
            <a:spLocks noGrp="1"/>
          </p:cNvSpPr>
          <p:nvPr>
            <p:ph idx="1"/>
          </p:nvPr>
        </p:nvSpPr>
        <p:spPr>
          <a:xfrm>
            <a:off x="838200" y="385894"/>
            <a:ext cx="10515600" cy="2827089"/>
          </a:xfrm>
        </p:spPr>
        <p:txBody>
          <a:bodyPr>
            <a:normAutofit/>
          </a:bodyPr>
          <a:lstStyle/>
          <a:p>
            <a:r>
              <a:rPr lang="es-ES" dirty="0"/>
              <a:t>Por Percusión: La forma más común es emplear martillos hidráulicos o neumáticos acoplados a mini cargadores frontales.</a:t>
            </a:r>
            <a:br>
              <a:rPr lang="es-ES" dirty="0"/>
            </a:br>
            <a:br>
              <a:rPr lang="es-ES" dirty="0"/>
            </a:br>
            <a:r>
              <a:rPr lang="es-ES" dirty="0"/>
              <a:t>Es el método por excelencia para trabajos en carreteras</a:t>
            </a:r>
            <a:endParaRPr lang="es-AR" dirty="0"/>
          </a:p>
        </p:txBody>
      </p:sp>
      <p:sp>
        <p:nvSpPr>
          <p:cNvPr id="4" name="Marcador de pie de página 3">
            <a:extLst>
              <a:ext uri="{FF2B5EF4-FFF2-40B4-BE49-F238E27FC236}">
                <a16:creationId xmlns:a16="http://schemas.microsoft.com/office/drawing/2014/main" id="{39DA9084-66A7-4DFE-9F06-A58CD5263713}"/>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92C8B35E-A918-4F16-B23C-5831DDC1D78F}"/>
              </a:ext>
            </a:extLst>
          </p:cNvPr>
          <p:cNvSpPr>
            <a:spLocks noGrp="1"/>
          </p:cNvSpPr>
          <p:nvPr>
            <p:ph type="sldNum" sz="quarter" idx="12"/>
          </p:nvPr>
        </p:nvSpPr>
        <p:spPr/>
        <p:txBody>
          <a:bodyPr>
            <a:normAutofit lnSpcReduction="10000"/>
          </a:bodyPr>
          <a:lstStyle/>
          <a:p>
            <a:fld id="{94E47AAE-651A-42C9-BA77-1B6FA748A504}" type="slidenum">
              <a:rPr lang="es-AR" smtClean="0"/>
              <a:t>25</a:t>
            </a:fld>
            <a:endParaRPr lang="es-AR" dirty="0"/>
          </a:p>
        </p:txBody>
      </p:sp>
      <p:pic>
        <p:nvPicPr>
          <p:cNvPr id="7" name="Imagen 6">
            <a:extLst>
              <a:ext uri="{FF2B5EF4-FFF2-40B4-BE49-F238E27FC236}">
                <a16:creationId xmlns:a16="http://schemas.microsoft.com/office/drawing/2014/main" id="{4F90EBA0-2BEC-4AEE-809E-54E03D316D01}"/>
              </a:ext>
            </a:extLst>
          </p:cNvPr>
          <p:cNvPicPr>
            <a:picLocks noChangeAspect="1"/>
          </p:cNvPicPr>
          <p:nvPr/>
        </p:nvPicPr>
        <p:blipFill>
          <a:blip r:embed="rId2"/>
          <a:stretch>
            <a:fillRect/>
          </a:stretch>
        </p:blipFill>
        <p:spPr>
          <a:xfrm>
            <a:off x="5812597" y="2037073"/>
            <a:ext cx="4958168" cy="3215889"/>
          </a:xfrm>
          <a:prstGeom prst="rect">
            <a:avLst/>
          </a:prstGeom>
        </p:spPr>
      </p:pic>
      <p:pic>
        <p:nvPicPr>
          <p:cNvPr id="6" name="Imagen 5">
            <a:extLst>
              <a:ext uri="{FF2B5EF4-FFF2-40B4-BE49-F238E27FC236}">
                <a16:creationId xmlns:a16="http://schemas.microsoft.com/office/drawing/2014/main" id="{79B3C834-29FC-454B-BF6A-BE487F22531B}"/>
              </a:ext>
            </a:extLst>
          </p:cNvPr>
          <p:cNvPicPr>
            <a:picLocks noChangeAspect="1"/>
          </p:cNvPicPr>
          <p:nvPr/>
        </p:nvPicPr>
        <p:blipFill>
          <a:blip r:embed="rId3"/>
          <a:stretch>
            <a:fillRect/>
          </a:stretch>
        </p:blipFill>
        <p:spPr>
          <a:xfrm>
            <a:off x="499169" y="2083214"/>
            <a:ext cx="5010098" cy="3511902"/>
          </a:xfrm>
          <a:prstGeom prst="rect">
            <a:avLst/>
          </a:prstGeom>
        </p:spPr>
      </p:pic>
    </p:spTree>
    <p:extLst>
      <p:ext uri="{BB962C8B-B14F-4D97-AF65-F5344CB8AC3E}">
        <p14:creationId xmlns:p14="http://schemas.microsoft.com/office/powerpoint/2010/main" val="13977148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C7D360B-09C8-4AA4-88ED-C4159DDB119D}"/>
              </a:ext>
            </a:extLst>
          </p:cNvPr>
          <p:cNvSpPr>
            <a:spLocks noGrp="1"/>
          </p:cNvSpPr>
          <p:nvPr>
            <p:ph idx="1"/>
          </p:nvPr>
        </p:nvSpPr>
        <p:spPr>
          <a:xfrm>
            <a:off x="838200" y="453007"/>
            <a:ext cx="10515600" cy="3590488"/>
          </a:xfrm>
        </p:spPr>
        <p:txBody>
          <a:bodyPr>
            <a:normAutofit/>
          </a:bodyPr>
          <a:lstStyle/>
          <a:p>
            <a:r>
              <a:rPr lang="es-ES" dirty="0"/>
              <a:t>Por Choque: La bola demoledora es el método por choque por excelencia. Es un sistema económico y rápido para obras de gran volumen, pero requiere personal altamente capacitado y no es aplicable en todas las ubicaciones.</a:t>
            </a:r>
            <a:br>
              <a:rPr lang="es-ES" dirty="0"/>
            </a:br>
            <a:br>
              <a:rPr lang="es-ES" dirty="0"/>
            </a:br>
            <a:r>
              <a:rPr lang="es-ES" dirty="0"/>
              <a:t>Art.140 – Inc. b) En caso de demolición por golpe (peso oscilante o bolsa de derribo o martinete), se deberá mantener una zona de seguridad alrededor de los puntos de choque, acorde a la proyección probable de los materiales demolidos y a las oscilaciones de la pesa o martillo.</a:t>
            </a:r>
          </a:p>
          <a:p>
            <a:endParaRPr lang="es-ES" dirty="0"/>
          </a:p>
          <a:p>
            <a:endParaRPr lang="es-AR" dirty="0"/>
          </a:p>
        </p:txBody>
      </p:sp>
      <p:sp>
        <p:nvSpPr>
          <p:cNvPr id="4" name="Marcador de pie de página 3">
            <a:extLst>
              <a:ext uri="{FF2B5EF4-FFF2-40B4-BE49-F238E27FC236}">
                <a16:creationId xmlns:a16="http://schemas.microsoft.com/office/drawing/2014/main" id="{8F5AE5C7-37E7-48C6-A3B4-466978FAA8D7}"/>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756AB6B0-A3FE-4B53-B1CB-2129567D330A}"/>
              </a:ext>
            </a:extLst>
          </p:cNvPr>
          <p:cNvSpPr>
            <a:spLocks noGrp="1"/>
          </p:cNvSpPr>
          <p:nvPr>
            <p:ph type="sldNum" sz="quarter" idx="12"/>
          </p:nvPr>
        </p:nvSpPr>
        <p:spPr/>
        <p:txBody>
          <a:bodyPr>
            <a:normAutofit lnSpcReduction="10000"/>
          </a:bodyPr>
          <a:lstStyle/>
          <a:p>
            <a:fld id="{94E47AAE-651A-42C9-BA77-1B6FA748A504}" type="slidenum">
              <a:rPr lang="es-AR" smtClean="0"/>
              <a:t>26</a:t>
            </a:fld>
            <a:endParaRPr lang="es-AR" dirty="0"/>
          </a:p>
        </p:txBody>
      </p:sp>
      <p:pic>
        <p:nvPicPr>
          <p:cNvPr id="7" name="Imagen 6">
            <a:extLst>
              <a:ext uri="{FF2B5EF4-FFF2-40B4-BE49-F238E27FC236}">
                <a16:creationId xmlns:a16="http://schemas.microsoft.com/office/drawing/2014/main" id="{8DC29B6B-CD0B-4B7A-BF46-33A81C28E4FF}"/>
              </a:ext>
            </a:extLst>
          </p:cNvPr>
          <p:cNvPicPr>
            <a:picLocks noChangeAspect="1"/>
          </p:cNvPicPr>
          <p:nvPr/>
        </p:nvPicPr>
        <p:blipFill>
          <a:blip r:embed="rId2"/>
          <a:stretch>
            <a:fillRect/>
          </a:stretch>
        </p:blipFill>
        <p:spPr>
          <a:xfrm>
            <a:off x="7237815" y="3146220"/>
            <a:ext cx="3734986" cy="2444493"/>
          </a:xfrm>
          <a:prstGeom prst="rect">
            <a:avLst/>
          </a:prstGeom>
        </p:spPr>
      </p:pic>
      <p:pic>
        <p:nvPicPr>
          <p:cNvPr id="9" name="Imagen 8">
            <a:extLst>
              <a:ext uri="{FF2B5EF4-FFF2-40B4-BE49-F238E27FC236}">
                <a16:creationId xmlns:a16="http://schemas.microsoft.com/office/drawing/2014/main" id="{F3D76AB1-1F9F-4480-963D-01B07F0BB365}"/>
              </a:ext>
            </a:extLst>
          </p:cNvPr>
          <p:cNvPicPr>
            <a:picLocks noChangeAspect="1"/>
          </p:cNvPicPr>
          <p:nvPr/>
        </p:nvPicPr>
        <p:blipFill>
          <a:blip r:embed="rId3"/>
          <a:stretch>
            <a:fillRect/>
          </a:stretch>
        </p:blipFill>
        <p:spPr>
          <a:xfrm>
            <a:off x="838200" y="2851593"/>
            <a:ext cx="5442130" cy="3728135"/>
          </a:xfrm>
          <a:prstGeom prst="rect">
            <a:avLst/>
          </a:prstGeom>
        </p:spPr>
      </p:pic>
    </p:spTree>
    <p:extLst>
      <p:ext uri="{BB962C8B-B14F-4D97-AF65-F5344CB8AC3E}">
        <p14:creationId xmlns:p14="http://schemas.microsoft.com/office/powerpoint/2010/main" val="2725720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B50781F6-EEAD-44B9-AF1F-8256F900DBCC}"/>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B169F64B-F871-4C30-848F-F80699B5148A}"/>
              </a:ext>
            </a:extLst>
          </p:cNvPr>
          <p:cNvSpPr>
            <a:spLocks noGrp="1"/>
          </p:cNvSpPr>
          <p:nvPr>
            <p:ph type="sldNum" sz="quarter" idx="12"/>
          </p:nvPr>
        </p:nvSpPr>
        <p:spPr/>
        <p:txBody>
          <a:bodyPr>
            <a:normAutofit lnSpcReduction="10000"/>
          </a:bodyPr>
          <a:lstStyle/>
          <a:p>
            <a:fld id="{94E47AAE-651A-42C9-BA77-1B6FA748A504}" type="slidenum">
              <a:rPr lang="es-AR" smtClean="0"/>
              <a:t>27</a:t>
            </a:fld>
            <a:endParaRPr lang="es-AR" dirty="0"/>
          </a:p>
        </p:txBody>
      </p:sp>
      <p:pic>
        <p:nvPicPr>
          <p:cNvPr id="7" name="Imagen 6">
            <a:extLst>
              <a:ext uri="{FF2B5EF4-FFF2-40B4-BE49-F238E27FC236}">
                <a16:creationId xmlns:a16="http://schemas.microsoft.com/office/drawing/2014/main" id="{170C890A-9214-4986-9463-6A4B756C5FD4}"/>
              </a:ext>
            </a:extLst>
          </p:cNvPr>
          <p:cNvPicPr>
            <a:picLocks noChangeAspect="1"/>
          </p:cNvPicPr>
          <p:nvPr/>
        </p:nvPicPr>
        <p:blipFill>
          <a:blip r:embed="rId2"/>
          <a:stretch>
            <a:fillRect/>
          </a:stretch>
        </p:blipFill>
        <p:spPr>
          <a:xfrm>
            <a:off x="287887" y="136524"/>
            <a:ext cx="5408237" cy="2866735"/>
          </a:xfrm>
          <a:prstGeom prst="rect">
            <a:avLst/>
          </a:prstGeom>
        </p:spPr>
      </p:pic>
      <p:pic>
        <p:nvPicPr>
          <p:cNvPr id="8" name="Imagen 7">
            <a:extLst>
              <a:ext uri="{FF2B5EF4-FFF2-40B4-BE49-F238E27FC236}">
                <a16:creationId xmlns:a16="http://schemas.microsoft.com/office/drawing/2014/main" id="{7702E668-2DE5-492C-AACF-3E72AD823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87" y="3429000"/>
            <a:ext cx="3838540" cy="2562835"/>
          </a:xfrm>
          <a:prstGeom prst="rect">
            <a:avLst/>
          </a:prstGeom>
        </p:spPr>
      </p:pic>
      <p:pic>
        <p:nvPicPr>
          <p:cNvPr id="10" name="Imagen 9">
            <a:extLst>
              <a:ext uri="{FF2B5EF4-FFF2-40B4-BE49-F238E27FC236}">
                <a16:creationId xmlns:a16="http://schemas.microsoft.com/office/drawing/2014/main" id="{1A3285AB-FB2E-4AA2-9C6D-06D2ECE47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8279" y="203061"/>
            <a:ext cx="3532262" cy="2649196"/>
          </a:xfrm>
          <a:prstGeom prst="rect">
            <a:avLst/>
          </a:prstGeom>
        </p:spPr>
      </p:pic>
      <p:pic>
        <p:nvPicPr>
          <p:cNvPr id="9" name="Imagen 8">
            <a:extLst>
              <a:ext uri="{FF2B5EF4-FFF2-40B4-BE49-F238E27FC236}">
                <a16:creationId xmlns:a16="http://schemas.microsoft.com/office/drawing/2014/main" id="{C271C4A0-0667-4187-9A10-BBB710E5A5BC}"/>
              </a:ext>
            </a:extLst>
          </p:cNvPr>
          <p:cNvPicPr>
            <a:picLocks noChangeAspect="1"/>
          </p:cNvPicPr>
          <p:nvPr/>
        </p:nvPicPr>
        <p:blipFill>
          <a:blip r:embed="rId5"/>
          <a:stretch>
            <a:fillRect/>
          </a:stretch>
        </p:blipFill>
        <p:spPr>
          <a:xfrm>
            <a:off x="5836708" y="3490864"/>
            <a:ext cx="3883833" cy="2277267"/>
          </a:xfrm>
          <a:prstGeom prst="rect">
            <a:avLst/>
          </a:prstGeom>
        </p:spPr>
      </p:pic>
    </p:spTree>
    <p:extLst>
      <p:ext uri="{BB962C8B-B14F-4D97-AF65-F5344CB8AC3E}">
        <p14:creationId xmlns:p14="http://schemas.microsoft.com/office/powerpoint/2010/main" val="827693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4E211-AFB7-467F-9CC8-85283A268EE1}"/>
              </a:ext>
            </a:extLst>
          </p:cNvPr>
          <p:cNvSpPr>
            <a:spLocks noGrp="1"/>
          </p:cNvSpPr>
          <p:nvPr>
            <p:ph type="title"/>
          </p:nvPr>
        </p:nvSpPr>
        <p:spPr>
          <a:xfrm>
            <a:off x="1249680" y="712962"/>
            <a:ext cx="9692640" cy="1325562"/>
          </a:xfrm>
        </p:spPr>
        <p:txBody>
          <a:bodyPr>
            <a:normAutofit fontScale="90000"/>
          </a:bodyPr>
          <a:lstStyle/>
          <a:p>
            <a:br>
              <a:rPr lang="es-ES" dirty="0"/>
            </a:br>
            <a:r>
              <a:rPr lang="es-ES" sz="4900" dirty="0"/>
              <a:t>ETAPA 2 – Apoyo: Elementos o factores para ejecutar el trabajo</a:t>
            </a:r>
            <a:br>
              <a:rPr lang="es-ES" dirty="0"/>
            </a:br>
            <a:endParaRPr lang="es-AR" dirty="0"/>
          </a:p>
        </p:txBody>
      </p:sp>
      <p:sp>
        <p:nvSpPr>
          <p:cNvPr id="3" name="Marcador de contenido 2">
            <a:extLst>
              <a:ext uri="{FF2B5EF4-FFF2-40B4-BE49-F238E27FC236}">
                <a16:creationId xmlns:a16="http://schemas.microsoft.com/office/drawing/2014/main" id="{60DA4C38-E989-4D59-9E00-893FE2FDCBC2}"/>
              </a:ext>
            </a:extLst>
          </p:cNvPr>
          <p:cNvSpPr>
            <a:spLocks noGrp="1"/>
          </p:cNvSpPr>
          <p:nvPr>
            <p:ph idx="1"/>
          </p:nvPr>
        </p:nvSpPr>
        <p:spPr>
          <a:xfrm>
            <a:off x="838200" y="2038524"/>
            <a:ext cx="10515600" cy="4819475"/>
          </a:xfrm>
        </p:spPr>
        <p:txBody>
          <a:bodyPr>
            <a:normAutofit/>
          </a:bodyPr>
          <a:lstStyle/>
          <a:p>
            <a:r>
              <a:rPr lang="es-AR" dirty="0"/>
              <a:t>Factor Humano: Todo aspecto que hace a la integración del hombre y el trabajo que llevará a cabo</a:t>
            </a:r>
          </a:p>
          <a:p>
            <a:pPr lvl="1"/>
            <a:r>
              <a:rPr lang="es-AR" dirty="0"/>
              <a:t>Selección de personal</a:t>
            </a:r>
          </a:p>
          <a:p>
            <a:pPr lvl="1"/>
            <a:r>
              <a:rPr lang="es-AR" dirty="0"/>
              <a:t>Clasificación del personal (capacidad, idoneidad) </a:t>
            </a:r>
          </a:p>
          <a:p>
            <a:pPr lvl="1"/>
            <a:r>
              <a:rPr lang="es-AR" dirty="0"/>
              <a:t>Adiestramiento</a:t>
            </a:r>
          </a:p>
          <a:p>
            <a:pPr lvl="1"/>
            <a:r>
              <a:rPr lang="es-AR" dirty="0"/>
              <a:t>Coordinación</a:t>
            </a:r>
          </a:p>
          <a:p>
            <a:pPr lvl="1"/>
            <a:r>
              <a:rPr lang="es-AR" dirty="0"/>
              <a:t>Supervisión</a:t>
            </a:r>
          </a:p>
          <a:p>
            <a:pPr lvl="1"/>
            <a:endParaRPr lang="es-AR" dirty="0"/>
          </a:p>
        </p:txBody>
      </p:sp>
      <p:sp>
        <p:nvSpPr>
          <p:cNvPr id="4" name="Marcador de pie de página 3">
            <a:extLst>
              <a:ext uri="{FF2B5EF4-FFF2-40B4-BE49-F238E27FC236}">
                <a16:creationId xmlns:a16="http://schemas.microsoft.com/office/drawing/2014/main" id="{7F49AD13-F3A4-4AE0-AEA3-B62971143E74}"/>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8CD925E9-FDD2-488E-8DAB-CDEA38381C39}"/>
              </a:ext>
            </a:extLst>
          </p:cNvPr>
          <p:cNvSpPr>
            <a:spLocks noGrp="1"/>
          </p:cNvSpPr>
          <p:nvPr>
            <p:ph type="sldNum" sz="quarter" idx="12"/>
          </p:nvPr>
        </p:nvSpPr>
        <p:spPr/>
        <p:txBody>
          <a:bodyPr>
            <a:normAutofit lnSpcReduction="10000"/>
          </a:bodyPr>
          <a:lstStyle/>
          <a:p>
            <a:fld id="{94E47AAE-651A-42C9-BA77-1B6FA748A504}" type="slidenum">
              <a:rPr lang="es-AR" smtClean="0"/>
              <a:t>28</a:t>
            </a:fld>
            <a:endParaRPr lang="es-AR" dirty="0"/>
          </a:p>
        </p:txBody>
      </p:sp>
    </p:spTree>
    <p:extLst>
      <p:ext uri="{BB962C8B-B14F-4D97-AF65-F5344CB8AC3E}">
        <p14:creationId xmlns:p14="http://schemas.microsoft.com/office/powerpoint/2010/main" val="516447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5101C18-354C-49BD-8F61-42B9AF0FEAC6}"/>
              </a:ext>
            </a:extLst>
          </p:cNvPr>
          <p:cNvSpPr>
            <a:spLocks noGrp="1"/>
          </p:cNvSpPr>
          <p:nvPr>
            <p:ph idx="1"/>
          </p:nvPr>
        </p:nvSpPr>
        <p:spPr>
          <a:xfrm>
            <a:off x="838200" y="394283"/>
            <a:ext cx="10515600" cy="5782680"/>
          </a:xfrm>
        </p:spPr>
        <p:txBody>
          <a:bodyPr>
            <a:normAutofit/>
          </a:bodyPr>
          <a:lstStyle/>
          <a:p>
            <a:r>
              <a:rPr lang="es-AR" dirty="0"/>
              <a:t>Elementos Auxiliares</a:t>
            </a:r>
          </a:p>
          <a:p>
            <a:pPr lvl="1"/>
            <a:r>
              <a:rPr lang="es-AR" dirty="0"/>
              <a:t>Implementos: Útiles mecánicos o manuales que se utilizan en el trabajo</a:t>
            </a:r>
          </a:p>
          <a:p>
            <a:pPr lvl="2"/>
            <a:r>
              <a:rPr lang="es-AR" dirty="0"/>
              <a:t>Maquinas</a:t>
            </a:r>
          </a:p>
          <a:p>
            <a:pPr lvl="2"/>
            <a:r>
              <a:rPr lang="es-AR" dirty="0"/>
              <a:t>Equipos</a:t>
            </a:r>
          </a:p>
          <a:p>
            <a:pPr lvl="2"/>
            <a:r>
              <a:rPr lang="es-AR" dirty="0"/>
              <a:t>Herramientas</a:t>
            </a:r>
          </a:p>
          <a:p>
            <a:pPr lvl="2"/>
            <a:r>
              <a:rPr lang="es-AR" dirty="0"/>
              <a:t>Accesorios</a:t>
            </a:r>
          </a:p>
          <a:p>
            <a:pPr lvl="1"/>
            <a:r>
              <a:rPr lang="es-AR" dirty="0"/>
              <a:t>Obras previsionales: Elementos pasivos o transitorios que sirven de apoyo en las tareas</a:t>
            </a:r>
          </a:p>
          <a:p>
            <a:pPr lvl="2"/>
            <a:r>
              <a:rPr lang="es-AR" dirty="0"/>
              <a:t>Apuntalamientos</a:t>
            </a:r>
          </a:p>
          <a:p>
            <a:pPr lvl="2"/>
            <a:r>
              <a:rPr lang="es-AR" dirty="0"/>
              <a:t>Parapetos</a:t>
            </a:r>
          </a:p>
          <a:p>
            <a:pPr lvl="2"/>
            <a:r>
              <a:rPr lang="es-AR" dirty="0"/>
              <a:t>Aleros</a:t>
            </a:r>
          </a:p>
          <a:p>
            <a:pPr lvl="2"/>
            <a:r>
              <a:rPr lang="es-AR" dirty="0"/>
              <a:t>Rampas (Art.243 -245)</a:t>
            </a:r>
          </a:p>
          <a:p>
            <a:pPr lvl="2"/>
            <a:r>
              <a:rPr lang="es-AR" dirty="0"/>
              <a:t>Escaleras (Art.210 -220)</a:t>
            </a:r>
          </a:p>
          <a:p>
            <a:pPr lvl="2"/>
            <a:r>
              <a:rPr lang="es-AR" dirty="0"/>
              <a:t>Pasarelas (ídem rampas)</a:t>
            </a:r>
          </a:p>
          <a:p>
            <a:pPr lvl="2"/>
            <a:r>
              <a:rPr lang="es-AR" dirty="0"/>
              <a:t>Puentes</a:t>
            </a:r>
          </a:p>
          <a:p>
            <a:pPr lvl="2"/>
            <a:r>
              <a:rPr lang="es-AR" dirty="0"/>
              <a:t>Andamios (Art.221 - 238) </a:t>
            </a:r>
          </a:p>
          <a:p>
            <a:pPr lvl="2"/>
            <a:r>
              <a:rPr lang="es-AR" dirty="0"/>
              <a:t>Plataformas </a:t>
            </a:r>
          </a:p>
          <a:p>
            <a:pPr lvl="2"/>
            <a:r>
              <a:rPr lang="es-AR" dirty="0"/>
              <a:t>Jaulas </a:t>
            </a:r>
          </a:p>
          <a:p>
            <a:pPr lvl="2"/>
            <a:r>
              <a:rPr lang="es-AR" dirty="0"/>
              <a:t>Enganches</a:t>
            </a:r>
          </a:p>
          <a:p>
            <a:pPr lvl="2"/>
            <a:r>
              <a:rPr lang="es-AR" dirty="0"/>
              <a:t>Varios</a:t>
            </a:r>
          </a:p>
          <a:p>
            <a:pPr lvl="1"/>
            <a:r>
              <a:rPr lang="es-AR" dirty="0"/>
              <a:t>Instalaciones</a:t>
            </a:r>
          </a:p>
          <a:p>
            <a:endParaRPr lang="es-AR" dirty="0"/>
          </a:p>
        </p:txBody>
      </p:sp>
      <p:sp>
        <p:nvSpPr>
          <p:cNvPr id="4" name="Marcador de pie de página 3">
            <a:extLst>
              <a:ext uri="{FF2B5EF4-FFF2-40B4-BE49-F238E27FC236}">
                <a16:creationId xmlns:a16="http://schemas.microsoft.com/office/drawing/2014/main" id="{13FACDE7-CE18-4C8E-8DCA-0B0DCDA83743}"/>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F2EA2262-D83F-4E81-89F1-62A9DCD6A08C}"/>
              </a:ext>
            </a:extLst>
          </p:cNvPr>
          <p:cNvSpPr>
            <a:spLocks noGrp="1"/>
          </p:cNvSpPr>
          <p:nvPr>
            <p:ph type="sldNum" sz="quarter" idx="12"/>
          </p:nvPr>
        </p:nvSpPr>
        <p:spPr/>
        <p:txBody>
          <a:bodyPr>
            <a:normAutofit lnSpcReduction="10000"/>
          </a:bodyPr>
          <a:lstStyle/>
          <a:p>
            <a:fld id="{94E47AAE-651A-42C9-BA77-1B6FA748A504}" type="slidenum">
              <a:rPr lang="es-AR" smtClean="0"/>
              <a:t>29</a:t>
            </a:fld>
            <a:endParaRPr lang="es-AR" dirty="0"/>
          </a:p>
        </p:txBody>
      </p:sp>
      <p:pic>
        <p:nvPicPr>
          <p:cNvPr id="6" name="Imagen 5">
            <a:extLst>
              <a:ext uri="{FF2B5EF4-FFF2-40B4-BE49-F238E27FC236}">
                <a16:creationId xmlns:a16="http://schemas.microsoft.com/office/drawing/2014/main" id="{D3CCAB53-36B7-4E0F-9958-9621148F3502}"/>
              </a:ext>
            </a:extLst>
          </p:cNvPr>
          <p:cNvPicPr>
            <a:picLocks noChangeAspect="1"/>
          </p:cNvPicPr>
          <p:nvPr/>
        </p:nvPicPr>
        <p:blipFill>
          <a:blip r:embed="rId2"/>
          <a:stretch>
            <a:fillRect/>
          </a:stretch>
        </p:blipFill>
        <p:spPr>
          <a:xfrm>
            <a:off x="8610600" y="2401997"/>
            <a:ext cx="3200400" cy="4334331"/>
          </a:xfrm>
          <a:prstGeom prst="rect">
            <a:avLst/>
          </a:prstGeom>
        </p:spPr>
      </p:pic>
      <p:pic>
        <p:nvPicPr>
          <p:cNvPr id="8" name="Imagen 7">
            <a:extLst>
              <a:ext uri="{FF2B5EF4-FFF2-40B4-BE49-F238E27FC236}">
                <a16:creationId xmlns:a16="http://schemas.microsoft.com/office/drawing/2014/main" id="{D4833B3B-A15D-4176-B4F6-320CB3C4A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0658" y="2401997"/>
            <a:ext cx="3790439" cy="2841225"/>
          </a:xfrm>
          <a:prstGeom prst="rect">
            <a:avLst/>
          </a:prstGeom>
        </p:spPr>
      </p:pic>
    </p:spTree>
    <p:extLst>
      <p:ext uri="{BB962C8B-B14F-4D97-AF65-F5344CB8AC3E}">
        <p14:creationId xmlns:p14="http://schemas.microsoft.com/office/powerpoint/2010/main" val="3721406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8FBB5C-9B36-492B-9B08-6AC5FBD7BCB9}"/>
              </a:ext>
            </a:extLst>
          </p:cNvPr>
          <p:cNvSpPr>
            <a:spLocks noGrp="1"/>
          </p:cNvSpPr>
          <p:nvPr>
            <p:ph type="title"/>
          </p:nvPr>
        </p:nvSpPr>
        <p:spPr/>
        <p:txBody>
          <a:bodyPr/>
          <a:lstStyle/>
          <a:p>
            <a:r>
              <a:rPr lang="es-ES" dirty="0"/>
              <a:t>Qué es demoler? Algunos conceptos…</a:t>
            </a:r>
            <a:endParaRPr lang="es-AR" dirty="0"/>
          </a:p>
        </p:txBody>
      </p:sp>
      <p:sp>
        <p:nvSpPr>
          <p:cNvPr id="3" name="Marcador de contenido 2">
            <a:extLst>
              <a:ext uri="{FF2B5EF4-FFF2-40B4-BE49-F238E27FC236}">
                <a16:creationId xmlns:a16="http://schemas.microsoft.com/office/drawing/2014/main" id="{804DE8E3-5E5A-4D4B-B627-C3E563216B41}"/>
              </a:ext>
            </a:extLst>
          </p:cNvPr>
          <p:cNvSpPr>
            <a:spLocks noGrp="1"/>
          </p:cNvSpPr>
          <p:nvPr>
            <p:ph idx="1"/>
          </p:nvPr>
        </p:nvSpPr>
        <p:spPr/>
        <p:txBody>
          <a:bodyPr>
            <a:normAutofit/>
          </a:bodyPr>
          <a:lstStyle/>
          <a:p>
            <a:pPr marL="0" indent="0">
              <a:buNone/>
            </a:pPr>
            <a:r>
              <a:rPr lang="es-ES" dirty="0"/>
              <a:t>Demoler o desconstruir es eliminar (total o parcialmente) una edificación existente. Es el proceso inverso a construir. </a:t>
            </a:r>
            <a:br>
              <a:rPr lang="es-ES" dirty="0"/>
            </a:br>
            <a:r>
              <a:rPr lang="es-ES" dirty="0"/>
              <a:t>Es una actividad que genera gran variedad de riesgos, que requiere conocimiento tanto de los métodos constructivos actuales como de los pasados.</a:t>
            </a:r>
            <a:br>
              <a:rPr lang="es-ES" dirty="0"/>
            </a:br>
            <a:br>
              <a:rPr lang="es-ES" dirty="0"/>
            </a:br>
            <a:r>
              <a:rPr lang="es-ES" dirty="0"/>
              <a:t>Para poder programar y ejecutar un apropiado plan de trabajo, se divide a las demoliciones en dos grandes etapas:</a:t>
            </a:r>
            <a:br>
              <a:rPr lang="es-ES" dirty="0"/>
            </a:br>
            <a:r>
              <a:rPr lang="es-ES" dirty="0"/>
              <a:t>Deductiva y Operativa</a:t>
            </a:r>
          </a:p>
        </p:txBody>
      </p:sp>
      <p:sp>
        <p:nvSpPr>
          <p:cNvPr id="4" name="Marcador de pie de página 3">
            <a:extLst>
              <a:ext uri="{FF2B5EF4-FFF2-40B4-BE49-F238E27FC236}">
                <a16:creationId xmlns:a16="http://schemas.microsoft.com/office/drawing/2014/main" id="{FF0080A3-6213-436F-83E9-1BC1C7FC40F6}"/>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97836B17-F370-4FC4-BCE6-53C05EA6ADD8}"/>
              </a:ext>
            </a:extLst>
          </p:cNvPr>
          <p:cNvSpPr>
            <a:spLocks noGrp="1"/>
          </p:cNvSpPr>
          <p:nvPr>
            <p:ph type="sldNum" sz="quarter" idx="12"/>
          </p:nvPr>
        </p:nvSpPr>
        <p:spPr/>
        <p:txBody>
          <a:bodyPr>
            <a:normAutofit lnSpcReduction="10000"/>
          </a:bodyPr>
          <a:lstStyle/>
          <a:p>
            <a:fld id="{94E47AAE-651A-42C9-BA77-1B6FA748A504}" type="slidenum">
              <a:rPr lang="es-AR" smtClean="0"/>
              <a:t>3</a:t>
            </a:fld>
            <a:endParaRPr lang="es-AR" dirty="0"/>
          </a:p>
        </p:txBody>
      </p:sp>
    </p:spTree>
    <p:extLst>
      <p:ext uri="{BB962C8B-B14F-4D97-AF65-F5344CB8AC3E}">
        <p14:creationId xmlns:p14="http://schemas.microsoft.com/office/powerpoint/2010/main" val="23010597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1F98A-A1BB-4B0A-A33D-90E1DDDC6369}"/>
              </a:ext>
            </a:extLst>
          </p:cNvPr>
          <p:cNvSpPr>
            <a:spLocks noGrp="1"/>
          </p:cNvSpPr>
          <p:nvPr>
            <p:ph type="title"/>
          </p:nvPr>
        </p:nvSpPr>
        <p:spPr>
          <a:xfrm>
            <a:off x="1249680" y="767057"/>
            <a:ext cx="9692640" cy="1325562"/>
          </a:xfrm>
        </p:spPr>
        <p:txBody>
          <a:bodyPr>
            <a:normAutofit fontScale="90000"/>
          </a:bodyPr>
          <a:lstStyle/>
          <a:p>
            <a:r>
              <a:rPr lang="es-ES" dirty="0"/>
              <a:t>ETAPA 2 – Movimiento: Referido al manejo de los materiales, personas y equipos</a:t>
            </a:r>
            <a:endParaRPr lang="es-AR" dirty="0"/>
          </a:p>
        </p:txBody>
      </p:sp>
      <p:sp>
        <p:nvSpPr>
          <p:cNvPr id="3" name="Marcador de contenido 2">
            <a:extLst>
              <a:ext uri="{FF2B5EF4-FFF2-40B4-BE49-F238E27FC236}">
                <a16:creationId xmlns:a16="http://schemas.microsoft.com/office/drawing/2014/main" id="{9CB225B1-5C48-42C9-8FF8-B7E59BCDEB8E}"/>
              </a:ext>
            </a:extLst>
          </p:cNvPr>
          <p:cNvSpPr>
            <a:spLocks noGrp="1"/>
          </p:cNvSpPr>
          <p:nvPr>
            <p:ph idx="1"/>
          </p:nvPr>
        </p:nvSpPr>
        <p:spPr>
          <a:xfrm>
            <a:off x="1035369" y="2356438"/>
            <a:ext cx="8595360" cy="4351337"/>
          </a:xfrm>
        </p:spPr>
        <p:txBody>
          <a:bodyPr/>
          <a:lstStyle/>
          <a:p>
            <a:r>
              <a:rPr lang="es-AR" dirty="0"/>
              <a:t>Manejo materiales</a:t>
            </a:r>
          </a:p>
          <a:p>
            <a:pPr lvl="1"/>
            <a:r>
              <a:rPr lang="es-AR" dirty="0"/>
              <a:t>Control de caída</a:t>
            </a:r>
          </a:p>
          <a:p>
            <a:pPr lvl="1"/>
            <a:r>
              <a:rPr lang="es-AR" dirty="0"/>
              <a:t>Control de desplazamiento horizontal</a:t>
            </a:r>
          </a:p>
          <a:p>
            <a:pPr lvl="1"/>
            <a:r>
              <a:rPr lang="es-AR" dirty="0"/>
              <a:t>Determinación de sobrecargas máximas</a:t>
            </a:r>
          </a:p>
          <a:p>
            <a:pPr lvl="1"/>
            <a:r>
              <a:rPr lang="es-AR" dirty="0"/>
              <a:t>Señalización y delimitación</a:t>
            </a:r>
          </a:p>
          <a:p>
            <a:pPr lvl="1"/>
            <a:r>
              <a:rPr lang="es-AR" dirty="0"/>
              <a:t>Sectores de Acopio y Carga</a:t>
            </a:r>
          </a:p>
          <a:p>
            <a:pPr lvl="1"/>
            <a:r>
              <a:rPr lang="es-AR" dirty="0"/>
              <a:t>Acción contra polvos</a:t>
            </a:r>
          </a:p>
          <a:p>
            <a:r>
              <a:rPr lang="es-AR" dirty="0"/>
              <a:t>Circulación: De personas y vehículos, dentro y fuera del sitio</a:t>
            </a:r>
          </a:p>
          <a:p>
            <a:pPr lvl="1"/>
            <a:r>
              <a:rPr lang="es-AR" dirty="0"/>
              <a:t>Exterior: Delimitación de la obra, señalización, control de accesos</a:t>
            </a:r>
          </a:p>
          <a:p>
            <a:pPr lvl="1"/>
            <a:r>
              <a:rPr lang="es-AR" dirty="0"/>
              <a:t>Interior: Delimitación de zonas de circulación, Iluminación, Evacuación</a:t>
            </a:r>
          </a:p>
          <a:p>
            <a:endParaRPr lang="es-AR" dirty="0"/>
          </a:p>
        </p:txBody>
      </p:sp>
      <p:sp>
        <p:nvSpPr>
          <p:cNvPr id="4" name="Marcador de pie de página 3">
            <a:extLst>
              <a:ext uri="{FF2B5EF4-FFF2-40B4-BE49-F238E27FC236}">
                <a16:creationId xmlns:a16="http://schemas.microsoft.com/office/drawing/2014/main" id="{15B3D6C8-F7C9-40C2-A414-B629760F447E}"/>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5E93F0CB-8B7F-4A27-A284-02792B2022A3}"/>
              </a:ext>
            </a:extLst>
          </p:cNvPr>
          <p:cNvSpPr>
            <a:spLocks noGrp="1"/>
          </p:cNvSpPr>
          <p:nvPr>
            <p:ph type="sldNum" sz="quarter" idx="12"/>
          </p:nvPr>
        </p:nvSpPr>
        <p:spPr/>
        <p:txBody>
          <a:bodyPr>
            <a:normAutofit lnSpcReduction="10000"/>
          </a:bodyPr>
          <a:lstStyle/>
          <a:p>
            <a:fld id="{94E47AAE-651A-42C9-BA77-1B6FA748A504}" type="slidenum">
              <a:rPr lang="es-AR" smtClean="0"/>
              <a:t>30</a:t>
            </a:fld>
            <a:endParaRPr lang="es-AR" dirty="0"/>
          </a:p>
        </p:txBody>
      </p:sp>
      <p:pic>
        <p:nvPicPr>
          <p:cNvPr id="7" name="Imagen 6">
            <a:extLst>
              <a:ext uri="{FF2B5EF4-FFF2-40B4-BE49-F238E27FC236}">
                <a16:creationId xmlns:a16="http://schemas.microsoft.com/office/drawing/2014/main" id="{845A1D94-2CB4-4EF5-9354-58EE9E79C818}"/>
              </a:ext>
            </a:extLst>
          </p:cNvPr>
          <p:cNvPicPr>
            <a:picLocks noChangeAspect="1"/>
          </p:cNvPicPr>
          <p:nvPr/>
        </p:nvPicPr>
        <p:blipFill>
          <a:blip r:embed="rId2"/>
          <a:stretch>
            <a:fillRect/>
          </a:stretch>
        </p:blipFill>
        <p:spPr>
          <a:xfrm>
            <a:off x="7028641" y="1558514"/>
            <a:ext cx="3771055" cy="2973592"/>
          </a:xfrm>
          <a:prstGeom prst="rect">
            <a:avLst/>
          </a:prstGeom>
        </p:spPr>
      </p:pic>
    </p:spTree>
    <p:extLst>
      <p:ext uri="{BB962C8B-B14F-4D97-AF65-F5344CB8AC3E}">
        <p14:creationId xmlns:p14="http://schemas.microsoft.com/office/powerpoint/2010/main" val="626888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095856F9-8497-4004-A3CB-FF5260229925}"/>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5E95C0D4-4000-47AD-A799-712C1455F66D}"/>
              </a:ext>
            </a:extLst>
          </p:cNvPr>
          <p:cNvSpPr>
            <a:spLocks noGrp="1"/>
          </p:cNvSpPr>
          <p:nvPr>
            <p:ph type="sldNum" sz="quarter" idx="12"/>
          </p:nvPr>
        </p:nvSpPr>
        <p:spPr/>
        <p:txBody>
          <a:bodyPr>
            <a:normAutofit lnSpcReduction="10000"/>
          </a:bodyPr>
          <a:lstStyle/>
          <a:p>
            <a:fld id="{94E47AAE-651A-42C9-BA77-1B6FA748A504}" type="slidenum">
              <a:rPr lang="es-AR" smtClean="0"/>
              <a:t>31</a:t>
            </a:fld>
            <a:endParaRPr lang="es-AR" dirty="0"/>
          </a:p>
        </p:txBody>
      </p:sp>
      <p:pic>
        <p:nvPicPr>
          <p:cNvPr id="8" name="Imagen 7">
            <a:extLst>
              <a:ext uri="{FF2B5EF4-FFF2-40B4-BE49-F238E27FC236}">
                <a16:creationId xmlns:a16="http://schemas.microsoft.com/office/drawing/2014/main" id="{A5BE52C7-D366-40F7-930A-5C549B41AF7A}"/>
              </a:ext>
            </a:extLst>
          </p:cNvPr>
          <p:cNvPicPr>
            <a:picLocks noChangeAspect="1"/>
          </p:cNvPicPr>
          <p:nvPr/>
        </p:nvPicPr>
        <p:blipFill>
          <a:blip r:embed="rId2"/>
          <a:stretch>
            <a:fillRect/>
          </a:stretch>
        </p:blipFill>
        <p:spPr>
          <a:xfrm>
            <a:off x="170724" y="136525"/>
            <a:ext cx="6649378" cy="4744112"/>
          </a:xfrm>
          <a:prstGeom prst="rect">
            <a:avLst/>
          </a:prstGeom>
        </p:spPr>
      </p:pic>
      <p:pic>
        <p:nvPicPr>
          <p:cNvPr id="10" name="Imagen 9">
            <a:extLst>
              <a:ext uri="{FF2B5EF4-FFF2-40B4-BE49-F238E27FC236}">
                <a16:creationId xmlns:a16="http://schemas.microsoft.com/office/drawing/2014/main" id="{0BA4E8F7-CDAD-443A-B9A7-C94FB9A14B7B}"/>
              </a:ext>
            </a:extLst>
          </p:cNvPr>
          <p:cNvPicPr>
            <a:picLocks noChangeAspect="1"/>
          </p:cNvPicPr>
          <p:nvPr/>
        </p:nvPicPr>
        <p:blipFill>
          <a:blip r:embed="rId3"/>
          <a:stretch>
            <a:fillRect/>
          </a:stretch>
        </p:blipFill>
        <p:spPr>
          <a:xfrm>
            <a:off x="7051039" y="159595"/>
            <a:ext cx="4483824" cy="2736283"/>
          </a:xfrm>
          <a:prstGeom prst="rect">
            <a:avLst/>
          </a:prstGeom>
        </p:spPr>
      </p:pic>
      <p:pic>
        <p:nvPicPr>
          <p:cNvPr id="12" name="Imagen 11">
            <a:extLst>
              <a:ext uri="{FF2B5EF4-FFF2-40B4-BE49-F238E27FC236}">
                <a16:creationId xmlns:a16="http://schemas.microsoft.com/office/drawing/2014/main" id="{5DA37DBE-28A8-4E0E-BBA4-180F0A1D6F8D}"/>
              </a:ext>
            </a:extLst>
          </p:cNvPr>
          <p:cNvPicPr>
            <a:picLocks noChangeAspect="1"/>
          </p:cNvPicPr>
          <p:nvPr/>
        </p:nvPicPr>
        <p:blipFill>
          <a:blip r:embed="rId4"/>
          <a:stretch>
            <a:fillRect/>
          </a:stretch>
        </p:blipFill>
        <p:spPr>
          <a:xfrm>
            <a:off x="7051039" y="3079897"/>
            <a:ext cx="3996193" cy="2958472"/>
          </a:xfrm>
          <a:prstGeom prst="rect">
            <a:avLst/>
          </a:prstGeom>
        </p:spPr>
      </p:pic>
    </p:spTree>
    <p:extLst>
      <p:ext uri="{BB962C8B-B14F-4D97-AF65-F5344CB8AC3E}">
        <p14:creationId xmlns:p14="http://schemas.microsoft.com/office/powerpoint/2010/main" val="593579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CFBDF-CB4D-4C70-879C-F0C2417F14C2}"/>
              </a:ext>
            </a:extLst>
          </p:cNvPr>
          <p:cNvSpPr>
            <a:spLocks noGrp="1"/>
          </p:cNvSpPr>
          <p:nvPr>
            <p:ph type="title"/>
          </p:nvPr>
        </p:nvSpPr>
        <p:spPr>
          <a:xfrm>
            <a:off x="1320595" y="919433"/>
            <a:ext cx="9692640" cy="1325562"/>
          </a:xfrm>
        </p:spPr>
        <p:txBody>
          <a:bodyPr>
            <a:normAutofit fontScale="90000"/>
          </a:bodyPr>
          <a:lstStyle/>
          <a:p>
            <a:r>
              <a:rPr lang="es-ES" dirty="0"/>
              <a:t>ETAPA 2 – Control: Medidas para cumplimentar el programa de trabajo y plan de prevención</a:t>
            </a:r>
            <a:endParaRPr lang="es-AR" dirty="0"/>
          </a:p>
        </p:txBody>
      </p:sp>
      <p:sp>
        <p:nvSpPr>
          <p:cNvPr id="3" name="Marcador de contenido 2">
            <a:extLst>
              <a:ext uri="{FF2B5EF4-FFF2-40B4-BE49-F238E27FC236}">
                <a16:creationId xmlns:a16="http://schemas.microsoft.com/office/drawing/2014/main" id="{667C8AEB-0564-4002-B421-E18FBAD2C292}"/>
              </a:ext>
            </a:extLst>
          </p:cNvPr>
          <p:cNvSpPr>
            <a:spLocks noGrp="1"/>
          </p:cNvSpPr>
          <p:nvPr>
            <p:ph idx="1"/>
          </p:nvPr>
        </p:nvSpPr>
        <p:spPr>
          <a:xfrm>
            <a:off x="1261872" y="2414588"/>
            <a:ext cx="8595360" cy="4351337"/>
          </a:xfrm>
        </p:spPr>
        <p:txBody>
          <a:bodyPr/>
          <a:lstStyle/>
          <a:p>
            <a:r>
              <a:rPr lang="es-AR" dirty="0"/>
              <a:t>Verificaciones</a:t>
            </a:r>
          </a:p>
          <a:p>
            <a:pPr lvl="1"/>
            <a:r>
              <a:rPr lang="es-AR" dirty="0"/>
              <a:t>Conocer las técnicas constructivas</a:t>
            </a:r>
          </a:p>
          <a:p>
            <a:pPr lvl="1"/>
            <a:r>
              <a:rPr lang="es-AR" dirty="0"/>
              <a:t>Inspecciones previas</a:t>
            </a:r>
          </a:p>
          <a:p>
            <a:pPr lvl="1"/>
            <a:r>
              <a:rPr lang="es-AR" dirty="0"/>
              <a:t>Estimación de esfuerzos estructurales</a:t>
            </a:r>
          </a:p>
          <a:p>
            <a:pPr lvl="1"/>
            <a:r>
              <a:rPr lang="es-AR" dirty="0"/>
              <a:t>Indagar Agravantes</a:t>
            </a:r>
          </a:p>
          <a:p>
            <a:pPr lvl="1"/>
            <a:r>
              <a:rPr lang="es-AR" dirty="0"/>
              <a:t>Control de deformaciones</a:t>
            </a:r>
          </a:p>
          <a:p>
            <a:pPr lvl="1"/>
            <a:r>
              <a:rPr lang="es-AR" dirty="0"/>
              <a:t>Neutralizar instalaciones peligrosas</a:t>
            </a:r>
          </a:p>
          <a:p>
            <a:pPr lvl="1"/>
            <a:r>
              <a:rPr lang="es-AR" dirty="0"/>
              <a:t>Consultar y conocer la normativa vigente</a:t>
            </a:r>
          </a:p>
        </p:txBody>
      </p:sp>
      <p:sp>
        <p:nvSpPr>
          <p:cNvPr id="4" name="Marcador de pie de página 3">
            <a:extLst>
              <a:ext uri="{FF2B5EF4-FFF2-40B4-BE49-F238E27FC236}">
                <a16:creationId xmlns:a16="http://schemas.microsoft.com/office/drawing/2014/main" id="{BD03FDA9-95E5-4EBF-BF2A-F92140AB945B}"/>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A36B4C30-1016-46B5-9702-2E2D0336E796}"/>
              </a:ext>
            </a:extLst>
          </p:cNvPr>
          <p:cNvSpPr>
            <a:spLocks noGrp="1"/>
          </p:cNvSpPr>
          <p:nvPr>
            <p:ph type="sldNum" sz="quarter" idx="12"/>
          </p:nvPr>
        </p:nvSpPr>
        <p:spPr/>
        <p:txBody>
          <a:bodyPr>
            <a:normAutofit lnSpcReduction="10000"/>
          </a:bodyPr>
          <a:lstStyle/>
          <a:p>
            <a:fld id="{94E47AAE-651A-42C9-BA77-1B6FA748A504}" type="slidenum">
              <a:rPr lang="es-AR" smtClean="0"/>
              <a:t>32</a:t>
            </a:fld>
            <a:endParaRPr lang="es-AR" dirty="0"/>
          </a:p>
        </p:txBody>
      </p:sp>
    </p:spTree>
    <p:extLst>
      <p:ext uri="{BB962C8B-B14F-4D97-AF65-F5344CB8AC3E}">
        <p14:creationId xmlns:p14="http://schemas.microsoft.com/office/powerpoint/2010/main" val="931797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6E513CC-2862-411C-89BA-80BE2301CCC2}"/>
              </a:ext>
            </a:extLst>
          </p:cNvPr>
          <p:cNvSpPr>
            <a:spLocks noGrp="1"/>
          </p:cNvSpPr>
          <p:nvPr>
            <p:ph idx="1"/>
          </p:nvPr>
        </p:nvSpPr>
        <p:spPr>
          <a:xfrm>
            <a:off x="838200" y="285226"/>
            <a:ext cx="10515600" cy="5891737"/>
          </a:xfrm>
        </p:spPr>
        <p:txBody>
          <a:bodyPr/>
          <a:lstStyle/>
          <a:p>
            <a:r>
              <a:rPr lang="es-AR" dirty="0"/>
              <a:t>Recomendaciones</a:t>
            </a:r>
          </a:p>
          <a:p>
            <a:pPr lvl="1"/>
            <a:r>
              <a:rPr lang="es-AR" dirty="0"/>
              <a:t>Comenzar por los elementos livianos y/o recuperables</a:t>
            </a:r>
          </a:p>
          <a:p>
            <a:pPr lvl="1"/>
            <a:r>
              <a:rPr lang="es-AR" dirty="0"/>
              <a:t>Revisar los equipos con frecuencia</a:t>
            </a:r>
          </a:p>
          <a:p>
            <a:pPr lvl="1"/>
            <a:r>
              <a:rPr lang="es-AR" dirty="0"/>
              <a:t>Realizar el mantenimiento adecuado de los equipos y máquinas</a:t>
            </a:r>
          </a:p>
          <a:p>
            <a:pPr lvl="1"/>
            <a:r>
              <a:rPr lang="es-AR" dirty="0"/>
              <a:t>Herramientas para eventualidades (gatos, palancas)</a:t>
            </a:r>
          </a:p>
          <a:p>
            <a:pPr lvl="1"/>
            <a:r>
              <a:rPr lang="es-AR" dirty="0"/>
              <a:t>Equipo anti incendio y botiquín</a:t>
            </a:r>
          </a:p>
          <a:p>
            <a:pPr lvl="1"/>
            <a:r>
              <a:rPr lang="es-AR" dirty="0"/>
              <a:t>Cumplimentar y controlar el uso de EPP</a:t>
            </a:r>
          </a:p>
          <a:p>
            <a:pPr lvl="1"/>
            <a:endParaRPr lang="es-AR" dirty="0"/>
          </a:p>
          <a:p>
            <a:pPr lvl="1"/>
            <a:endParaRPr lang="es-AR" dirty="0"/>
          </a:p>
        </p:txBody>
      </p:sp>
      <p:sp>
        <p:nvSpPr>
          <p:cNvPr id="4" name="Marcador de pie de página 3">
            <a:extLst>
              <a:ext uri="{FF2B5EF4-FFF2-40B4-BE49-F238E27FC236}">
                <a16:creationId xmlns:a16="http://schemas.microsoft.com/office/drawing/2014/main" id="{2E09C21A-545C-48A4-91AC-797645A1B610}"/>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AA9989D6-F788-49FC-9212-D05CC426BAB4}"/>
              </a:ext>
            </a:extLst>
          </p:cNvPr>
          <p:cNvSpPr>
            <a:spLocks noGrp="1"/>
          </p:cNvSpPr>
          <p:nvPr>
            <p:ph type="sldNum" sz="quarter" idx="12"/>
          </p:nvPr>
        </p:nvSpPr>
        <p:spPr/>
        <p:txBody>
          <a:bodyPr>
            <a:normAutofit lnSpcReduction="10000"/>
          </a:bodyPr>
          <a:lstStyle/>
          <a:p>
            <a:fld id="{94E47AAE-651A-42C9-BA77-1B6FA748A504}" type="slidenum">
              <a:rPr lang="es-AR" smtClean="0"/>
              <a:t>33</a:t>
            </a:fld>
            <a:endParaRPr lang="es-AR" dirty="0"/>
          </a:p>
        </p:txBody>
      </p:sp>
      <p:pic>
        <p:nvPicPr>
          <p:cNvPr id="7" name="Imagen 6">
            <a:extLst>
              <a:ext uri="{FF2B5EF4-FFF2-40B4-BE49-F238E27FC236}">
                <a16:creationId xmlns:a16="http://schemas.microsoft.com/office/drawing/2014/main" id="{6D7ECD56-7F9F-4A6A-AF29-A36E227BA446}"/>
              </a:ext>
            </a:extLst>
          </p:cNvPr>
          <p:cNvPicPr>
            <a:picLocks noChangeAspect="1"/>
          </p:cNvPicPr>
          <p:nvPr/>
        </p:nvPicPr>
        <p:blipFill>
          <a:blip r:embed="rId2"/>
          <a:stretch>
            <a:fillRect/>
          </a:stretch>
        </p:blipFill>
        <p:spPr>
          <a:xfrm>
            <a:off x="1317878" y="3235841"/>
            <a:ext cx="4540684" cy="2812621"/>
          </a:xfrm>
          <a:prstGeom prst="rect">
            <a:avLst/>
          </a:prstGeom>
        </p:spPr>
      </p:pic>
    </p:spTree>
    <p:extLst>
      <p:ext uri="{BB962C8B-B14F-4D97-AF65-F5344CB8AC3E}">
        <p14:creationId xmlns:p14="http://schemas.microsoft.com/office/powerpoint/2010/main" val="559109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3CB49D-249A-4556-8D0E-B29D7988853C}"/>
              </a:ext>
            </a:extLst>
          </p:cNvPr>
          <p:cNvSpPr>
            <a:spLocks noGrp="1"/>
          </p:cNvSpPr>
          <p:nvPr>
            <p:ph type="title"/>
          </p:nvPr>
        </p:nvSpPr>
        <p:spPr/>
        <p:txBody>
          <a:bodyPr/>
          <a:lstStyle/>
          <a:p>
            <a:r>
              <a:rPr lang="es-ES" dirty="0"/>
              <a:t>EPP</a:t>
            </a:r>
            <a:endParaRPr lang="es-AR" dirty="0"/>
          </a:p>
        </p:txBody>
      </p:sp>
      <p:sp>
        <p:nvSpPr>
          <p:cNvPr id="3" name="Marcador de contenido 2">
            <a:extLst>
              <a:ext uri="{FF2B5EF4-FFF2-40B4-BE49-F238E27FC236}">
                <a16:creationId xmlns:a16="http://schemas.microsoft.com/office/drawing/2014/main" id="{FEAC0B97-13EE-4683-A3BF-406944CDC9A5}"/>
              </a:ext>
            </a:extLst>
          </p:cNvPr>
          <p:cNvSpPr>
            <a:spLocks noGrp="1"/>
          </p:cNvSpPr>
          <p:nvPr>
            <p:ph idx="1"/>
          </p:nvPr>
        </p:nvSpPr>
        <p:spPr/>
        <p:txBody>
          <a:bodyPr>
            <a:normAutofit/>
          </a:bodyPr>
          <a:lstStyle/>
          <a:p>
            <a:r>
              <a:rPr lang="es-ES" dirty="0"/>
              <a:t>Cualquier trabajo en el rubro constructivo requiere ciertos elementos de protección personal para llevarse a cabo de la forma más segura posible.</a:t>
            </a:r>
            <a:br>
              <a:rPr lang="es-ES" dirty="0"/>
            </a:br>
            <a:r>
              <a:rPr lang="es-ES" dirty="0"/>
              <a:t>Las demoliciones son particularmente peligrosas en todas sus variedades, por lo que es especialmente importante la presencia de EPP.</a:t>
            </a:r>
            <a:br>
              <a:rPr lang="es-ES" dirty="0"/>
            </a:br>
            <a:br>
              <a:rPr lang="es-ES" dirty="0"/>
            </a:br>
            <a:r>
              <a:rPr lang="es-ES" dirty="0"/>
              <a:t>Los mismos deben ser provistos por la parte empleadora y contar con la certificación emitida por los entes reconocidos por la Secretaría de Industria y Comercio.</a:t>
            </a:r>
            <a:endParaRPr lang="es-AR" dirty="0"/>
          </a:p>
          <a:p>
            <a:endParaRPr lang="es-AR" dirty="0"/>
          </a:p>
        </p:txBody>
      </p:sp>
      <p:sp>
        <p:nvSpPr>
          <p:cNvPr id="4" name="Marcador de pie de página 3">
            <a:extLst>
              <a:ext uri="{FF2B5EF4-FFF2-40B4-BE49-F238E27FC236}">
                <a16:creationId xmlns:a16="http://schemas.microsoft.com/office/drawing/2014/main" id="{93C30F36-EE0E-4D9F-94EE-EFBEC7AD21AE}"/>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74914927-49A8-4610-8470-5704A59D5C1D}"/>
              </a:ext>
            </a:extLst>
          </p:cNvPr>
          <p:cNvSpPr>
            <a:spLocks noGrp="1"/>
          </p:cNvSpPr>
          <p:nvPr>
            <p:ph type="sldNum" sz="quarter" idx="12"/>
          </p:nvPr>
        </p:nvSpPr>
        <p:spPr/>
        <p:txBody>
          <a:bodyPr>
            <a:normAutofit lnSpcReduction="10000"/>
          </a:bodyPr>
          <a:lstStyle/>
          <a:p>
            <a:fld id="{94E47AAE-651A-42C9-BA77-1B6FA748A504}" type="slidenum">
              <a:rPr lang="es-AR" smtClean="0"/>
              <a:t>34</a:t>
            </a:fld>
            <a:endParaRPr lang="es-AR" dirty="0"/>
          </a:p>
        </p:txBody>
      </p:sp>
    </p:spTree>
    <p:extLst>
      <p:ext uri="{BB962C8B-B14F-4D97-AF65-F5344CB8AC3E}">
        <p14:creationId xmlns:p14="http://schemas.microsoft.com/office/powerpoint/2010/main" val="2830231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0949" y="194741"/>
            <a:ext cx="9790101" cy="6526734"/>
          </a:xfrm>
          <a:prstGeom prst="rect">
            <a:avLst/>
          </a:prstGeom>
        </p:spPr>
      </p:pic>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35</a:t>
            </a:fld>
            <a:endParaRPr lang="es-AR" dirty="0"/>
          </a:p>
        </p:txBody>
      </p:sp>
    </p:spTree>
    <p:extLst>
      <p:ext uri="{BB962C8B-B14F-4D97-AF65-F5344CB8AC3E}">
        <p14:creationId xmlns:p14="http://schemas.microsoft.com/office/powerpoint/2010/main" val="1868349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1ED997-F2CA-4710-B2F4-3651E634C941}"/>
              </a:ext>
            </a:extLst>
          </p:cNvPr>
          <p:cNvSpPr>
            <a:spLocks noGrp="1"/>
          </p:cNvSpPr>
          <p:nvPr>
            <p:ph type="title"/>
          </p:nvPr>
        </p:nvSpPr>
        <p:spPr/>
        <p:txBody>
          <a:bodyPr/>
          <a:lstStyle/>
          <a:p>
            <a:r>
              <a:rPr lang="es-ES" dirty="0"/>
              <a:t>Marco Legal – H&amp;S en Argentina</a:t>
            </a:r>
            <a:endParaRPr lang="es-AR" dirty="0"/>
          </a:p>
        </p:txBody>
      </p:sp>
      <p:sp>
        <p:nvSpPr>
          <p:cNvPr id="3" name="Marcador de contenido 2">
            <a:extLst>
              <a:ext uri="{FF2B5EF4-FFF2-40B4-BE49-F238E27FC236}">
                <a16:creationId xmlns:a16="http://schemas.microsoft.com/office/drawing/2014/main" id="{6702F105-21A1-4049-9D64-179954DB68F1}"/>
              </a:ext>
            </a:extLst>
          </p:cNvPr>
          <p:cNvSpPr>
            <a:spLocks noGrp="1"/>
          </p:cNvSpPr>
          <p:nvPr>
            <p:ph idx="1"/>
          </p:nvPr>
        </p:nvSpPr>
        <p:spPr>
          <a:xfrm>
            <a:off x="838200" y="1825625"/>
            <a:ext cx="10515600" cy="2469538"/>
          </a:xfrm>
        </p:spPr>
        <p:txBody>
          <a:bodyPr>
            <a:normAutofit fontScale="92500" lnSpcReduction="20000"/>
          </a:bodyPr>
          <a:lstStyle/>
          <a:p>
            <a:r>
              <a:rPr lang="es-ES" dirty="0"/>
              <a:t>Ley de Higiene y Seguridad en el Trabajo – </a:t>
            </a:r>
            <a:r>
              <a:rPr lang="es-ES" dirty="0">
                <a:hlinkClick r:id="rId2"/>
              </a:rPr>
              <a:t>19.587/72</a:t>
            </a:r>
            <a:br>
              <a:rPr lang="es-ES" dirty="0"/>
            </a:br>
            <a:r>
              <a:rPr lang="es-ES" dirty="0"/>
              <a:t>Decreto </a:t>
            </a:r>
            <a:r>
              <a:rPr lang="es-ES" dirty="0">
                <a:hlinkClick r:id="rId3"/>
              </a:rPr>
              <a:t>351/79</a:t>
            </a:r>
            <a:r>
              <a:rPr lang="es-ES" dirty="0"/>
              <a:t> – Reglamentó la Ley</a:t>
            </a:r>
            <a:br>
              <a:rPr lang="es-ES" dirty="0"/>
            </a:br>
            <a:r>
              <a:rPr lang="es-ES" dirty="0"/>
              <a:t>Decreto </a:t>
            </a:r>
            <a:r>
              <a:rPr lang="es-ES" dirty="0">
                <a:hlinkClick r:id="rId4"/>
              </a:rPr>
              <a:t>911/96</a:t>
            </a:r>
            <a:r>
              <a:rPr lang="es-ES" dirty="0"/>
              <a:t> – Derogó al 351/79 y es el vigente</a:t>
            </a:r>
          </a:p>
          <a:p>
            <a:r>
              <a:rPr lang="es-ES" dirty="0"/>
              <a:t>Ley de Registro de Trabajo 24.557</a:t>
            </a:r>
          </a:p>
          <a:p>
            <a:r>
              <a:rPr lang="es-ES" dirty="0"/>
              <a:t>Ley de Industria de la Construcción 22.250</a:t>
            </a:r>
            <a:br>
              <a:rPr lang="es-ES" dirty="0"/>
            </a:br>
            <a:br>
              <a:rPr lang="es-ES" dirty="0"/>
            </a:br>
            <a:endParaRPr lang="es-ES" dirty="0"/>
          </a:p>
          <a:p>
            <a:pPr marL="0" indent="0">
              <a:buNone/>
            </a:pPr>
            <a:r>
              <a:rPr lang="es-ES" dirty="0"/>
              <a:t>911/96 - Capítulo 8 “NORMAS DE PREVENCION EN LAS DISTINTAS ETAPAS DE OBRA” – Es donde encontramos principalmente la información relativa a demoliciones</a:t>
            </a:r>
            <a:endParaRPr lang="es-AR" dirty="0"/>
          </a:p>
        </p:txBody>
      </p:sp>
      <p:sp>
        <p:nvSpPr>
          <p:cNvPr id="4" name="Marcador de pie de página 3">
            <a:extLst>
              <a:ext uri="{FF2B5EF4-FFF2-40B4-BE49-F238E27FC236}">
                <a16:creationId xmlns:a16="http://schemas.microsoft.com/office/drawing/2014/main" id="{2C185BA0-401A-4DE5-8AC2-08D514FBFF9D}"/>
              </a:ext>
            </a:extLst>
          </p:cNvPr>
          <p:cNvSpPr>
            <a:spLocks noGrp="1"/>
          </p:cNvSpPr>
          <p:nvPr>
            <p:ph type="ftr" sz="quarter" idx="11"/>
          </p:nvPr>
        </p:nvSpPr>
        <p:spPr/>
        <p:txBody>
          <a:bodyPr/>
          <a:lstStyle/>
          <a:p>
            <a:r>
              <a:rPr lang="es-ES" dirty="0"/>
              <a:t>Higiene y Seguridad - 2024 - Demoliciones</a:t>
            </a:r>
            <a:endParaRPr lang="es-AR" dirty="0"/>
          </a:p>
        </p:txBody>
      </p:sp>
      <p:sp>
        <p:nvSpPr>
          <p:cNvPr id="6" name="Marcador de número de diapositiva 5">
            <a:extLst>
              <a:ext uri="{FF2B5EF4-FFF2-40B4-BE49-F238E27FC236}">
                <a16:creationId xmlns:a16="http://schemas.microsoft.com/office/drawing/2014/main" id="{87A8E824-015E-4A92-82C5-EE0C284CA667}"/>
              </a:ext>
            </a:extLst>
          </p:cNvPr>
          <p:cNvSpPr>
            <a:spLocks noGrp="1"/>
          </p:cNvSpPr>
          <p:nvPr>
            <p:ph type="sldNum" sz="quarter" idx="12"/>
          </p:nvPr>
        </p:nvSpPr>
        <p:spPr/>
        <p:txBody>
          <a:bodyPr>
            <a:normAutofit lnSpcReduction="10000"/>
          </a:bodyPr>
          <a:lstStyle/>
          <a:p>
            <a:fld id="{94E47AAE-651A-42C9-BA77-1B6FA748A504}" type="slidenum">
              <a:rPr lang="es-AR" smtClean="0"/>
              <a:t>4</a:t>
            </a:fld>
            <a:endParaRPr lang="es-AR" dirty="0"/>
          </a:p>
        </p:txBody>
      </p:sp>
    </p:spTree>
    <p:extLst>
      <p:ext uri="{BB962C8B-B14F-4D97-AF65-F5344CB8AC3E}">
        <p14:creationId xmlns:p14="http://schemas.microsoft.com/office/powerpoint/2010/main" val="3377170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9B8E27A-9C66-4EB0-A643-8FE4ABF436F4}"/>
              </a:ext>
            </a:extLst>
          </p:cNvPr>
          <p:cNvSpPr>
            <a:spLocks noGrp="1"/>
          </p:cNvSpPr>
          <p:nvPr>
            <p:ph idx="1"/>
          </p:nvPr>
        </p:nvSpPr>
        <p:spPr>
          <a:xfrm>
            <a:off x="1261872" y="1857666"/>
            <a:ext cx="8595360" cy="4611396"/>
          </a:xfrm>
        </p:spPr>
        <p:txBody>
          <a:bodyPr/>
          <a:lstStyle/>
          <a:p>
            <a:r>
              <a:rPr lang="es-ES" dirty="0"/>
              <a:t>La higiene y seguridad en el trabajo comprenderá las normas técnicas y medidas sanitarias, precautorias, de tutela o de cualquier otra índole que tengan por objeto:</a:t>
            </a:r>
          </a:p>
          <a:p>
            <a:pPr algn="just"/>
            <a:r>
              <a:rPr lang="es-ES" dirty="0"/>
              <a:t>Proteger la vida, preservar y mantener la integridad sicofísica de los trabajadores; </a:t>
            </a:r>
          </a:p>
          <a:p>
            <a:pPr algn="just"/>
            <a:r>
              <a:rPr lang="es-ES" dirty="0"/>
              <a:t>Prevenir, reducir, eliminar o aislar los riesgos de los distintos centros o puestos de trabajo; </a:t>
            </a:r>
          </a:p>
          <a:p>
            <a:pPr algn="just"/>
            <a:r>
              <a:rPr lang="es-ES" dirty="0"/>
              <a:t>Estimular y desarrollar una actitud positiva respecto de la prevención de los accidentes o enfermedades que puedan derivarse de la actividad laboral. </a:t>
            </a:r>
          </a:p>
          <a:p>
            <a:endParaRPr lang="es-AR" dirty="0"/>
          </a:p>
        </p:txBody>
      </p:sp>
      <p:sp>
        <p:nvSpPr>
          <p:cNvPr id="4" name="Marcador de pie de página 3">
            <a:extLst>
              <a:ext uri="{FF2B5EF4-FFF2-40B4-BE49-F238E27FC236}">
                <a16:creationId xmlns:a16="http://schemas.microsoft.com/office/drawing/2014/main" id="{69FC4326-ADE5-4F9B-B36E-8CDD4B0D9ACD}"/>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218B0CAB-E444-4E62-88C3-DC5BFD8CDBE4}"/>
              </a:ext>
            </a:extLst>
          </p:cNvPr>
          <p:cNvSpPr>
            <a:spLocks noGrp="1"/>
          </p:cNvSpPr>
          <p:nvPr>
            <p:ph type="sldNum" sz="quarter" idx="12"/>
          </p:nvPr>
        </p:nvSpPr>
        <p:spPr/>
        <p:txBody>
          <a:bodyPr>
            <a:normAutofit lnSpcReduction="10000"/>
          </a:bodyPr>
          <a:lstStyle/>
          <a:p>
            <a:fld id="{94E47AAE-651A-42C9-BA77-1B6FA748A504}" type="slidenum">
              <a:rPr lang="es-AR" smtClean="0"/>
              <a:t>5</a:t>
            </a:fld>
            <a:endParaRPr lang="es-AR" dirty="0"/>
          </a:p>
        </p:txBody>
      </p:sp>
      <p:sp>
        <p:nvSpPr>
          <p:cNvPr id="6" name="Título 1">
            <a:extLst>
              <a:ext uri="{FF2B5EF4-FFF2-40B4-BE49-F238E27FC236}">
                <a16:creationId xmlns:a16="http://schemas.microsoft.com/office/drawing/2014/main" id="{3B69F7B8-6785-4F7E-9E62-6765A62B3E7F}"/>
              </a:ext>
            </a:extLst>
          </p:cNvPr>
          <p:cNvSpPr>
            <a:spLocks noGrp="1"/>
          </p:cNvSpPr>
          <p:nvPr>
            <p:ph type="title"/>
          </p:nvPr>
        </p:nvSpPr>
        <p:spPr>
          <a:xfrm>
            <a:off x="1261872" y="365760"/>
            <a:ext cx="9692640" cy="1325562"/>
          </a:xfrm>
        </p:spPr>
        <p:txBody>
          <a:bodyPr/>
          <a:lstStyle/>
          <a:p>
            <a:r>
              <a:rPr lang="es-ES" dirty="0"/>
              <a:t>Ley de Higiene y Seguridad 19.587</a:t>
            </a:r>
            <a:endParaRPr lang="es-AR" dirty="0"/>
          </a:p>
        </p:txBody>
      </p:sp>
    </p:spTree>
    <p:extLst>
      <p:ext uri="{BB962C8B-B14F-4D97-AF65-F5344CB8AC3E}">
        <p14:creationId xmlns:p14="http://schemas.microsoft.com/office/powerpoint/2010/main" val="3295811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0F26A1-6D75-4783-9F61-7DD95B7A4D70}"/>
              </a:ext>
            </a:extLst>
          </p:cNvPr>
          <p:cNvSpPr>
            <a:spLocks noGrp="1"/>
          </p:cNvSpPr>
          <p:nvPr>
            <p:ph type="title"/>
          </p:nvPr>
        </p:nvSpPr>
        <p:spPr/>
        <p:txBody>
          <a:bodyPr/>
          <a:lstStyle/>
          <a:p>
            <a:r>
              <a:rPr lang="es-ES" dirty="0"/>
              <a:t>Antes de demoler – 911/96</a:t>
            </a:r>
            <a:endParaRPr lang="es-AR" dirty="0"/>
          </a:p>
        </p:txBody>
      </p:sp>
      <p:sp>
        <p:nvSpPr>
          <p:cNvPr id="3" name="Marcador de contenido 2">
            <a:extLst>
              <a:ext uri="{FF2B5EF4-FFF2-40B4-BE49-F238E27FC236}">
                <a16:creationId xmlns:a16="http://schemas.microsoft.com/office/drawing/2014/main" id="{676D5932-EF62-41F9-9100-8B37A22D4FAF}"/>
              </a:ext>
            </a:extLst>
          </p:cNvPr>
          <p:cNvSpPr>
            <a:spLocks noGrp="1"/>
          </p:cNvSpPr>
          <p:nvPr>
            <p:ph idx="1"/>
          </p:nvPr>
        </p:nvSpPr>
        <p:spPr/>
        <p:txBody>
          <a:bodyPr/>
          <a:lstStyle/>
          <a:p>
            <a:r>
              <a:rPr lang="es-ES" dirty="0"/>
              <a:t>El capítulo 8 del decreto 911/96 establece las medidas preliminares y obligatorias para cualquier trabajo de demolición, estas son ART 138:</a:t>
            </a:r>
          </a:p>
          <a:p>
            <a:pPr lvl="1"/>
            <a:r>
              <a:rPr lang="es-ES" dirty="0"/>
              <a:t>Formular un programa definido para la ejecución del trabajo, que contemple en cada etapa las medidas de prevención correspondiente</a:t>
            </a:r>
          </a:p>
          <a:p>
            <a:pPr lvl="1"/>
            <a:r>
              <a:rPr lang="es-ES" dirty="0"/>
              <a:t>Afianzar las partes inestables de la construcción.</a:t>
            </a:r>
          </a:p>
          <a:p>
            <a:pPr lvl="1"/>
            <a:r>
              <a:rPr lang="es-ES" dirty="0"/>
              <a:t>Examinar, previa y periódicamente, las construcciones que pudieran verse afectadas por los trabajos.</a:t>
            </a:r>
          </a:p>
          <a:p>
            <a:pPr lvl="1"/>
            <a:r>
              <a:rPr lang="es-ES" dirty="0"/>
              <a:t>Se interrumpirá el suministro de los servicios de energía eléctrica, agua, gas, vapor, etc. De ser necesarios algunos de estos suministros para las tareas, los mismos deben efectuarse adoptando las medidas de prevención necesarias de acuerdo a los riesgos emergentes.</a:t>
            </a:r>
            <a:endParaRPr lang="es-AR" dirty="0"/>
          </a:p>
        </p:txBody>
      </p:sp>
      <p:sp>
        <p:nvSpPr>
          <p:cNvPr id="4" name="Marcador de pie de página 3">
            <a:extLst>
              <a:ext uri="{FF2B5EF4-FFF2-40B4-BE49-F238E27FC236}">
                <a16:creationId xmlns:a16="http://schemas.microsoft.com/office/drawing/2014/main" id="{B3770757-35CB-4047-846F-7F2C124DFFBB}"/>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38B9DEDE-190E-4CBF-8EB8-E897611CB144}"/>
              </a:ext>
            </a:extLst>
          </p:cNvPr>
          <p:cNvSpPr>
            <a:spLocks noGrp="1"/>
          </p:cNvSpPr>
          <p:nvPr>
            <p:ph type="sldNum" sz="quarter" idx="12"/>
          </p:nvPr>
        </p:nvSpPr>
        <p:spPr/>
        <p:txBody>
          <a:bodyPr>
            <a:normAutofit lnSpcReduction="10000"/>
          </a:bodyPr>
          <a:lstStyle/>
          <a:p>
            <a:fld id="{94E47AAE-651A-42C9-BA77-1B6FA748A504}" type="slidenum">
              <a:rPr lang="es-AR" smtClean="0"/>
              <a:t>6</a:t>
            </a:fld>
            <a:endParaRPr lang="es-AR" dirty="0"/>
          </a:p>
        </p:txBody>
      </p:sp>
    </p:spTree>
    <p:extLst>
      <p:ext uri="{BB962C8B-B14F-4D97-AF65-F5344CB8AC3E}">
        <p14:creationId xmlns:p14="http://schemas.microsoft.com/office/powerpoint/2010/main" val="2136882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4568" y="827801"/>
            <a:ext cx="10515600" cy="4351338"/>
          </a:xfrm>
        </p:spPr>
        <p:txBody>
          <a:bodyPr/>
          <a:lstStyle/>
          <a:p>
            <a:r>
              <a:rPr lang="es-ES" dirty="0"/>
              <a:t>ARTICULO 139. — El Responsable de Higiene y Seguridad establecerá las condiciones, zonas de exclusión y restantes precauciones a adoptar de acuerdo a las características, métodos de trabajo y equipos utilizados. El responsable de la tarea, que participará en la determinación de dichas medidas, deberá verificar su estricta observancia. El acceso a la zona de seguridad deberá estar reservado exclusivamente al personal afectado a la demolición.</a:t>
            </a:r>
            <a:endParaRPr lang="es-AR" dirty="0"/>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7</a:t>
            </a:fld>
            <a:endParaRPr lang="es-AR" dirty="0"/>
          </a:p>
        </p:txBody>
      </p:sp>
      <p:pic>
        <p:nvPicPr>
          <p:cNvPr id="6" name="Imagen 5">
            <a:extLst>
              <a:ext uri="{FF2B5EF4-FFF2-40B4-BE49-F238E27FC236}">
                <a16:creationId xmlns:a16="http://schemas.microsoft.com/office/drawing/2014/main" id="{720D2CCC-E424-47EE-A83D-7AA8B0301757}"/>
              </a:ext>
            </a:extLst>
          </p:cNvPr>
          <p:cNvPicPr>
            <a:picLocks noChangeAspect="1"/>
          </p:cNvPicPr>
          <p:nvPr/>
        </p:nvPicPr>
        <p:blipFill>
          <a:blip r:embed="rId2"/>
          <a:stretch>
            <a:fillRect/>
          </a:stretch>
        </p:blipFill>
        <p:spPr>
          <a:xfrm>
            <a:off x="3443803" y="2810297"/>
            <a:ext cx="4829610" cy="3209503"/>
          </a:xfrm>
          <a:prstGeom prst="rect">
            <a:avLst/>
          </a:prstGeom>
        </p:spPr>
      </p:pic>
    </p:spTree>
    <p:extLst>
      <p:ext uri="{BB962C8B-B14F-4D97-AF65-F5344CB8AC3E}">
        <p14:creationId xmlns:p14="http://schemas.microsoft.com/office/powerpoint/2010/main" val="2290955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8B12FF16-1C0D-4C95-8FB8-61C9F565D362}"/>
              </a:ext>
            </a:extLst>
          </p:cNvPr>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a:extLst>
              <a:ext uri="{FF2B5EF4-FFF2-40B4-BE49-F238E27FC236}">
                <a16:creationId xmlns:a16="http://schemas.microsoft.com/office/drawing/2014/main" id="{1186A445-9BF0-4B3F-AF60-A63CDA6B021C}"/>
              </a:ext>
            </a:extLst>
          </p:cNvPr>
          <p:cNvSpPr>
            <a:spLocks noGrp="1"/>
          </p:cNvSpPr>
          <p:nvPr>
            <p:ph type="sldNum" sz="quarter" idx="12"/>
          </p:nvPr>
        </p:nvSpPr>
        <p:spPr/>
        <p:txBody>
          <a:bodyPr>
            <a:normAutofit lnSpcReduction="10000"/>
          </a:bodyPr>
          <a:lstStyle/>
          <a:p>
            <a:fld id="{94E47AAE-651A-42C9-BA77-1B6FA748A504}" type="slidenum">
              <a:rPr lang="es-AR" smtClean="0"/>
              <a:t>8</a:t>
            </a:fld>
            <a:endParaRPr lang="es-AR" dirty="0"/>
          </a:p>
        </p:txBody>
      </p:sp>
      <p:pic>
        <p:nvPicPr>
          <p:cNvPr id="3" name="Imagen 2">
            <a:extLst>
              <a:ext uri="{FF2B5EF4-FFF2-40B4-BE49-F238E27FC236}">
                <a16:creationId xmlns:a16="http://schemas.microsoft.com/office/drawing/2014/main" id="{1F387119-099A-4824-A4F8-2CD24240AA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907" y="80575"/>
            <a:ext cx="9167966" cy="6275775"/>
          </a:xfrm>
          <a:prstGeom prst="rect">
            <a:avLst/>
          </a:prstGeom>
        </p:spPr>
      </p:pic>
    </p:spTree>
    <p:extLst>
      <p:ext uri="{BB962C8B-B14F-4D97-AF65-F5344CB8AC3E}">
        <p14:creationId xmlns:p14="http://schemas.microsoft.com/office/powerpoint/2010/main" val="2168285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sz="3600" dirty="0"/>
              <a:t>ETAPA 1 – DESCRIPCION: </a:t>
            </a:r>
            <a:r>
              <a:rPr lang="es-ES" sz="3600" dirty="0">
                <a:latin typeface="+mn-lt"/>
              </a:rPr>
              <a:t>Se describe la tarea a llevar a cabo, considerando dos aspectos</a:t>
            </a:r>
          </a:p>
        </p:txBody>
      </p:sp>
      <p:sp>
        <p:nvSpPr>
          <p:cNvPr id="3" name="Marcador de contenido 2"/>
          <p:cNvSpPr>
            <a:spLocks noGrp="1"/>
          </p:cNvSpPr>
          <p:nvPr>
            <p:ph idx="1"/>
          </p:nvPr>
        </p:nvSpPr>
        <p:spPr>
          <a:xfrm>
            <a:off x="838200" y="2506662"/>
            <a:ext cx="10515600" cy="4351338"/>
          </a:xfrm>
        </p:spPr>
        <p:txBody>
          <a:bodyPr/>
          <a:lstStyle/>
          <a:p>
            <a:r>
              <a:rPr lang="es-ES" dirty="0"/>
              <a:t>Demolición Parcial (Se modifica parte del elemento)</a:t>
            </a:r>
          </a:p>
          <a:p>
            <a:r>
              <a:rPr lang="es-ES" dirty="0"/>
              <a:t>Destrucción Total (Se elimina totalmente el elemento)</a:t>
            </a:r>
          </a:p>
          <a:p>
            <a:r>
              <a:rPr lang="es-ES" dirty="0"/>
              <a:t>Desarmado (Se recupera la totalidad de la obra)</a:t>
            </a:r>
          </a:p>
          <a:p>
            <a:r>
              <a:rPr lang="es-ES" dirty="0"/>
              <a:t>Desmantelado (Se recuperan algunos elementos) </a:t>
            </a:r>
          </a:p>
          <a:p>
            <a:r>
              <a:rPr lang="es-ES" dirty="0"/>
              <a:t>Despiece (Se recupera la totalidad para volver a armar) </a:t>
            </a:r>
          </a:p>
          <a:p>
            <a:r>
              <a:rPr lang="es-ES" dirty="0"/>
              <a:t>Métodos Combinados</a:t>
            </a:r>
            <a:endParaRPr lang="es-AR" dirty="0"/>
          </a:p>
          <a:p>
            <a:endParaRPr lang="es-AR" dirty="0"/>
          </a:p>
        </p:txBody>
      </p:sp>
      <p:sp>
        <p:nvSpPr>
          <p:cNvPr id="4" name="Marcador de pie de página 3"/>
          <p:cNvSpPr>
            <a:spLocks noGrp="1"/>
          </p:cNvSpPr>
          <p:nvPr>
            <p:ph type="ftr" sz="quarter" idx="11"/>
          </p:nvPr>
        </p:nvSpPr>
        <p:spPr/>
        <p:txBody>
          <a:bodyPr/>
          <a:lstStyle/>
          <a:p>
            <a:r>
              <a:rPr lang="es-ES" dirty="0"/>
              <a:t>Higiene y Seguridad - 2024 - Demoliciones</a:t>
            </a:r>
            <a:endParaRPr lang="es-AR" dirty="0"/>
          </a:p>
        </p:txBody>
      </p:sp>
      <p:sp>
        <p:nvSpPr>
          <p:cNvPr id="5" name="Marcador de número de diapositiva 4"/>
          <p:cNvSpPr>
            <a:spLocks noGrp="1"/>
          </p:cNvSpPr>
          <p:nvPr>
            <p:ph type="sldNum" sz="quarter" idx="12"/>
          </p:nvPr>
        </p:nvSpPr>
        <p:spPr/>
        <p:txBody>
          <a:bodyPr>
            <a:normAutofit lnSpcReduction="10000"/>
          </a:bodyPr>
          <a:lstStyle/>
          <a:p>
            <a:fld id="{94E47AAE-651A-42C9-BA77-1B6FA748A504}" type="slidenum">
              <a:rPr lang="es-AR" smtClean="0"/>
              <a:t>9</a:t>
            </a:fld>
            <a:endParaRPr lang="es-AR" dirty="0"/>
          </a:p>
        </p:txBody>
      </p:sp>
      <p:sp>
        <p:nvSpPr>
          <p:cNvPr id="6" name="CuadroTexto 5"/>
          <p:cNvSpPr txBox="1"/>
          <p:nvPr/>
        </p:nvSpPr>
        <p:spPr>
          <a:xfrm>
            <a:off x="974361" y="1690688"/>
            <a:ext cx="9383842" cy="646331"/>
          </a:xfrm>
          <a:prstGeom prst="rect">
            <a:avLst/>
          </a:prstGeom>
          <a:noFill/>
        </p:spPr>
        <p:txBody>
          <a:bodyPr wrap="square" rtlCol="0">
            <a:spAutoFit/>
          </a:bodyPr>
          <a:lstStyle/>
          <a:p>
            <a:r>
              <a:rPr lang="es-AR" sz="3600" dirty="0"/>
              <a:t>Tipo de trabajo:</a:t>
            </a:r>
          </a:p>
        </p:txBody>
      </p:sp>
    </p:spTree>
    <p:extLst>
      <p:ext uri="{BB962C8B-B14F-4D97-AF65-F5344CB8AC3E}">
        <p14:creationId xmlns:p14="http://schemas.microsoft.com/office/powerpoint/2010/main" val="3374503145"/>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564B3C"/>
      </a:dk2>
      <a:lt2>
        <a:srgbClr val="ECEDD1"/>
      </a:lt2>
      <a:accent1>
        <a:srgbClr val="93A299"/>
      </a:accent1>
      <a:accent2>
        <a:srgbClr val="CB4B30"/>
      </a:accent2>
      <a:accent3>
        <a:srgbClr val="B5AE53"/>
      </a:accent3>
      <a:accent4>
        <a:srgbClr val="6F6A7A"/>
      </a:accent4>
      <a:accent5>
        <a:srgbClr val="E8B54D"/>
      </a:accent5>
      <a:accent6>
        <a:srgbClr val="8A7952"/>
      </a:accent6>
      <a:hlink>
        <a:srgbClr val="9F9F0B"/>
      </a:hlink>
      <a:folHlink>
        <a:srgbClr val="B2B2B2"/>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3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866257B-E5CE-4C43-9210-F2DE76BE10B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TM03457515[[fn=Vista]]</Template>
  <TotalTime>1144</TotalTime>
  <Words>1959</Words>
  <Application>Microsoft Office PowerPoint</Application>
  <PresentationFormat>Panorámica</PresentationFormat>
  <Paragraphs>233</Paragraphs>
  <Slides>35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Arial</vt:lpstr>
      <vt:lpstr>Calibri</vt:lpstr>
      <vt:lpstr>Century Schoolbook</vt:lpstr>
      <vt:lpstr>Wingdings 2</vt:lpstr>
      <vt:lpstr>View</vt:lpstr>
      <vt:lpstr>H&amp;S - DEMOLICIONES</vt:lpstr>
      <vt:lpstr>Presentación de PowerPoint</vt:lpstr>
      <vt:lpstr>Qué es demoler? Algunos conceptos…</vt:lpstr>
      <vt:lpstr>Marco Legal – H&amp;S en Argentina</vt:lpstr>
      <vt:lpstr>Ley de Higiene y Seguridad 19.587</vt:lpstr>
      <vt:lpstr>Antes de demoler – 911/96</vt:lpstr>
      <vt:lpstr>Presentación de PowerPoint</vt:lpstr>
      <vt:lpstr>Presentación de PowerPoint</vt:lpstr>
      <vt:lpstr>ETAPA 1 – DESCRIPCION: Se describe la tarea a llevar a cabo, considerando dos aspectos</vt:lpstr>
      <vt:lpstr>DEMOLICION PARCIAL </vt:lpstr>
      <vt:lpstr>DESTRUCCION TOTAL</vt:lpstr>
      <vt:lpstr>DESARMADO</vt:lpstr>
      <vt:lpstr>DESMANTELADO</vt:lpstr>
      <vt:lpstr>DESPIECE</vt:lpstr>
      <vt:lpstr>Referencia Física</vt:lpstr>
      <vt:lpstr>ETAPA 1 - Evaluación</vt:lpstr>
      <vt:lpstr>Presentación de PowerPoint</vt:lpstr>
      <vt:lpstr>ETAPA 1 - Estrategia</vt:lpstr>
      <vt:lpstr>Métodos a emplear – Artículo 140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ETAPA 2 – Apoyo: Elementos o factores para ejecutar el trabajo </vt:lpstr>
      <vt:lpstr>Presentación de PowerPoint</vt:lpstr>
      <vt:lpstr>ETAPA 2 – Movimiento: Referido al manejo de los materiales, personas y equipos</vt:lpstr>
      <vt:lpstr>Presentación de PowerPoint</vt:lpstr>
      <vt:lpstr>ETAPA 2 – Control: Medidas para cumplimentar el programa de trabajo y plan de prevención</vt:lpstr>
      <vt:lpstr>Presentación de PowerPoint</vt:lpstr>
      <vt:lpstr>EPP</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H&amp;S - DEMOLICIONES</dc:title>
  <dc:creator>Gonzalo Ferreras</dc:creator>
  <cp:lastModifiedBy>Gonzalo Ferreras</cp:lastModifiedBy>
  <cp:revision>44</cp:revision>
  <dcterms:created xsi:type="dcterms:W3CDTF">2024-08-09T00:06:26Z</dcterms:created>
  <dcterms:modified xsi:type="dcterms:W3CDTF">2024-08-16T01:14:10Z</dcterms:modified>
</cp:coreProperties>
</file>