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embeddedFontLs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Montserrat Black" panose="00000A00000000000000" pitchFamily="2" charset="0"/>
      <p:bold r:id="rId48"/>
      <p:boldItalic r:id="rId49"/>
    </p:embeddedFont>
    <p:embeddedFont>
      <p:font typeface="Montserrat ExtraBold" panose="00000900000000000000" pitchFamily="2" charset="0"/>
      <p:bold r:id="rId50"/>
      <p:boldItalic r:id="rId51"/>
    </p:embeddedFont>
    <p:embeddedFont>
      <p:font typeface="Montserrat ExtraLight" panose="00000300000000000000" pitchFamily="2" charset="0"/>
      <p:regular r:id="rId52"/>
      <p:bold r:id="rId53"/>
      <p:italic r:id="rId54"/>
      <p:boldItalic r:id="rId55"/>
    </p:embeddedFont>
    <p:embeddedFont>
      <p:font typeface="Montserrat Light" panose="00000400000000000000" pitchFamily="2" charset="0"/>
      <p:regular r:id="rId56"/>
      <p:bold r:id="rId57"/>
      <p:italic r:id="rId58"/>
      <p:boldItalic r:id="rId59"/>
    </p:embeddedFont>
    <p:embeddedFont>
      <p:font typeface="Roboto" panose="02000000000000000000" pitchFamily="2" charset="0"/>
      <p:regular r:id="rId60"/>
      <p:bold r:id="rId61"/>
      <p:italic r:id="rId62"/>
      <p:boldItalic r:id="rId63"/>
    </p:embeddedFont>
    <p:embeddedFont>
      <p:font typeface="Titillium Web" panose="00000500000000000000" pitchFamily="2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79d1ea22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79d1ea227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2d7984bb1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d2d7984bb1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243f60578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243f60578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e48c45ef6ac4e9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e48c45ef6ac4e99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e48c45ef6ac4e99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e48c45ef6ac4e99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e48c45ef6ac4e99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e48c45ef6ac4e99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bfbb9d707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bfbb9d707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Se priorizan los empleados de mayor riesgo (EMR), quienes, debido a la naturaleza de su trabajo, están más expuestos. Los tipos de muestreo incluyen el análisis del aire general, la zona respiratoria, y equipos portátiles para evaluar con precisión la exposición.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d2c77db7b5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2d2c77db7b5_0_3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g2d2c77db7b5_0_3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d2c77db7b5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2d2c77db7b5_0_9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2d2c77db7b5_0_9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d2c77db7b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2d2c77db7b5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2d2c77db7b5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d2d7984bb1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d2d7984bb1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d2c77db7b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2d2c77db7b5_0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g2d2c77db7b5_0_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d2c77db7b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g2d2c77db7b5_0_2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HABRA QUE PONER ALGO MAS?</a:t>
            </a:r>
            <a:endParaRPr/>
          </a:p>
        </p:txBody>
      </p:sp>
      <p:sp>
        <p:nvSpPr>
          <p:cNvPr id="376" name="Google Shape;376;g2d2c77db7b5_0_2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419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ce700e6956d8e6e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ce700e6956d8e6e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fea2e01f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2fea2e01f4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g2fea2e01f4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2445a9601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2445a9601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ce700e6956d8e6e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ce700e6956d8e6e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2445a96013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2445a96013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2445a96013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2445a96013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d2c77db7b5_0_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d2c77db7b5_0_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6c469922a3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6c469922a3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c34eeca0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6c34eeca0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208630672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208630672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208630672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208630672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20863067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20863067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208630672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208630672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208630672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2086306722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208630672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208630672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241c1acafe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241c1acafe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d2d7984bb1_1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d2d7984bb1_1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6c34eeca0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6c34eeca0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c469922a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c469922a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c469922a3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c469922a3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2086306722_1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</a:rPr>
              <a:t>La Ley 19587 (decreto 351/79) regula varios aspectos relacionados con la exposición a contaminantes en el ambiente laboral: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-419" b="1">
                <a:solidFill>
                  <a:schemeClr val="dk1"/>
                </a:solidFill>
              </a:rPr>
              <a:t>Vía Dérmica</a:t>
            </a:r>
            <a:r>
              <a:rPr lang="es-419">
                <a:solidFill>
                  <a:schemeClr val="dk1"/>
                </a:solidFill>
              </a:rPr>
              <a:t>: Contaminantes transportados por el aire pueden entrar en contacto con la piel y mucosas, afectando la absorción cutánea según los agentes vehiculizadores.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-419" b="1">
                <a:solidFill>
                  <a:schemeClr val="dk1"/>
                </a:solidFill>
              </a:rPr>
              <a:t>Mezclas</a:t>
            </a:r>
            <a:r>
              <a:rPr lang="es-419">
                <a:solidFill>
                  <a:schemeClr val="dk1"/>
                </a:solidFill>
              </a:rPr>
              <a:t>: Al exponerse a combinaciones de sustancias, se deben considerar las concentraciones máximas permisibles para evaluar los riesgos.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-419" b="1">
                <a:solidFill>
                  <a:schemeClr val="dk1"/>
                </a:solidFill>
              </a:rPr>
              <a:t>Partículas Molestas</a:t>
            </a:r>
            <a:r>
              <a:rPr lang="es-419">
                <a:solidFill>
                  <a:schemeClr val="dk1"/>
                </a:solidFill>
              </a:rPr>
              <a:t>: Polvos en altas concentraciones pueden reducir la visibilidad y causar daños en la piel y mucosas por acción química o mecánica.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-419" b="1">
                <a:solidFill>
                  <a:schemeClr val="dk1"/>
                </a:solidFill>
              </a:rPr>
              <a:t>Asfixiantes Simples</a:t>
            </a:r>
            <a:r>
              <a:rPr lang="es-419">
                <a:solidFill>
                  <a:schemeClr val="dk1"/>
                </a:solidFill>
              </a:rPr>
              <a:t>: Gases o vapores inertes pueden actuar como asfixiantes en altas concentraciones, donde la disponibilidad de oxígeno es el factor crítico.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b="1">
                <a:solidFill>
                  <a:schemeClr val="dk1"/>
                </a:solidFill>
              </a:rPr>
              <a:t>Clasificación General de Contaminantes: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-419" b="1">
                <a:solidFill>
                  <a:schemeClr val="dk1"/>
                </a:solidFill>
              </a:rPr>
              <a:t>Por Composición Química:</a:t>
            </a:r>
            <a:endParaRPr b="1"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-419" b="1">
                <a:solidFill>
                  <a:schemeClr val="dk1"/>
                </a:solidFill>
              </a:rPr>
              <a:t>Inorgánicos:</a:t>
            </a:r>
            <a:r>
              <a:rPr lang="es-419">
                <a:solidFill>
                  <a:schemeClr val="dk1"/>
                </a:solidFill>
              </a:rPr>
              <a:t> No contienen enlaces carbono-hidrógeno (ej. metales, óxidos, sales).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-419" b="1">
                <a:solidFill>
                  <a:schemeClr val="dk1"/>
                </a:solidFill>
              </a:rPr>
              <a:t>Orgánicos:</a:t>
            </a:r>
            <a:r>
              <a:rPr lang="es-419">
                <a:solidFill>
                  <a:schemeClr val="dk1"/>
                </a:solidFill>
              </a:rPr>
              <a:t> Contienen enlaces carbono-hidrógeno, como hidrocarburos, cetonas, alcoholes, y aminas.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-419" b="1">
                <a:solidFill>
                  <a:schemeClr val="dk1"/>
                </a:solidFill>
              </a:rPr>
              <a:t>Por Acción sobre el Hombre:</a:t>
            </a:r>
            <a:endParaRPr b="1"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-419">
                <a:solidFill>
                  <a:schemeClr val="dk1"/>
                </a:solidFill>
              </a:rPr>
              <a:t>Clasificación basada en los efectos tóxicos o biológicos que los contaminantes tienen sobre la salud.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-419" b="1">
                <a:solidFill>
                  <a:schemeClr val="dk1"/>
                </a:solidFill>
              </a:rPr>
              <a:t>Por Forma de Dispersión en el Aire:</a:t>
            </a:r>
            <a:endParaRPr b="1"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-419">
                <a:solidFill>
                  <a:schemeClr val="dk1"/>
                </a:solidFill>
              </a:rPr>
              <a:t>Considera el estado físico (gaseoso, líquido, sólido), su generación y dispersión en el aire, formando un sistema disperso con aire como fase dispersante y el contaminante como fase dispersa.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22086306722_1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2086306722_1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</a:rPr>
              <a:t>La Ley 19587 (decreto 351/79) regula varios aspectos relacionados con la exposición a contaminantes en el ambiente laboral: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-419" b="1">
                <a:solidFill>
                  <a:schemeClr val="dk1"/>
                </a:solidFill>
              </a:rPr>
              <a:t>Vía Dérmica</a:t>
            </a:r>
            <a:r>
              <a:rPr lang="es-419">
                <a:solidFill>
                  <a:schemeClr val="dk1"/>
                </a:solidFill>
              </a:rPr>
              <a:t>: Contaminantes transportados por el aire pueden entrar en contacto con la piel y mucosas, afectando la absorción cutánea según los agentes vehiculizadores.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-419" b="1">
                <a:solidFill>
                  <a:schemeClr val="dk1"/>
                </a:solidFill>
              </a:rPr>
              <a:t>Mezclas</a:t>
            </a:r>
            <a:r>
              <a:rPr lang="es-419">
                <a:solidFill>
                  <a:schemeClr val="dk1"/>
                </a:solidFill>
              </a:rPr>
              <a:t>: Al exponerse a combinaciones de sustancias, se deben considerar las concentraciones máximas permisibles para evaluar los riesgos.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-419" b="1">
                <a:solidFill>
                  <a:schemeClr val="dk1"/>
                </a:solidFill>
              </a:rPr>
              <a:t>Partículas Molestas</a:t>
            </a:r>
            <a:r>
              <a:rPr lang="es-419">
                <a:solidFill>
                  <a:schemeClr val="dk1"/>
                </a:solidFill>
              </a:rPr>
              <a:t>: Polvos en altas concentraciones pueden reducir la visibilidad y causar daños en la piel y mucosas por acción química o mecánica.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-419" b="1">
                <a:solidFill>
                  <a:schemeClr val="dk1"/>
                </a:solidFill>
              </a:rPr>
              <a:t>Asfixiantes Simples</a:t>
            </a:r>
            <a:r>
              <a:rPr lang="es-419">
                <a:solidFill>
                  <a:schemeClr val="dk1"/>
                </a:solidFill>
              </a:rPr>
              <a:t>: Gases o vapores inertes pueden actuar como asfixiantes en altas concentraciones, donde la disponibilidad de oxígeno es el factor crítico.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b="1">
                <a:solidFill>
                  <a:schemeClr val="dk1"/>
                </a:solidFill>
              </a:rPr>
              <a:t>Clasificación General de Contaminantes: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-419" b="1">
                <a:solidFill>
                  <a:schemeClr val="dk1"/>
                </a:solidFill>
              </a:rPr>
              <a:t>Por Composición Química:</a:t>
            </a:r>
            <a:endParaRPr b="1"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-419" b="1">
                <a:solidFill>
                  <a:schemeClr val="dk1"/>
                </a:solidFill>
              </a:rPr>
              <a:t>Inorgánicos:</a:t>
            </a:r>
            <a:r>
              <a:rPr lang="es-419">
                <a:solidFill>
                  <a:schemeClr val="dk1"/>
                </a:solidFill>
              </a:rPr>
              <a:t> No contienen enlaces carbono-hidrógeno (ej. metales, óxidos, sales).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-419" b="1">
                <a:solidFill>
                  <a:schemeClr val="dk1"/>
                </a:solidFill>
              </a:rPr>
              <a:t>Orgánicos:</a:t>
            </a:r>
            <a:r>
              <a:rPr lang="es-419">
                <a:solidFill>
                  <a:schemeClr val="dk1"/>
                </a:solidFill>
              </a:rPr>
              <a:t> Contienen enlaces carbono-hidrógeno, como hidrocarburos, cetonas, alcoholes, y aminas.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-419" b="1">
                <a:solidFill>
                  <a:schemeClr val="dk1"/>
                </a:solidFill>
              </a:rPr>
              <a:t>Por Acción sobre el Hombre:</a:t>
            </a:r>
            <a:endParaRPr b="1"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-419">
                <a:solidFill>
                  <a:schemeClr val="dk1"/>
                </a:solidFill>
              </a:rPr>
              <a:t>Clasificación basada en los efectos tóxicos o biológicos que los contaminantes tienen sobre la salud.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-419" b="1">
                <a:solidFill>
                  <a:schemeClr val="dk1"/>
                </a:solidFill>
              </a:rPr>
              <a:t>Por Forma de Dispersión en el Aire:</a:t>
            </a:r>
            <a:endParaRPr b="1"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-419">
                <a:solidFill>
                  <a:schemeClr val="dk1"/>
                </a:solidFill>
              </a:rPr>
              <a:t>Considera el estado físico (gaseoso, líquido, sólido), su generación y dispersión en el aire, formando un sistema disperso con aire como fase dispersante y el contaminante como fase dispersa.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2086306722_1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79d1ea22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79d1ea22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hyperlink" Target="https://inteccon.com/es/productos/aircon-2-sistema-de-muestreo-de-aire-sensidyn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ovix.net/project/purificador-de-aire-industrial-onair-1600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N-pxGhZrqA328QS3Z5fJpYx784MfFsUg/view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8550" y="4955675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8125" t="80327" r="12604" b="13418"/>
          <a:stretch/>
        </p:blipFill>
        <p:spPr>
          <a:xfrm>
            <a:off x="0" y="0"/>
            <a:ext cx="9143999" cy="72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025" y="720675"/>
            <a:ext cx="7111950" cy="12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178625" y="1999725"/>
            <a:ext cx="6838800" cy="27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u="sng">
                <a:solidFill>
                  <a:schemeClr val="dk2"/>
                </a:solidFill>
              </a:rPr>
              <a:t>CONTAMINACIÓN AMBIENTAL</a:t>
            </a:r>
            <a:endParaRPr sz="1800" b="1" u="sng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2"/>
                </a:solidFill>
              </a:rPr>
              <a:t>GRUPO 11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2"/>
                </a:solidFill>
              </a:rPr>
              <a:t>BALBO, FERNANDO MANUEL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2"/>
                </a:solidFill>
              </a:rPr>
              <a:t>CANCLINI, LUIS PABLO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2"/>
                </a:solidFill>
              </a:rPr>
              <a:t>GARCIA, MARIELA SOLEDAD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</a:rPr>
              <a:t>AÑO 2024 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730113" y="-597787"/>
            <a:ext cx="824650" cy="202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 txBox="1"/>
          <p:nvPr/>
        </p:nvSpPr>
        <p:spPr>
          <a:xfrm>
            <a:off x="613325" y="122975"/>
            <a:ext cx="49854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Origen de la contaminación</a:t>
            </a:r>
            <a:endParaRPr sz="23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66" name="Google Shape;166;p22"/>
          <p:cNvCxnSpPr>
            <a:stCxn id="167" idx="2"/>
            <a:endCxn id="168" idx="1"/>
          </p:cNvCxnSpPr>
          <p:nvPr/>
        </p:nvCxnSpPr>
        <p:spPr>
          <a:xfrm>
            <a:off x="1191575" y="3147350"/>
            <a:ext cx="381000" cy="1171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22"/>
          <p:cNvCxnSpPr>
            <a:stCxn id="167" idx="2"/>
            <a:endCxn id="170" idx="1"/>
          </p:cNvCxnSpPr>
          <p:nvPr/>
        </p:nvCxnSpPr>
        <p:spPr>
          <a:xfrm rot="10800000" flipH="1">
            <a:off x="1191575" y="1856750"/>
            <a:ext cx="381000" cy="1290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7" name="Google Shape;167;p22"/>
          <p:cNvSpPr/>
          <p:nvPr/>
        </p:nvSpPr>
        <p:spPr>
          <a:xfrm rot="-5400000">
            <a:off x="-630775" y="2884700"/>
            <a:ext cx="3119400" cy="525300"/>
          </a:xfrm>
          <a:prstGeom prst="roundRect">
            <a:avLst>
              <a:gd name="adj" fmla="val 16667"/>
            </a:avLst>
          </a:prstGeom>
          <a:solidFill>
            <a:srgbClr val="2F2F2F"/>
          </a:solidFill>
          <a:ln w="9525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Fuentes</a:t>
            </a:r>
            <a:endParaRPr sz="18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0" name="Google Shape;170;p22"/>
          <p:cNvSpPr/>
          <p:nvPr/>
        </p:nvSpPr>
        <p:spPr>
          <a:xfrm>
            <a:off x="1572575" y="1594049"/>
            <a:ext cx="2020500" cy="525300"/>
          </a:xfrm>
          <a:prstGeom prst="roundRect">
            <a:avLst>
              <a:gd name="adj" fmla="val 16667"/>
            </a:avLst>
          </a:prstGeom>
          <a:solidFill>
            <a:srgbClr val="3D3D3D"/>
          </a:solidFill>
          <a:ln w="9525" cap="flat" cmpd="sng">
            <a:solidFill>
              <a:srgbClr val="3D3D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Habituales</a:t>
            </a:r>
            <a:endParaRPr sz="13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8" name="Google Shape;168;p22"/>
          <p:cNvSpPr/>
          <p:nvPr/>
        </p:nvSpPr>
        <p:spPr>
          <a:xfrm>
            <a:off x="1572575" y="4056599"/>
            <a:ext cx="2020500" cy="525300"/>
          </a:xfrm>
          <a:prstGeom prst="roundRect">
            <a:avLst>
              <a:gd name="adj" fmla="val 16667"/>
            </a:avLst>
          </a:prstGeom>
          <a:solidFill>
            <a:srgbClr val="3D3D3D"/>
          </a:solidFill>
          <a:ln w="9525" cap="flat" cmpd="sng">
            <a:solidFill>
              <a:srgbClr val="3D3D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Accidentales</a:t>
            </a:r>
            <a:endParaRPr sz="13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1" name="Google Shape;171;p22"/>
          <p:cNvSpPr/>
          <p:nvPr/>
        </p:nvSpPr>
        <p:spPr>
          <a:xfrm>
            <a:off x="3974075" y="1125719"/>
            <a:ext cx="2020500" cy="525300"/>
          </a:xfrm>
          <a:prstGeom prst="roundRect">
            <a:avLst>
              <a:gd name="adj" fmla="val 16667"/>
            </a:avLst>
          </a:prstGeom>
          <a:solidFill>
            <a:srgbClr val="414141"/>
          </a:solidFill>
          <a:ln w="9525" cap="flat" cmpd="sng">
            <a:solidFill>
              <a:srgbClr val="414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Permanentes </a:t>
            </a:r>
            <a:endParaRPr sz="13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3974075" y="2782388"/>
            <a:ext cx="2020500" cy="525300"/>
          </a:xfrm>
          <a:prstGeom prst="roundRect">
            <a:avLst>
              <a:gd name="adj" fmla="val 16667"/>
            </a:avLst>
          </a:prstGeom>
          <a:solidFill>
            <a:srgbClr val="414141"/>
          </a:solidFill>
          <a:ln w="9525" cap="flat" cmpd="sng">
            <a:solidFill>
              <a:srgbClr val="414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Intermitentes</a:t>
            </a:r>
            <a:endParaRPr sz="13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173" name="Google Shape;173;p22"/>
          <p:cNvCxnSpPr>
            <a:stCxn id="170" idx="3"/>
            <a:endCxn id="171" idx="1"/>
          </p:cNvCxnSpPr>
          <p:nvPr/>
        </p:nvCxnSpPr>
        <p:spPr>
          <a:xfrm rot="10800000" flipH="1">
            <a:off x="3593075" y="1388399"/>
            <a:ext cx="381000" cy="468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4" name="Google Shape;174;p22"/>
          <p:cNvCxnSpPr>
            <a:stCxn id="170" idx="3"/>
            <a:endCxn id="172" idx="1"/>
          </p:cNvCxnSpPr>
          <p:nvPr/>
        </p:nvCxnSpPr>
        <p:spPr>
          <a:xfrm>
            <a:off x="3593075" y="1856699"/>
            <a:ext cx="381000" cy="1188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5" name="Google Shape;175;p22"/>
          <p:cNvSpPr/>
          <p:nvPr/>
        </p:nvSpPr>
        <p:spPr>
          <a:xfrm>
            <a:off x="6756575" y="1125719"/>
            <a:ext cx="2020500" cy="525300"/>
          </a:xfrm>
          <a:prstGeom prst="roundRect">
            <a:avLst>
              <a:gd name="adj" fmla="val 16667"/>
            </a:avLst>
          </a:prstGeom>
          <a:solidFill>
            <a:srgbClr val="464646"/>
          </a:solidFill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Funcionamiento permanente</a:t>
            </a:r>
            <a:endParaRPr sz="11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176" name="Google Shape;176;p22"/>
          <p:cNvCxnSpPr>
            <a:stCxn id="171" idx="3"/>
            <a:endCxn id="175" idx="1"/>
          </p:cNvCxnSpPr>
          <p:nvPr/>
        </p:nvCxnSpPr>
        <p:spPr>
          <a:xfrm>
            <a:off x="5994575" y="1388369"/>
            <a:ext cx="7620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7" name="Google Shape;177;p22"/>
          <p:cNvSpPr/>
          <p:nvPr/>
        </p:nvSpPr>
        <p:spPr>
          <a:xfrm>
            <a:off x="6756575" y="2398050"/>
            <a:ext cx="2020500" cy="525300"/>
          </a:xfrm>
          <a:prstGeom prst="roundRect">
            <a:avLst>
              <a:gd name="adj" fmla="val 16667"/>
            </a:avLst>
          </a:prstGeom>
          <a:solidFill>
            <a:srgbClr val="464646"/>
          </a:solidFill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Apertura Programada</a:t>
            </a:r>
            <a:endParaRPr sz="11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8" name="Google Shape;178;p22"/>
          <p:cNvSpPr/>
          <p:nvPr/>
        </p:nvSpPr>
        <p:spPr>
          <a:xfrm>
            <a:off x="6756575" y="3515525"/>
            <a:ext cx="2020500" cy="525300"/>
          </a:xfrm>
          <a:prstGeom prst="roundRect">
            <a:avLst>
              <a:gd name="adj" fmla="val 16667"/>
            </a:avLst>
          </a:prstGeom>
          <a:solidFill>
            <a:srgbClr val="464646"/>
          </a:solidFill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Funcionamiento ocasional</a:t>
            </a:r>
            <a:endParaRPr sz="11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179" name="Google Shape;179;p22"/>
          <p:cNvCxnSpPr>
            <a:stCxn id="177" idx="1"/>
            <a:endCxn id="172" idx="3"/>
          </p:cNvCxnSpPr>
          <p:nvPr/>
        </p:nvCxnSpPr>
        <p:spPr>
          <a:xfrm flipH="1">
            <a:off x="5994575" y="2660700"/>
            <a:ext cx="762000" cy="384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0" name="Google Shape;180;p22"/>
          <p:cNvCxnSpPr>
            <a:stCxn id="178" idx="1"/>
            <a:endCxn id="172" idx="3"/>
          </p:cNvCxnSpPr>
          <p:nvPr/>
        </p:nvCxnSpPr>
        <p:spPr>
          <a:xfrm rot="10800000">
            <a:off x="5994575" y="3044975"/>
            <a:ext cx="762000" cy="733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220662" y="-811888"/>
            <a:ext cx="1119999" cy="274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3"/>
          <p:cNvSpPr txBox="1"/>
          <p:nvPr/>
        </p:nvSpPr>
        <p:spPr>
          <a:xfrm>
            <a:off x="6458500" y="3230188"/>
            <a:ext cx="2054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lt1"/>
                </a:solidFill>
                <a:highlight>
                  <a:srgbClr val="1C4587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Efectos Independientes</a:t>
            </a:r>
            <a:endParaRPr sz="1100">
              <a:solidFill>
                <a:schemeClr val="lt1"/>
              </a:solidFill>
              <a:highlight>
                <a:srgbClr val="1C4587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Cada contaminante actúa por separado.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93325" y="174188"/>
            <a:ext cx="5654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Def. de Mezclas de Contaminantes: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Las mezclas de contaminantes se refieren a la presencia simultánea de varios contaminantes en el aire laboral.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0" name="Google Shape;190;p23"/>
          <p:cNvGrpSpPr/>
          <p:nvPr/>
        </p:nvGrpSpPr>
        <p:grpSpPr>
          <a:xfrm>
            <a:off x="6903088" y="2642738"/>
            <a:ext cx="1165200" cy="452700"/>
            <a:chOff x="6682050" y="2298875"/>
            <a:chExt cx="1165200" cy="452700"/>
          </a:xfrm>
        </p:grpSpPr>
        <p:sp>
          <p:nvSpPr>
            <p:cNvPr id="191" name="Google Shape;191;p23"/>
            <p:cNvSpPr/>
            <p:nvPr/>
          </p:nvSpPr>
          <p:spPr>
            <a:xfrm>
              <a:off x="7264650" y="2298875"/>
              <a:ext cx="582600" cy="452700"/>
            </a:xfrm>
            <a:prstGeom prst="stripedRightArrow">
              <a:avLst>
                <a:gd name="adj1" fmla="val 59998"/>
                <a:gd name="adj2" fmla="val 53769"/>
              </a:avLst>
            </a:pr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3"/>
            <p:cNvSpPr/>
            <p:nvPr/>
          </p:nvSpPr>
          <p:spPr>
            <a:xfrm flipH="1">
              <a:off x="6682050" y="2298875"/>
              <a:ext cx="582600" cy="452700"/>
            </a:xfrm>
            <a:prstGeom prst="stripedRightArrow">
              <a:avLst>
                <a:gd name="adj1" fmla="val 59998"/>
                <a:gd name="adj2" fmla="val 53769"/>
              </a:avLst>
            </a:pr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23"/>
          <p:cNvSpPr/>
          <p:nvPr/>
        </p:nvSpPr>
        <p:spPr>
          <a:xfrm>
            <a:off x="1075713" y="2211238"/>
            <a:ext cx="1018200" cy="1072200"/>
          </a:xfrm>
          <a:prstGeom prst="mathPlus">
            <a:avLst>
              <a:gd name="adj1" fmla="val 21887"/>
            </a:avLst>
          </a:prstGeom>
          <a:solidFill>
            <a:srgbClr val="336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3"/>
          <p:cNvSpPr txBox="1"/>
          <p:nvPr/>
        </p:nvSpPr>
        <p:spPr>
          <a:xfrm>
            <a:off x="3072000" y="1666363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 u="sng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Interacciones entre Contaminantes</a:t>
            </a:r>
            <a:endParaRPr sz="1100" u="sng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493125" y="3230188"/>
            <a:ext cx="21834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lt1"/>
                </a:solidFill>
                <a:highlight>
                  <a:srgbClr val="336E56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Efectos Aditivos</a:t>
            </a:r>
            <a:endParaRPr sz="1100">
              <a:solidFill>
                <a:schemeClr val="lt1"/>
              </a:solidFill>
              <a:highlight>
                <a:srgbClr val="336E56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Los efectos se suman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3406800" y="3230188"/>
            <a:ext cx="2183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lt1"/>
                </a:solidFill>
                <a:highlight>
                  <a:schemeClr val="dk1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Efectos Sinérgicos</a:t>
            </a:r>
            <a:endParaRPr sz="1100">
              <a:solidFill>
                <a:schemeClr val="lt1"/>
              </a:solidFill>
              <a:highlight>
                <a:schemeClr val="dk1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 combinación produce efectos más graves.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7" name="Google Shape;197;p23"/>
          <p:cNvGrpSpPr/>
          <p:nvPr/>
        </p:nvGrpSpPr>
        <p:grpSpPr>
          <a:xfrm>
            <a:off x="4027700" y="2427088"/>
            <a:ext cx="941600" cy="640500"/>
            <a:chOff x="3575625" y="2083225"/>
            <a:chExt cx="941600" cy="640500"/>
          </a:xfrm>
        </p:grpSpPr>
        <p:sp>
          <p:nvSpPr>
            <p:cNvPr id="198" name="Google Shape;198;p23"/>
            <p:cNvSpPr/>
            <p:nvPr/>
          </p:nvSpPr>
          <p:spPr>
            <a:xfrm rot="-5400000">
              <a:off x="3515025" y="2143825"/>
              <a:ext cx="640500" cy="519300"/>
            </a:xfrm>
            <a:prstGeom prst="uturnArrow">
              <a:avLst>
                <a:gd name="adj1" fmla="val 39656"/>
                <a:gd name="adj2" fmla="val 25000"/>
                <a:gd name="adj3" fmla="val 25000"/>
                <a:gd name="adj4" fmla="val 52571"/>
                <a:gd name="adj5" fmla="val 77576"/>
              </a:avLst>
            </a:prstGeom>
            <a:solidFill>
              <a:srgbClr val="1B2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3"/>
            <p:cNvSpPr/>
            <p:nvPr/>
          </p:nvSpPr>
          <p:spPr>
            <a:xfrm rot="5400000">
              <a:off x="3937325" y="2143825"/>
              <a:ext cx="640500" cy="519300"/>
            </a:xfrm>
            <a:prstGeom prst="uturnArrow">
              <a:avLst>
                <a:gd name="adj1" fmla="val 39656"/>
                <a:gd name="adj2" fmla="val 25000"/>
                <a:gd name="adj3" fmla="val 25000"/>
                <a:gd name="adj4" fmla="val 52571"/>
                <a:gd name="adj5" fmla="val 77576"/>
              </a:avLst>
            </a:pr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 txBox="1"/>
          <p:nvPr/>
        </p:nvSpPr>
        <p:spPr>
          <a:xfrm>
            <a:off x="325050" y="1760450"/>
            <a:ext cx="7600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s-419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exposición total (E)</a:t>
            </a: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se calcula como el producto de la concentración del contaminante en el aire (C) y el tiempo de exposición (T):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 = C x T</a:t>
            </a:r>
            <a:endParaRPr sz="10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24"/>
          <p:cNvSpPr txBox="1"/>
          <p:nvPr/>
        </p:nvSpPr>
        <p:spPr>
          <a:xfrm>
            <a:off x="323850" y="58325"/>
            <a:ext cx="585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Límites de Exposición:</a:t>
            </a:r>
            <a:endParaRPr sz="2300">
              <a:solidFill>
                <a:srgbClr val="D9D34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Importancia de la Evaluación:</a:t>
            </a: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Evaluar las interacciones y establecer límites es crucial para proteger la salud ocupacional.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Recomendaciones:</a:t>
            </a: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Implementar medidas de control y monitoreo para asegurar que los niveles de exposición se mantengan dentro de los límites establecidos.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325050" y="2613863"/>
            <a:ext cx="7600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</a:t>
            </a:r>
            <a:r>
              <a:rPr lang="es-419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caudal respiratorio (Q)</a:t>
            </a: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también influye en la cantidad de contaminante que penetra en el organismo. Se calcula como el producto del volumen de cada respiración (V) y el número de respiraciones por min. (n):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Q = V x n → 0,6 litros/resp x 18 resp/min</a:t>
            </a:r>
            <a:endParaRPr sz="10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325050" y="3467275"/>
            <a:ext cx="7600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s-419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dosis total diaria (Dt)</a:t>
            </a: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se obtiene multiplicando la exposición total por el caudal respiratorio: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Dt = E x Q</a:t>
            </a:r>
            <a:endParaRPr sz="10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24"/>
          <p:cNvSpPr txBox="1"/>
          <p:nvPr/>
        </p:nvSpPr>
        <p:spPr>
          <a:xfrm>
            <a:off x="306450" y="4000475"/>
            <a:ext cx="8533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Para calcular la </a:t>
            </a:r>
            <a:r>
              <a:rPr lang="es-419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dosis efectiva (De)</a:t>
            </a: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que es la cantidad de contaminante que realmente afecta al organismo, se consideran factores internos como el coeficiente de absorción (F) y el coeficiente de depuración (Cd):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 = Dt x F x Cd</a:t>
            </a:r>
            <a:endParaRPr sz="10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4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 rotWithShape="1">
          <a:blip r:embed="rId4">
            <a:alphaModFix/>
          </a:blip>
          <a:srcRect r="49987"/>
          <a:stretch/>
        </p:blipFill>
        <p:spPr>
          <a:xfrm>
            <a:off x="7993847" y="1572700"/>
            <a:ext cx="1136126" cy="227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177925" y="-863000"/>
            <a:ext cx="1144775" cy="280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5"/>
          <p:cNvPicPr preferRelativeResize="0"/>
          <p:nvPr/>
        </p:nvPicPr>
        <p:blipFill rotWithShape="1">
          <a:blip r:embed="rId3">
            <a:alphaModFix/>
          </a:blip>
          <a:srcRect l="65927" t="45831" r="3810"/>
          <a:stretch/>
        </p:blipFill>
        <p:spPr>
          <a:xfrm>
            <a:off x="7038588" y="3105975"/>
            <a:ext cx="1518024" cy="15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 rotWithShape="1">
          <a:blip r:embed="rId3">
            <a:alphaModFix/>
          </a:blip>
          <a:srcRect t="56885" r="77903" b="3563"/>
          <a:stretch/>
        </p:blipFill>
        <p:spPr>
          <a:xfrm>
            <a:off x="3961613" y="3203375"/>
            <a:ext cx="1518024" cy="15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 rotWithShape="1">
          <a:blip r:embed="rId3">
            <a:alphaModFix/>
          </a:blip>
          <a:srcRect l="31103" t="50002" r="43834" b="5140"/>
          <a:stretch/>
        </p:blipFill>
        <p:spPr>
          <a:xfrm>
            <a:off x="737638" y="2961600"/>
            <a:ext cx="1518024" cy="15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5"/>
          <p:cNvPicPr preferRelativeResize="0"/>
          <p:nvPr/>
        </p:nvPicPr>
        <p:blipFill rotWithShape="1">
          <a:blip r:embed="rId3">
            <a:alphaModFix/>
          </a:blip>
          <a:srcRect l="53177" t="8383" r="21760" b="46759"/>
          <a:stretch/>
        </p:blipFill>
        <p:spPr>
          <a:xfrm>
            <a:off x="5874438" y="1351850"/>
            <a:ext cx="1518024" cy="15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5"/>
          <p:cNvPicPr preferRelativeResize="0"/>
          <p:nvPr/>
        </p:nvPicPr>
        <p:blipFill rotWithShape="1">
          <a:blip r:embed="rId3">
            <a:alphaModFix/>
          </a:blip>
          <a:srcRect l="5142" t="5145" r="69796" b="49997"/>
          <a:stretch/>
        </p:blipFill>
        <p:spPr>
          <a:xfrm>
            <a:off x="2069888" y="1286100"/>
            <a:ext cx="1518024" cy="1528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 txBox="1"/>
          <p:nvPr/>
        </p:nvSpPr>
        <p:spPr>
          <a:xfrm>
            <a:off x="114025" y="337875"/>
            <a:ext cx="87237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Definición: Los límites admisibles son las concentraciones máximas de contaminantes en el aire que permiten la exposición sin efectos adversos significativos en la salud de los trabajadores.</a:t>
            </a:r>
            <a:endParaRPr sz="1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Los valores de límites </a:t>
            </a:r>
            <a:r>
              <a:rPr lang="es-419" sz="1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adm</a:t>
            </a:r>
            <a:r>
              <a:rPr lang="es-419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 de concentración para cada contaminante se encuentran en la </a:t>
            </a:r>
            <a:r>
              <a:rPr lang="es-419" sz="1200" b="1" u="sng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Resolución 295/03</a:t>
            </a:r>
            <a:endParaRPr sz="1200" b="1" u="sng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114025" y="0"/>
            <a:ext cx="6484174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 dirty="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Límites Admisibles de Concentración</a:t>
            </a:r>
            <a:endParaRPr sz="2300" dirty="0">
              <a:solidFill>
                <a:srgbClr val="D9D34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224" name="Google Shape;224;p25"/>
          <p:cNvGrpSpPr/>
          <p:nvPr/>
        </p:nvGrpSpPr>
        <p:grpSpPr>
          <a:xfrm>
            <a:off x="1368813" y="1530913"/>
            <a:ext cx="3000000" cy="1263813"/>
            <a:chOff x="-12912" y="1445175"/>
            <a:chExt cx="3000000" cy="1263813"/>
          </a:xfrm>
        </p:grpSpPr>
        <p:sp>
          <p:nvSpPr>
            <p:cNvPr id="225" name="Google Shape;225;p25"/>
            <p:cNvSpPr txBox="1"/>
            <p:nvPr/>
          </p:nvSpPr>
          <p:spPr>
            <a:xfrm>
              <a:off x="-12912" y="2062488"/>
              <a:ext cx="3000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Concentración que permite la exposición de la mayoría de los trabajadores sin efectos adversos.</a:t>
              </a:r>
              <a:endPara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6" name="Google Shape;226;p25"/>
            <p:cNvSpPr txBox="1"/>
            <p:nvPr/>
          </p:nvSpPr>
          <p:spPr>
            <a:xfrm>
              <a:off x="1121988" y="1445175"/>
              <a:ext cx="7302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900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CA</a:t>
              </a:r>
              <a:endParaRPr sz="19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227" name="Google Shape;227;p25"/>
            <p:cNvSpPr txBox="1"/>
            <p:nvPr/>
          </p:nvSpPr>
          <p:spPr>
            <a:xfrm>
              <a:off x="-12912" y="1803375"/>
              <a:ext cx="3000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100" b="1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Límite Admisible de Concentración:</a:t>
              </a:r>
              <a:endParaRPr sz="1100" b="1"/>
            </a:p>
          </p:txBody>
        </p:sp>
      </p:grpSp>
      <p:grpSp>
        <p:nvGrpSpPr>
          <p:cNvPr id="228" name="Google Shape;228;p25"/>
          <p:cNvGrpSpPr/>
          <p:nvPr/>
        </p:nvGrpSpPr>
        <p:grpSpPr>
          <a:xfrm>
            <a:off x="5133438" y="1445450"/>
            <a:ext cx="3000000" cy="1434738"/>
            <a:chOff x="2882538" y="1608250"/>
            <a:chExt cx="3000000" cy="1434738"/>
          </a:xfrm>
        </p:grpSpPr>
        <p:sp>
          <p:nvSpPr>
            <p:cNvPr id="229" name="Google Shape;229;p25"/>
            <p:cNvSpPr txBox="1"/>
            <p:nvPr/>
          </p:nvSpPr>
          <p:spPr>
            <a:xfrm>
              <a:off x="2882538" y="2396488"/>
              <a:ext cx="3000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0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Concentración para exposiciones diarias a lo largo de la vida laboral, no protege al 100% de los trabajadores.</a:t>
              </a:r>
              <a:endPara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0" name="Google Shape;230;p25"/>
            <p:cNvSpPr txBox="1"/>
            <p:nvPr/>
          </p:nvSpPr>
          <p:spPr>
            <a:xfrm>
              <a:off x="4017438" y="1608250"/>
              <a:ext cx="7302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900">
                  <a:solidFill>
                    <a:schemeClr val="dk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CAL</a:t>
              </a:r>
              <a:endParaRPr sz="19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231" name="Google Shape;231;p25"/>
            <p:cNvSpPr txBox="1"/>
            <p:nvPr/>
          </p:nvSpPr>
          <p:spPr>
            <a:xfrm>
              <a:off x="2882538" y="1966450"/>
              <a:ext cx="3000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100" b="1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Límite Admisible de Concentración para la Jornada Laboral</a:t>
              </a:r>
              <a:endParaRPr sz="1100" b="1"/>
            </a:p>
          </p:txBody>
        </p:sp>
      </p:grpSp>
      <p:sp>
        <p:nvSpPr>
          <p:cNvPr id="232" name="Google Shape;232;p25"/>
          <p:cNvSpPr txBox="1"/>
          <p:nvPr/>
        </p:nvSpPr>
        <p:spPr>
          <a:xfrm>
            <a:off x="231398" y="3894225"/>
            <a:ext cx="253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Promedio ponderado para una jornada de 8 horas diarias y 40 horas semanales.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25"/>
          <p:cNvSpPr txBox="1"/>
          <p:nvPr/>
        </p:nvSpPr>
        <p:spPr>
          <a:xfrm>
            <a:off x="1111898" y="3105975"/>
            <a:ext cx="769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CAP</a:t>
            </a:r>
            <a:endParaRPr sz="19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150248" y="3464175"/>
            <a:ext cx="2692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Límite Admisible de Concentración Promedio</a:t>
            </a:r>
            <a:endParaRPr sz="1100" b="1"/>
          </a:p>
        </p:txBody>
      </p:sp>
      <p:sp>
        <p:nvSpPr>
          <p:cNvPr id="235" name="Google Shape;235;p25"/>
          <p:cNvSpPr txBox="1"/>
          <p:nvPr/>
        </p:nvSpPr>
        <p:spPr>
          <a:xfrm>
            <a:off x="3488325" y="3894225"/>
            <a:ext cx="2530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Concentración permitida para exposiciones cortas, con restricciones específicas (máximo de 4 lapsos por jornada, cada uno no debe durar más de 15 minutos).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4368825" y="3105975"/>
            <a:ext cx="769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CAB</a:t>
            </a:r>
            <a:endParaRPr sz="19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3321225" y="3464175"/>
            <a:ext cx="2864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Límite Admisible de Concentración para Períodos Breves</a:t>
            </a:r>
            <a:endParaRPr sz="1100" b="1"/>
          </a:p>
        </p:txBody>
      </p:sp>
      <p:sp>
        <p:nvSpPr>
          <p:cNvPr id="238" name="Google Shape;238;p25"/>
          <p:cNvSpPr txBox="1"/>
          <p:nvPr/>
        </p:nvSpPr>
        <p:spPr>
          <a:xfrm>
            <a:off x="6598199" y="3894225"/>
            <a:ext cx="239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Concentración que no debe superarse en ningún momento de la jornada laboral, aplicable a sustancias con efectos agudos.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25"/>
          <p:cNvSpPr txBox="1"/>
          <p:nvPr/>
        </p:nvSpPr>
        <p:spPr>
          <a:xfrm>
            <a:off x="7392449" y="3105975"/>
            <a:ext cx="810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CAM</a:t>
            </a:r>
            <a:endParaRPr sz="19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0" name="Google Shape;240;p25"/>
          <p:cNvSpPr txBox="1"/>
          <p:nvPr/>
        </p:nvSpPr>
        <p:spPr>
          <a:xfrm>
            <a:off x="6451199" y="3464175"/>
            <a:ext cx="2692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Límite Admisible de Concentración Máxima</a:t>
            </a:r>
            <a:endParaRPr sz="1100" b="1"/>
          </a:p>
        </p:txBody>
      </p:sp>
      <p:sp>
        <p:nvSpPr>
          <p:cNvPr id="241" name="Google Shape;241;p25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25"/>
          <p:cNvPicPr preferRelativeResize="0"/>
          <p:nvPr/>
        </p:nvPicPr>
        <p:blipFill rotWithShape="1">
          <a:blip r:embed="rId4">
            <a:alphaModFix/>
          </a:blip>
          <a:srcRect l="51018"/>
          <a:stretch/>
        </p:blipFill>
        <p:spPr>
          <a:xfrm>
            <a:off x="0" y="1506650"/>
            <a:ext cx="958298" cy="195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 txBox="1"/>
          <p:nvPr/>
        </p:nvSpPr>
        <p:spPr>
          <a:xfrm>
            <a:off x="3042575" y="2825050"/>
            <a:ext cx="3024000" cy="16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Para Partículas: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Relacionados con la ubicación en el aparato respiratorio donde se absorben las partículas y los métodos de muestreo y análisis utilizados para su detección.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26"/>
          <p:cNvSpPr txBox="1"/>
          <p:nvPr/>
        </p:nvSpPr>
        <p:spPr>
          <a:xfrm>
            <a:off x="233075" y="388475"/>
            <a:ext cx="3678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Límites</a:t>
            </a:r>
            <a:r>
              <a:rPr lang="es-419" sz="1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Específicos</a:t>
            </a:r>
            <a:endParaRPr sz="18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50" name="Google Shape;250;p26"/>
          <p:cNvSpPr txBox="1"/>
          <p:nvPr/>
        </p:nvSpPr>
        <p:spPr>
          <a:xfrm>
            <a:off x="57038" y="2823850"/>
            <a:ext cx="30240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Para Asfixiantes Simples: 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 aplican a gases que desplazan el oxígeno en el aire, reduciendo su concentración a niveles peligrosos (por debajo del 18% en volumen).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26"/>
          <p:cNvSpPr txBox="1"/>
          <p:nvPr/>
        </p:nvSpPr>
        <p:spPr>
          <a:xfrm>
            <a:off x="6062963" y="2825050"/>
            <a:ext cx="3024000" cy="13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Biológicos: 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 miden en fluidos como sangre o orina, asegurando la ausencia de efectos perjudiciales cuando hay buena correlación entre la concentración en el aire y en el cuerpo.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3">
            <a:alphaModFix/>
          </a:blip>
          <a:srcRect t="19359" r="69430" b="20140"/>
          <a:stretch/>
        </p:blipFill>
        <p:spPr>
          <a:xfrm>
            <a:off x="975775" y="1587925"/>
            <a:ext cx="1186526" cy="132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/>
          </a:blip>
          <a:srcRect l="35326" t="19359" r="34103" b="20140"/>
          <a:stretch/>
        </p:blipFill>
        <p:spPr>
          <a:xfrm>
            <a:off x="4004663" y="1639325"/>
            <a:ext cx="1186526" cy="132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 rotWithShape="1">
          <a:blip r:embed="rId3">
            <a:alphaModFix/>
          </a:blip>
          <a:srcRect l="68690" t="19359" r="739" b="20140"/>
          <a:stretch/>
        </p:blipFill>
        <p:spPr>
          <a:xfrm>
            <a:off x="6981688" y="1639325"/>
            <a:ext cx="1186526" cy="132082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929026" y="-936499"/>
            <a:ext cx="1291875" cy="31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27"/>
          <p:cNvGrpSpPr/>
          <p:nvPr/>
        </p:nvGrpSpPr>
        <p:grpSpPr>
          <a:xfrm>
            <a:off x="-16050" y="-14550"/>
            <a:ext cx="9176100" cy="5143500"/>
            <a:chOff x="-16050" y="-14550"/>
            <a:chExt cx="9176100" cy="5143500"/>
          </a:xfrm>
        </p:grpSpPr>
        <p:sp>
          <p:nvSpPr>
            <p:cNvPr id="263" name="Google Shape;263;p27"/>
            <p:cNvSpPr/>
            <p:nvPr/>
          </p:nvSpPr>
          <p:spPr>
            <a:xfrm>
              <a:off x="-16050" y="-14550"/>
              <a:ext cx="9176100" cy="51435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3165173" y="1202071"/>
              <a:ext cx="2787300" cy="2787300"/>
            </a:xfrm>
            <a:prstGeom prst="pie">
              <a:avLst>
                <a:gd name="adj1" fmla="val 10795717"/>
                <a:gd name="adj2" fmla="val 17043640"/>
              </a:avLst>
            </a:prstGeom>
            <a:solidFill>
              <a:srgbClr val="DCC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7"/>
            <p:cNvSpPr/>
            <p:nvPr/>
          </p:nvSpPr>
          <p:spPr>
            <a:xfrm rot="5400000">
              <a:off x="3165160" y="1202071"/>
              <a:ext cx="2787300" cy="2787300"/>
            </a:xfrm>
            <a:prstGeom prst="pie">
              <a:avLst>
                <a:gd name="adj1" fmla="val 11643670"/>
                <a:gd name="adj2" fmla="val 18959088"/>
              </a:avLst>
            </a:prstGeom>
            <a:solidFill>
              <a:srgbClr val="336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 rot="-5400000">
              <a:off x="3165173" y="1202055"/>
              <a:ext cx="2787300" cy="2787300"/>
            </a:xfrm>
            <a:prstGeom prst="pie">
              <a:avLst>
                <a:gd name="adj1" fmla="val 8176373"/>
                <a:gd name="adj2" fmla="val 16201261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27"/>
            <p:cNvGrpSpPr/>
            <p:nvPr/>
          </p:nvGrpSpPr>
          <p:grpSpPr>
            <a:xfrm>
              <a:off x="3072287" y="2242145"/>
              <a:ext cx="737729" cy="737729"/>
              <a:chOff x="2920647" y="2157958"/>
              <a:chExt cx="827700" cy="827700"/>
            </a:xfrm>
          </p:grpSpPr>
          <p:sp>
            <p:nvSpPr>
              <p:cNvPr id="268" name="Google Shape;268;p27"/>
              <p:cNvSpPr/>
              <p:nvPr/>
            </p:nvSpPr>
            <p:spPr>
              <a:xfrm rot="2368348">
                <a:off x="3040494" y="2277805"/>
                <a:ext cx="588007" cy="588007"/>
              </a:xfrm>
              <a:prstGeom prst="pie">
                <a:avLst>
                  <a:gd name="adj1" fmla="val 18953478"/>
                  <a:gd name="adj2" fmla="val 8381030"/>
                </a:avLst>
              </a:prstGeom>
              <a:solidFill>
                <a:srgbClr val="DCC97B"/>
              </a:solidFill>
              <a:ln>
                <a:noFill/>
              </a:ln>
              <a:effectLst>
                <a:outerShdw blurRad="228600" dist="50800" dir="5400000" algn="tl" rotWithShape="0">
                  <a:srgbClr val="000000">
                    <a:alpha val="549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7"/>
              <p:cNvSpPr/>
              <p:nvPr/>
            </p:nvSpPr>
            <p:spPr>
              <a:xfrm rot="248723">
                <a:off x="3023158" y="2234335"/>
                <a:ext cx="655715" cy="655993"/>
              </a:xfrm>
              <a:prstGeom prst="chord">
                <a:avLst>
                  <a:gd name="adj1" fmla="val 2500565"/>
                  <a:gd name="adj2" fmla="val 1811979"/>
                </a:avLst>
              </a:prstGeom>
              <a:solidFill>
                <a:srgbClr val="DCC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" name="Google Shape;270;p27"/>
            <p:cNvSpPr txBox="1"/>
            <p:nvPr/>
          </p:nvSpPr>
          <p:spPr>
            <a:xfrm>
              <a:off x="3192794" y="2424145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71" name="Google Shape;271;p27"/>
            <p:cNvGrpSpPr/>
            <p:nvPr/>
          </p:nvGrpSpPr>
          <p:grpSpPr>
            <a:xfrm rot="-5400000">
              <a:off x="4919763" y="3075717"/>
              <a:ext cx="737729" cy="737729"/>
              <a:chOff x="2920647" y="2157958"/>
              <a:chExt cx="827700" cy="827700"/>
            </a:xfrm>
          </p:grpSpPr>
          <p:sp>
            <p:nvSpPr>
              <p:cNvPr id="272" name="Google Shape;272;p27"/>
              <p:cNvSpPr/>
              <p:nvPr/>
            </p:nvSpPr>
            <p:spPr>
              <a:xfrm rot="2368348">
                <a:off x="3040494" y="2277805"/>
                <a:ext cx="588007" cy="588007"/>
              </a:xfrm>
              <a:prstGeom prst="pie">
                <a:avLst>
                  <a:gd name="adj1" fmla="val 18953478"/>
                  <a:gd name="adj2" fmla="val 8381030"/>
                </a:avLst>
              </a:prstGeom>
              <a:solidFill>
                <a:srgbClr val="D9D3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7"/>
              <p:cNvSpPr/>
              <p:nvPr/>
            </p:nvSpPr>
            <p:spPr>
              <a:xfrm rot="248723">
                <a:off x="3023158" y="2234335"/>
                <a:ext cx="655715" cy="655993"/>
              </a:xfrm>
              <a:prstGeom prst="chord">
                <a:avLst>
                  <a:gd name="adj1" fmla="val 2500565"/>
                  <a:gd name="adj2" fmla="val 1811979"/>
                </a:avLst>
              </a:pr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4" name="Google Shape;274;p27"/>
            <p:cNvSpPr txBox="1"/>
            <p:nvPr/>
          </p:nvSpPr>
          <p:spPr>
            <a:xfrm>
              <a:off x="4998643" y="3262498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75" name="Google Shape;275;p27"/>
            <p:cNvGrpSpPr/>
            <p:nvPr/>
          </p:nvGrpSpPr>
          <p:grpSpPr>
            <a:xfrm rot="5400000">
              <a:off x="4483745" y="1154139"/>
              <a:ext cx="737729" cy="737729"/>
              <a:chOff x="2920647" y="2157958"/>
              <a:chExt cx="827700" cy="827700"/>
            </a:xfrm>
          </p:grpSpPr>
          <p:sp>
            <p:nvSpPr>
              <p:cNvPr id="276" name="Google Shape;276;p27"/>
              <p:cNvSpPr/>
              <p:nvPr/>
            </p:nvSpPr>
            <p:spPr>
              <a:xfrm rot="2368348">
                <a:off x="3040494" y="2277805"/>
                <a:ext cx="588007" cy="588007"/>
              </a:xfrm>
              <a:prstGeom prst="pie">
                <a:avLst>
                  <a:gd name="adj1" fmla="val 18953478"/>
                  <a:gd name="adj2" fmla="val 8381030"/>
                </a:avLst>
              </a:prstGeom>
              <a:solidFill>
                <a:srgbClr val="336E56"/>
              </a:solidFill>
              <a:ln>
                <a:noFill/>
              </a:ln>
              <a:effectLst>
                <a:outerShdw blurRad="228600" dist="50800" dir="5400000" algn="tl" rotWithShape="0">
                  <a:srgbClr val="000000">
                    <a:alpha val="549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7"/>
              <p:cNvSpPr/>
              <p:nvPr/>
            </p:nvSpPr>
            <p:spPr>
              <a:xfrm rot="248723">
                <a:off x="3023158" y="2234335"/>
                <a:ext cx="655715" cy="655993"/>
              </a:xfrm>
              <a:prstGeom prst="chord">
                <a:avLst>
                  <a:gd name="adj1" fmla="val 2500565"/>
                  <a:gd name="adj2" fmla="val 1811979"/>
                </a:avLst>
              </a:prstGeom>
              <a:solidFill>
                <a:srgbClr val="336E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8" name="Google Shape;278;p27"/>
            <p:cNvSpPr txBox="1"/>
            <p:nvPr/>
          </p:nvSpPr>
          <p:spPr>
            <a:xfrm>
              <a:off x="4598668" y="1296313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3747314" y="1784201"/>
              <a:ext cx="1623000" cy="1623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</p:grpSp>
      <p:sp>
        <p:nvSpPr>
          <p:cNvPr id="280" name="Google Shape;280;p27"/>
          <p:cNvSpPr txBox="1"/>
          <p:nvPr/>
        </p:nvSpPr>
        <p:spPr>
          <a:xfrm>
            <a:off x="1004750" y="1784200"/>
            <a:ext cx="20706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DCC97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Detección</a:t>
            </a:r>
            <a:endParaRPr>
              <a:solidFill>
                <a:srgbClr val="DCC97B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81" name="Google Shape;281;p27"/>
          <p:cNvSpPr txBox="1"/>
          <p:nvPr/>
        </p:nvSpPr>
        <p:spPr>
          <a:xfrm>
            <a:off x="1004750" y="2227450"/>
            <a:ext cx="23247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 identifica y cataloga las sustancias que podrían representar un riesgo de contaminación.</a:t>
            </a:r>
            <a:endParaRPr sz="1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27"/>
          <p:cNvSpPr txBox="1"/>
          <p:nvPr/>
        </p:nvSpPr>
        <p:spPr>
          <a:xfrm>
            <a:off x="6060500" y="2784450"/>
            <a:ext cx="18540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BF9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Evaluación</a:t>
            </a:r>
            <a:endParaRPr sz="1600">
              <a:solidFill>
                <a:srgbClr val="BF9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83" name="Google Shape;283;p27"/>
          <p:cNvSpPr txBox="1"/>
          <p:nvPr/>
        </p:nvSpPr>
        <p:spPr>
          <a:xfrm>
            <a:off x="6060500" y="3228450"/>
            <a:ext cx="3010500" cy="13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 mide la exposición de los trabajadores a contaminantes para asegurar el cumplimiento de los límites y decidir sobre medidas de protección. Es clave planificar bien el muestreo en cuanto a cantidad, tiempo y ubicación, ya que los contaminantes pueden variar</a:t>
            </a:r>
            <a:endParaRPr sz="1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4" name="Google Shape;284;p27"/>
          <p:cNvSpPr txBox="1"/>
          <p:nvPr/>
        </p:nvSpPr>
        <p:spPr>
          <a:xfrm>
            <a:off x="5952485" y="861850"/>
            <a:ext cx="18540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20565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Corrección</a:t>
            </a:r>
            <a:endParaRPr>
              <a:solidFill>
                <a:srgbClr val="20565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85" name="Google Shape;285;p27"/>
          <p:cNvSpPr txBox="1"/>
          <p:nvPr/>
        </p:nvSpPr>
        <p:spPr>
          <a:xfrm>
            <a:off x="5952485" y="1305100"/>
            <a:ext cx="19914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 reduce el riesgo derivado de la exposición a contaminantes.</a:t>
            </a:r>
            <a:endParaRPr sz="1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27"/>
          <p:cNvSpPr txBox="1"/>
          <p:nvPr/>
        </p:nvSpPr>
        <p:spPr>
          <a:xfrm>
            <a:off x="323100" y="210400"/>
            <a:ext cx="82992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u="sng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Etapas del Programa de Control de la contaminación</a:t>
            </a:r>
            <a:endParaRPr sz="1800" u="sng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87" name="Google Shape;2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68351" y="3127400"/>
            <a:ext cx="1059949" cy="25966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"/>
          <p:cNvSpPr txBox="1">
            <a:spLocks noGrp="1"/>
          </p:cNvSpPr>
          <p:nvPr>
            <p:ph type="title"/>
          </p:nvPr>
        </p:nvSpPr>
        <p:spPr>
          <a:xfrm>
            <a:off x="651756" y="194563"/>
            <a:ext cx="31266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CC97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Detección</a:t>
            </a:r>
            <a:endParaRPr>
              <a:solidFill>
                <a:srgbClr val="DCC97B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96" name="Google Shape;296;p28"/>
          <p:cNvPicPr preferRelativeResize="0"/>
          <p:nvPr/>
        </p:nvPicPr>
        <p:blipFill rotWithShape="1">
          <a:blip r:embed="rId3">
            <a:alphaModFix/>
          </a:blip>
          <a:srcRect t="22114" r="66872" b="25106"/>
          <a:stretch/>
        </p:blipFill>
        <p:spPr>
          <a:xfrm>
            <a:off x="651750" y="1669106"/>
            <a:ext cx="1867152" cy="16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8"/>
          <p:cNvSpPr txBox="1"/>
          <p:nvPr/>
        </p:nvSpPr>
        <p:spPr>
          <a:xfrm>
            <a:off x="231975" y="3384900"/>
            <a:ext cx="276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Definir las sustancias potenciales contaminantes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Definir la necesidad de evaluar cuantitativamente los contaminantes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28"/>
          <p:cNvSpPr txBox="1">
            <a:spLocks noGrp="1"/>
          </p:cNvSpPr>
          <p:nvPr>
            <p:ph type="title"/>
          </p:nvPr>
        </p:nvSpPr>
        <p:spPr>
          <a:xfrm>
            <a:off x="312776" y="1162950"/>
            <a:ext cx="2604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336E5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Objetivo</a:t>
            </a:r>
            <a:endParaRPr sz="1800">
              <a:solidFill>
                <a:srgbClr val="336E5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99" name="Google Shape;299;p28"/>
          <p:cNvPicPr preferRelativeResize="0"/>
          <p:nvPr/>
        </p:nvPicPr>
        <p:blipFill rotWithShape="1">
          <a:blip r:embed="rId3">
            <a:alphaModFix/>
          </a:blip>
          <a:srcRect l="34065" t="20641" r="32806" b="26579"/>
          <a:stretch/>
        </p:blipFill>
        <p:spPr>
          <a:xfrm>
            <a:off x="3725350" y="1735131"/>
            <a:ext cx="1867152" cy="16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 txBox="1">
            <a:spLocks noGrp="1"/>
          </p:cNvSpPr>
          <p:nvPr>
            <p:ph type="title"/>
          </p:nvPr>
        </p:nvSpPr>
        <p:spPr>
          <a:xfrm>
            <a:off x="3231975" y="1162950"/>
            <a:ext cx="28539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336E5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¿Cuándo se Realiza?</a:t>
            </a:r>
            <a:endParaRPr sz="1800">
              <a:solidFill>
                <a:srgbClr val="336E5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01" name="Google Shape;301;p28"/>
          <p:cNvPicPr preferRelativeResize="0"/>
          <p:nvPr/>
        </p:nvPicPr>
        <p:blipFill rotWithShape="1">
          <a:blip r:embed="rId3">
            <a:alphaModFix/>
          </a:blip>
          <a:srcRect l="62174" t="22114" r="4697" b="25106"/>
          <a:stretch/>
        </p:blipFill>
        <p:spPr>
          <a:xfrm>
            <a:off x="6522200" y="1669106"/>
            <a:ext cx="1867152" cy="16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8"/>
          <p:cNvSpPr txBox="1">
            <a:spLocks noGrp="1"/>
          </p:cNvSpPr>
          <p:nvPr>
            <p:ph type="title"/>
          </p:nvPr>
        </p:nvSpPr>
        <p:spPr>
          <a:xfrm>
            <a:off x="6238451" y="1162950"/>
            <a:ext cx="2604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336E5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Etapas</a:t>
            </a:r>
            <a:endParaRPr sz="1800">
              <a:solidFill>
                <a:srgbClr val="336E5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03" name="Google Shape;303;p28"/>
          <p:cNvSpPr txBox="1"/>
          <p:nvPr/>
        </p:nvSpPr>
        <p:spPr>
          <a:xfrm>
            <a:off x="3072000" y="338490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Antes de la puesta en marcha de la planta, máquina o equipo.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41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 realizarse modificaciones.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 el momento de comenzar el programa.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28"/>
          <p:cNvSpPr txBox="1"/>
          <p:nvPr/>
        </p:nvSpPr>
        <p:spPr>
          <a:xfrm>
            <a:off x="6543850" y="3484950"/>
            <a:ext cx="229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s-419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PRELIMINAR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s-419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INTERMEDIO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s-419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FINAL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5" name="Google Shape;30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137426" y="-882300"/>
            <a:ext cx="1217125" cy="298172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8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" name="Google Shape;30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8"/>
          <p:cNvSpPr/>
          <p:nvPr/>
        </p:nvSpPr>
        <p:spPr>
          <a:xfrm>
            <a:off x="231975" y="342475"/>
            <a:ext cx="360000" cy="360000"/>
          </a:xfrm>
          <a:prstGeom prst="ellipse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9"/>
          <p:cNvPicPr preferRelativeResize="0"/>
          <p:nvPr/>
        </p:nvPicPr>
        <p:blipFill rotWithShape="1">
          <a:blip r:embed="rId3">
            <a:alphaModFix/>
          </a:blip>
          <a:srcRect t="22114" r="66872" b="25106"/>
          <a:stretch/>
        </p:blipFill>
        <p:spPr>
          <a:xfrm>
            <a:off x="572475" y="1086165"/>
            <a:ext cx="1095701" cy="9819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9"/>
          <p:cNvSpPr txBox="1"/>
          <p:nvPr/>
        </p:nvSpPr>
        <p:spPr>
          <a:xfrm>
            <a:off x="519800" y="2068063"/>
            <a:ext cx="30000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Determinar la exposición de los obreros a concentraciones límites.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Verificar el incumplimiento por parte del empleador y/o el empleado frente a las autoridades.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Establecer la necesidad del uso de protección respiratoria.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Definir y controlar la eficiencia de las medidas de corrección anteriormente aplicadas.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29"/>
          <p:cNvSpPr txBox="1">
            <a:spLocks noGrp="1"/>
          </p:cNvSpPr>
          <p:nvPr>
            <p:ph type="title"/>
          </p:nvPr>
        </p:nvSpPr>
        <p:spPr>
          <a:xfrm>
            <a:off x="1592401" y="1249213"/>
            <a:ext cx="2604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336E5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Objetivo</a:t>
            </a:r>
            <a:endParaRPr sz="1800">
              <a:solidFill>
                <a:srgbClr val="336E5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17" name="Google Shape;31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3200" y="826575"/>
            <a:ext cx="1745149" cy="1745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29"/>
          <p:cNvCxnSpPr/>
          <p:nvPr/>
        </p:nvCxnSpPr>
        <p:spPr>
          <a:xfrm flipH="1">
            <a:off x="4262575" y="876025"/>
            <a:ext cx="17100" cy="365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" name="Google Shape;319;p29"/>
          <p:cNvSpPr txBox="1">
            <a:spLocks noGrp="1"/>
          </p:cNvSpPr>
          <p:nvPr>
            <p:ph type="title"/>
          </p:nvPr>
        </p:nvSpPr>
        <p:spPr>
          <a:xfrm>
            <a:off x="4639975" y="2377188"/>
            <a:ext cx="37116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336E5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Aspectos a Resolver</a:t>
            </a:r>
            <a:endParaRPr sz="1800">
              <a:solidFill>
                <a:srgbClr val="336E5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0" name="Google Shape;320;p29"/>
          <p:cNvSpPr txBox="1"/>
          <p:nvPr/>
        </p:nvSpPr>
        <p:spPr>
          <a:xfrm>
            <a:off x="5032150" y="3041750"/>
            <a:ext cx="3567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ExtraBold"/>
              <a:buAutoNum type="arabicPeriod"/>
            </a:pPr>
            <a:r>
              <a:rPr lang="es-419"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Cantidad de muestras</a:t>
            </a:r>
            <a:endParaRPr sz="12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34290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ExtraBold"/>
              <a:buAutoNum type="arabicPeriod"/>
            </a:pPr>
            <a:r>
              <a:rPr lang="es-419"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Tiempo de muestreo</a:t>
            </a:r>
            <a:endParaRPr sz="12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34290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ExtraBold"/>
              <a:buAutoNum type="arabicPeriod"/>
            </a:pPr>
            <a:r>
              <a:rPr lang="es-419"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Lugar de muestreo</a:t>
            </a:r>
            <a:endParaRPr sz="12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34290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ExtraBold"/>
              <a:buAutoNum type="arabicPeriod"/>
            </a:pPr>
            <a:r>
              <a:rPr lang="es-419"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Definición de cumplimiento</a:t>
            </a:r>
            <a:endParaRPr sz="12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1" name="Google Shape;321;p29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" name="Google Shape;32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451663" y="-750238"/>
            <a:ext cx="1034949" cy="253542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9"/>
          <p:cNvSpPr txBox="1">
            <a:spLocks noGrp="1"/>
          </p:cNvSpPr>
          <p:nvPr>
            <p:ph type="title"/>
          </p:nvPr>
        </p:nvSpPr>
        <p:spPr>
          <a:xfrm>
            <a:off x="651756" y="194563"/>
            <a:ext cx="31266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CC97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Detección</a:t>
            </a:r>
            <a:endParaRPr>
              <a:solidFill>
                <a:srgbClr val="DCC97B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5" name="Google Shape;325;p29"/>
          <p:cNvSpPr/>
          <p:nvPr/>
        </p:nvSpPr>
        <p:spPr>
          <a:xfrm>
            <a:off x="231975" y="342475"/>
            <a:ext cx="360000" cy="360000"/>
          </a:xfrm>
          <a:prstGeom prst="ellipse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0"/>
          <p:cNvSpPr txBox="1">
            <a:spLocks noGrp="1"/>
          </p:cNvSpPr>
          <p:nvPr>
            <p:ph type="title"/>
          </p:nvPr>
        </p:nvSpPr>
        <p:spPr>
          <a:xfrm>
            <a:off x="578275" y="859919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6086"/>
              <a:buNone/>
            </a:pPr>
            <a:r>
              <a:rPr lang="es-419" sz="23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Programación del Muestreo</a:t>
            </a:r>
            <a:endParaRPr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32" name="Google Shape;332;p30"/>
          <p:cNvSpPr txBox="1">
            <a:spLocks noGrp="1"/>
          </p:cNvSpPr>
          <p:nvPr>
            <p:ph type="body" idx="1"/>
          </p:nvPr>
        </p:nvSpPr>
        <p:spPr>
          <a:xfrm>
            <a:off x="661800" y="1487117"/>
            <a:ext cx="7688700" cy="30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7272"/>
              <a:buNone/>
            </a:pPr>
            <a:r>
              <a:rPr lang="es-419" sz="66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Consiste en:</a:t>
            </a:r>
            <a:endParaRPr sz="6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035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ontserrat"/>
              <a:buChar char="➔"/>
            </a:pPr>
            <a:r>
              <a:rPr lang="es-419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Elegir las prioridades de muestreo, según lista ya confeccionada. </a:t>
            </a:r>
            <a:endParaRPr sz="6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035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ontserrat"/>
              <a:buChar char="➔"/>
            </a:pPr>
            <a:r>
              <a:rPr lang="es-419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Hacer lista completa de ambientes y tareas</a:t>
            </a:r>
            <a:endParaRPr sz="6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035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ontserrat"/>
              <a:buChar char="➔"/>
            </a:pPr>
            <a:r>
              <a:rPr lang="es-419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Hacer descripción  concisa de cada tarea con potencial contaminación</a:t>
            </a:r>
            <a:endParaRPr sz="6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035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ontserrat"/>
              <a:buChar char="➔"/>
            </a:pPr>
            <a:r>
              <a:rPr lang="es-419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Adoptar una política de muestreo. Se tiende a mostrar más tareas que ambientes.</a:t>
            </a:r>
            <a:endParaRPr sz="6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0350" algn="just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Char char="➔"/>
            </a:pPr>
            <a:r>
              <a:rPr lang="es-419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Elegir al “Empleado de Mayor Riesgo” (EMR), dentro de cada tarea tipo</a:t>
            </a:r>
            <a:br>
              <a:rPr lang="es-419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6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30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4" name="Google Shape;3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220937" y="-847215"/>
            <a:ext cx="1168700" cy="286312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0"/>
          <p:cNvSpPr txBox="1">
            <a:spLocks noGrp="1"/>
          </p:cNvSpPr>
          <p:nvPr>
            <p:ph type="title"/>
          </p:nvPr>
        </p:nvSpPr>
        <p:spPr>
          <a:xfrm>
            <a:off x="651756" y="194563"/>
            <a:ext cx="31266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CC97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Detección</a:t>
            </a:r>
            <a:endParaRPr>
              <a:solidFill>
                <a:srgbClr val="DCC97B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37" name="Google Shape;337;p30"/>
          <p:cNvSpPr/>
          <p:nvPr/>
        </p:nvSpPr>
        <p:spPr>
          <a:xfrm>
            <a:off x="231975" y="342475"/>
            <a:ext cx="360000" cy="360000"/>
          </a:xfrm>
          <a:prstGeom prst="ellipse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1"/>
          <p:cNvPicPr preferRelativeResize="0"/>
          <p:nvPr/>
        </p:nvPicPr>
        <p:blipFill rotWithShape="1">
          <a:blip r:embed="rId3">
            <a:alphaModFix/>
          </a:blip>
          <a:srcRect l="39793" r="20623"/>
          <a:stretch/>
        </p:blipFill>
        <p:spPr>
          <a:xfrm>
            <a:off x="6094500" y="0"/>
            <a:ext cx="3049499" cy="495570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1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Google Shape;3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1"/>
          <p:cNvPicPr preferRelativeResize="0"/>
          <p:nvPr/>
        </p:nvPicPr>
        <p:blipFill rotWithShape="1">
          <a:blip r:embed="rId5">
            <a:alphaModFix/>
          </a:blip>
          <a:srcRect l="51018"/>
          <a:stretch/>
        </p:blipFill>
        <p:spPr>
          <a:xfrm rot="10800000">
            <a:off x="7969203" y="1711570"/>
            <a:ext cx="1185373" cy="242135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1"/>
          <p:cNvSpPr txBox="1"/>
          <p:nvPr/>
        </p:nvSpPr>
        <p:spPr>
          <a:xfrm>
            <a:off x="299450" y="1426463"/>
            <a:ext cx="57951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>
                <a:latin typeface="Montserrat"/>
                <a:ea typeface="Montserrat"/>
                <a:cs typeface="Montserrat"/>
                <a:sym typeface="Montserrat"/>
              </a:rPr>
              <a:t>Caso ideal: 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muestrear individualmente a todos, </a:t>
            </a:r>
            <a:br>
              <a:rPr lang="es-419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419" b="1">
                <a:latin typeface="Montserrat"/>
                <a:ea typeface="Montserrat"/>
                <a:cs typeface="Montserrat"/>
                <a:sym typeface="Montserrat"/>
              </a:rPr>
              <a:t>Desventaja:</a:t>
            </a:r>
            <a:r>
              <a:rPr lang="es-419">
                <a:latin typeface="Montserrat"/>
                <a:ea typeface="Montserrat"/>
                <a:cs typeface="Montserrat"/>
                <a:sym typeface="Montserrat"/>
              </a:rPr>
              <a:t> muy costoso y por lo tanto se opta por tomar muestra de  un empleado del grupo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31"/>
          <p:cNvSpPr txBox="1"/>
          <p:nvPr/>
        </p:nvSpPr>
        <p:spPr>
          <a:xfrm>
            <a:off x="299450" y="2382500"/>
            <a:ext cx="55677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rgbClr val="4BA17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¿Cómo se hace?</a:t>
            </a:r>
            <a:br>
              <a:rPr lang="es-419">
                <a:solidFill>
                  <a:srgbClr val="4BA17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endParaRPr>
              <a:solidFill>
                <a:srgbClr val="4BA173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Consiste en la </a:t>
            </a:r>
            <a:r>
              <a:rPr lang="es-419" sz="1200" b="1">
                <a:latin typeface="Montserrat"/>
                <a:ea typeface="Montserrat"/>
                <a:cs typeface="Montserrat"/>
                <a:sym typeface="Montserrat"/>
              </a:rPr>
              <a:t>observación</a:t>
            </a: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 del trabajo del grupo, buscando el hombre que se encuentra </a:t>
            </a:r>
            <a:r>
              <a:rPr lang="es-419" sz="1200" b="1">
                <a:latin typeface="Montserrat"/>
                <a:ea typeface="Montserrat"/>
                <a:cs typeface="Montserrat"/>
                <a:sym typeface="Montserrat"/>
              </a:rPr>
              <a:t>más próximo a la fuente</a:t>
            </a: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, que </a:t>
            </a:r>
            <a:r>
              <a:rPr lang="es-419" sz="1200" b="1">
                <a:latin typeface="Montserrat"/>
                <a:ea typeface="Montserrat"/>
                <a:cs typeface="Montserrat"/>
                <a:sym typeface="Montserrat"/>
              </a:rPr>
              <a:t>menos sale del ambiente contaminado</a:t>
            </a: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 y que tiene hábitos de trabajo que lo </a:t>
            </a:r>
            <a:r>
              <a:rPr lang="es-419" sz="1200" b="1">
                <a:latin typeface="Montserrat"/>
                <a:ea typeface="Montserrat"/>
                <a:cs typeface="Montserrat"/>
                <a:sym typeface="Montserrat"/>
              </a:rPr>
              <a:t>exponen más al contaminante.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31"/>
          <p:cNvSpPr txBox="1"/>
          <p:nvPr/>
        </p:nvSpPr>
        <p:spPr>
          <a:xfrm>
            <a:off x="299450" y="3797225"/>
            <a:ext cx="5795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Si luego del estudio, el EMR </a:t>
            </a:r>
            <a:r>
              <a:rPr lang="es-419" sz="1200" b="1">
                <a:latin typeface="Montserrat"/>
                <a:ea typeface="Montserrat"/>
                <a:cs typeface="Montserrat"/>
                <a:sym typeface="Montserrat"/>
              </a:rPr>
              <a:t>cumple</a:t>
            </a: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 el límite, entonces todos los demás también lo cumplirán, y no se seguirá muestreando. Si </a:t>
            </a:r>
            <a:r>
              <a:rPr lang="es-419" sz="1200" b="1">
                <a:latin typeface="Montserrat"/>
                <a:ea typeface="Montserrat"/>
                <a:cs typeface="Montserrat"/>
                <a:sym typeface="Montserrat"/>
              </a:rPr>
              <a:t>no cumple</a:t>
            </a: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, habrá que muestrear a todos los empleados del grupo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31"/>
          <p:cNvSpPr txBox="1"/>
          <p:nvPr/>
        </p:nvSpPr>
        <p:spPr>
          <a:xfrm>
            <a:off x="299450" y="868863"/>
            <a:ext cx="692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Se priorizan los empleados de mayor riesgo (EMR)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50" name="Google Shape;35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220937" y="-847215"/>
            <a:ext cx="1168700" cy="286312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1"/>
          <p:cNvSpPr txBox="1">
            <a:spLocks noGrp="1"/>
          </p:cNvSpPr>
          <p:nvPr>
            <p:ph type="title" idx="4294967295"/>
          </p:nvPr>
        </p:nvSpPr>
        <p:spPr>
          <a:xfrm>
            <a:off x="651756" y="194563"/>
            <a:ext cx="31266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BF9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Evaluación</a:t>
            </a:r>
            <a:endParaRPr>
              <a:solidFill>
                <a:srgbClr val="BF9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52" name="Google Shape;352;p31"/>
          <p:cNvSpPr/>
          <p:nvPr/>
        </p:nvSpPr>
        <p:spPr>
          <a:xfrm>
            <a:off x="231975" y="342475"/>
            <a:ext cx="360000" cy="36000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283000" y="297900"/>
            <a:ext cx="4453500" cy="4084200"/>
          </a:xfrm>
          <a:prstGeom prst="rect">
            <a:avLst/>
          </a:prstGeom>
          <a:solidFill>
            <a:srgbClr val="000000">
              <a:alpha val="32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420900" y="622850"/>
            <a:ext cx="4151100" cy="4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>
                <a:solidFill>
                  <a:srgbClr val="DCC97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Introducción</a:t>
            </a:r>
            <a:endParaRPr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contaminación ambiental es la presencia de elementos nocivos en el entorno que afectan a seres vivos, incluidos los humanos. Causada principalmente por actividades humanas, esta contaminación ocurre cuando el trabajo altera el ambiente. El cuerpo humano tiene mecanismos para defenderse, pero a veces no son suficientes, lo que puede dañar la salud.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7647" y="0"/>
            <a:ext cx="1856355" cy="454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2"/>
          <p:cNvSpPr txBox="1"/>
          <p:nvPr/>
        </p:nvSpPr>
        <p:spPr>
          <a:xfrm>
            <a:off x="260263" y="3114981"/>
            <a:ext cx="2785500" cy="1385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Modificaciones del productivo 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Aislamiento de las etapas productivas contaminantes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Operaciones con método húmedo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Adecuado mantenimiento de las maquinarias e instalaciones</a:t>
            </a:r>
            <a:endParaRPr sz="12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32"/>
          <p:cNvSpPr txBox="1"/>
          <p:nvPr/>
        </p:nvSpPr>
        <p:spPr>
          <a:xfrm>
            <a:off x="3210938" y="3109375"/>
            <a:ext cx="2785500" cy="846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Sistemas de extracción localizada y ventilación general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Mantenimiento de los sistemas de extracción   y ventilación</a:t>
            </a: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32"/>
          <p:cNvSpPr txBox="1"/>
          <p:nvPr/>
        </p:nvSpPr>
        <p:spPr>
          <a:xfrm>
            <a:off x="6161588" y="3109375"/>
            <a:ext cx="2785500" cy="1554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Capacitación sobre los riesgos en su puesto de trabajo y medidas prev.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Ubicación del trabajador en un recinto auxiliar protegido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Evitar consumo de alimentos y bebidas en el trabajo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Utilizar EPP adecuados</a:t>
            </a:r>
            <a:endParaRPr sz="1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32"/>
          <p:cNvSpPr txBox="1"/>
          <p:nvPr/>
        </p:nvSpPr>
        <p:spPr>
          <a:xfrm>
            <a:off x="370925" y="424450"/>
            <a:ext cx="6198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Las acciones para reducir la concentración de contaminantes a los que se halle expuesto el trabajador, deben efectivizarse teniendo en cuenta el siguiente orden: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32"/>
          <p:cNvSpPr txBox="1"/>
          <p:nvPr/>
        </p:nvSpPr>
        <p:spPr>
          <a:xfrm>
            <a:off x="697375" y="2555275"/>
            <a:ext cx="185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4BA17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Sobre la fuente emisoras</a:t>
            </a:r>
            <a:endParaRPr sz="1200">
              <a:solidFill>
                <a:srgbClr val="4BA173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3" name="Google Shape;363;p32"/>
          <p:cNvSpPr txBox="1"/>
          <p:nvPr/>
        </p:nvSpPr>
        <p:spPr>
          <a:xfrm>
            <a:off x="3384513" y="2575575"/>
            <a:ext cx="236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4BA17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Sobre el medio de transmisión</a:t>
            </a:r>
            <a:endParaRPr sz="1200">
              <a:solidFill>
                <a:srgbClr val="4BA173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4" name="Google Shape;364;p32"/>
          <p:cNvSpPr txBox="1"/>
          <p:nvPr/>
        </p:nvSpPr>
        <p:spPr>
          <a:xfrm>
            <a:off x="6765500" y="2593275"/>
            <a:ext cx="1577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4BA17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Sobre el trabajador</a:t>
            </a:r>
            <a:endParaRPr sz="1200">
              <a:solidFill>
                <a:srgbClr val="4BA173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65" name="Google Shape;365;p32"/>
          <p:cNvPicPr preferRelativeResize="0"/>
          <p:nvPr/>
        </p:nvPicPr>
        <p:blipFill rotWithShape="1">
          <a:blip r:embed="rId3">
            <a:alphaModFix/>
          </a:blip>
          <a:srcRect t="19637" r="70109" b="27727"/>
          <a:stretch/>
        </p:blipFill>
        <p:spPr>
          <a:xfrm>
            <a:off x="951800" y="1261625"/>
            <a:ext cx="1306128" cy="12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 rotWithShape="1">
          <a:blip r:embed="rId3">
            <a:alphaModFix/>
          </a:blip>
          <a:srcRect l="32222" t="24848" r="37886" b="22516"/>
          <a:stretch/>
        </p:blipFill>
        <p:spPr>
          <a:xfrm>
            <a:off x="3865276" y="1261625"/>
            <a:ext cx="1402474" cy="138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 rotWithShape="1">
          <a:blip r:embed="rId3">
            <a:alphaModFix/>
          </a:blip>
          <a:srcRect l="65909" t="24848" r="4199" b="22516"/>
          <a:stretch/>
        </p:blipFill>
        <p:spPr>
          <a:xfrm>
            <a:off x="6857104" y="1299613"/>
            <a:ext cx="1361482" cy="13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2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336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9" name="Google Shape;36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338389" y="-768562"/>
            <a:ext cx="1060200" cy="259732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2"/>
          <p:cNvSpPr txBox="1">
            <a:spLocks noGrp="1"/>
          </p:cNvSpPr>
          <p:nvPr>
            <p:ph type="title"/>
          </p:nvPr>
        </p:nvSpPr>
        <p:spPr>
          <a:xfrm>
            <a:off x="651756" y="-34037"/>
            <a:ext cx="31266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20565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Corrección</a:t>
            </a:r>
            <a:endParaRPr>
              <a:solidFill>
                <a:srgbClr val="20565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72" name="Google Shape;372;p32"/>
          <p:cNvSpPr/>
          <p:nvPr/>
        </p:nvSpPr>
        <p:spPr>
          <a:xfrm>
            <a:off x="231975" y="113875"/>
            <a:ext cx="360000" cy="360000"/>
          </a:xfrm>
          <a:prstGeom prst="ellipse">
            <a:avLst/>
          </a:prstGeom>
          <a:solidFill>
            <a:srgbClr val="205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3"/>
          <p:cNvSpPr txBox="1">
            <a:spLocks noGrp="1"/>
          </p:cNvSpPr>
          <p:nvPr>
            <p:ph type="title"/>
          </p:nvPr>
        </p:nvSpPr>
        <p:spPr>
          <a:xfrm>
            <a:off x="551525" y="281825"/>
            <a:ext cx="5630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Análisis del Aire para Evaluación de su Condición Ambiental</a:t>
            </a:r>
            <a:endParaRPr sz="22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79" name="Google Shape;379;p33"/>
          <p:cNvSpPr txBox="1">
            <a:spLocks noGrp="1"/>
          </p:cNvSpPr>
          <p:nvPr>
            <p:ph type="body" idx="4294967295"/>
          </p:nvPr>
        </p:nvSpPr>
        <p:spPr>
          <a:xfrm>
            <a:off x="551531" y="1206588"/>
            <a:ext cx="66426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es-419" sz="1500" b="1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Dos operaciones básicas</a:t>
            </a:r>
            <a:endParaRPr sz="1500" b="1" u="sng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500" b="1" u="sng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s-419" sz="1500"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Toma de la muestra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-Análisis de la muestra  (cuantitativo)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500" b="1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es-419" sz="1500" b="1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Orden operativo</a:t>
            </a:r>
            <a:endParaRPr sz="15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5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4610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-"/>
            </a:pP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CAPTACIÓN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54610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-"/>
            </a:pP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RETENCIÓN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54610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-"/>
            </a:pPr>
            <a:r>
              <a:rPr lang="es-419" sz="1200">
                <a:latin typeface="Montserrat"/>
                <a:ea typeface="Montserrat"/>
                <a:cs typeface="Montserrat"/>
                <a:sym typeface="Montserrat"/>
              </a:rPr>
              <a:t>MEDICIÓN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5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500" b="1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p33"/>
          <p:cNvSpPr txBox="1"/>
          <p:nvPr/>
        </p:nvSpPr>
        <p:spPr>
          <a:xfrm>
            <a:off x="710550" y="3743450"/>
            <a:ext cx="3774000" cy="692700"/>
          </a:xfrm>
          <a:prstGeom prst="rect">
            <a:avLst/>
          </a:prstGeom>
          <a:noFill/>
          <a:ln w="28575" cap="flat" cmpd="sng">
            <a:solidFill>
              <a:srgbClr val="336E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419" sz="1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MUESTRA DEBE SER REPRESENTATIVA Y EL ANÁLISIS, REALIZADO POR PERSONAL ESPECIALIZADO EN HIGIENE DEL TRABAJO</a:t>
            </a:r>
            <a:endParaRPr sz="12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1" name="Google Shape;3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7187" y="1206600"/>
            <a:ext cx="2523288" cy="2041750"/>
          </a:xfrm>
          <a:prstGeom prst="rect">
            <a:avLst/>
          </a:prstGeom>
          <a:noFill/>
          <a:ln w="28575" cap="flat" cmpd="sng">
            <a:solidFill>
              <a:srgbClr val="DCC97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2" name="Google Shape;3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175" y="3519850"/>
            <a:ext cx="2523300" cy="1187208"/>
          </a:xfrm>
          <a:prstGeom prst="rect">
            <a:avLst/>
          </a:prstGeom>
          <a:noFill/>
          <a:ln w="28575" cap="flat" cmpd="sng">
            <a:solidFill>
              <a:srgbClr val="DCC97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3" name="Google Shape;38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5099" y="2723841"/>
            <a:ext cx="1046100" cy="25030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3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5" name="Google Shape;38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338389" y="-768562"/>
            <a:ext cx="1060200" cy="2597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4"/>
          <p:cNvSpPr txBox="1"/>
          <p:nvPr/>
        </p:nvSpPr>
        <p:spPr>
          <a:xfrm>
            <a:off x="114025" y="191225"/>
            <a:ext cx="59916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Tren de muestreo</a:t>
            </a:r>
            <a:endParaRPr sz="2300">
              <a:solidFill>
                <a:srgbClr val="D9D34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2" name="Google Shape;392;p34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3" name="Google Shape;3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4"/>
          <p:cNvSpPr txBox="1"/>
          <p:nvPr/>
        </p:nvSpPr>
        <p:spPr>
          <a:xfrm>
            <a:off x="280100" y="2268850"/>
            <a:ext cx="49722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tren de muestreo de contaminantes es un sistema manual utilizado para recoger muestras de gases en ambientes laborales mediante absorción química. 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Está compuesto por una bomba de succión, un manómetro, un frasco de Dreschel, una solución captadora y mangueras. La solución captadora determina el tipo de contaminante a muestrear.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 realizan muestreos de 24 horas, y las muestras se envían al laboratorio para su análisis. Sus principales funciones son: asegurar la circulación del aire, medir el volumen de aire muestreado y retener o detectar contaminantes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395" name="Google Shape;395;p34"/>
          <p:cNvPicPr preferRelativeResize="0"/>
          <p:nvPr/>
        </p:nvPicPr>
        <p:blipFill rotWithShape="1">
          <a:blip r:embed="rId4">
            <a:alphaModFix/>
          </a:blip>
          <a:srcRect b="3651"/>
          <a:stretch/>
        </p:blipFill>
        <p:spPr>
          <a:xfrm>
            <a:off x="5364150" y="0"/>
            <a:ext cx="3779850" cy="495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4"/>
          <p:cNvPicPr preferRelativeResize="0"/>
          <p:nvPr/>
        </p:nvPicPr>
        <p:blipFill rotWithShape="1">
          <a:blip r:embed="rId5">
            <a:alphaModFix/>
          </a:blip>
          <a:srcRect l="51018"/>
          <a:stretch/>
        </p:blipFill>
        <p:spPr>
          <a:xfrm rot="10800000">
            <a:off x="8084248" y="2790952"/>
            <a:ext cx="1059752" cy="216474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4"/>
          <p:cNvSpPr txBox="1"/>
          <p:nvPr/>
        </p:nvSpPr>
        <p:spPr>
          <a:xfrm>
            <a:off x="280100" y="658400"/>
            <a:ext cx="4972200" cy="1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Función</a:t>
            </a:r>
            <a:endParaRPr sz="12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Black"/>
              <a:buAutoNum type="arabicPeriod"/>
            </a:pPr>
            <a:r>
              <a:rPr lang="es-419" sz="12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Circulación del aire.</a:t>
            </a:r>
            <a:endParaRPr sz="12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Black"/>
              <a:buAutoNum type="arabicPeriod"/>
            </a:pPr>
            <a:r>
              <a:rPr lang="es-419" sz="12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Medición del aire circulado.</a:t>
            </a:r>
            <a:endParaRPr sz="12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Black"/>
              <a:buAutoNum type="arabicPeriod"/>
            </a:pPr>
            <a:r>
              <a:rPr lang="es-419" sz="12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Retención del contaminante o exposición del aire contaminado a un sensor.</a:t>
            </a:r>
            <a:endParaRPr sz="12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"/>
          <p:cNvSpPr txBox="1"/>
          <p:nvPr/>
        </p:nvSpPr>
        <p:spPr>
          <a:xfrm>
            <a:off x="103850" y="1928425"/>
            <a:ext cx="3969600" cy="26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ExtraBold"/>
              <a:buAutoNum type="arabicPeriod"/>
            </a:pPr>
            <a:r>
              <a:rPr lang="es-419"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AIRE GENERAL: </a:t>
            </a:r>
            <a:r>
              <a:rPr lang="es-419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Equipo fijo a la altura de la cabeza, mide la calidad del aire en el ambiente laboral.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ExtraBold"/>
              <a:buAutoNum type="arabicPeriod"/>
            </a:pPr>
            <a:r>
              <a:rPr lang="es-419"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MUESTREO DE ZONA RESPIRATORIA: </a:t>
            </a:r>
            <a:r>
              <a:rPr lang="es-419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Muestra tomada cerca del empleado, evalúa la exposición directa a contaminantes.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ExtraBold"/>
              <a:buAutoNum type="arabicPeriod"/>
            </a:pPr>
            <a:r>
              <a:rPr lang="es-419"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MUESTREO PERSONAL: </a:t>
            </a:r>
            <a:r>
              <a:rPr lang="es-419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Equipo llevado por el trabajador durante operaciones y descansos, refleja la exposición personal a lo largo de la jornada.</a:t>
            </a:r>
            <a:endParaRPr sz="11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04" name="Google Shape;404;p35"/>
          <p:cNvSpPr txBox="1">
            <a:spLocks noGrp="1"/>
          </p:cNvSpPr>
          <p:nvPr>
            <p:ph type="title"/>
          </p:nvPr>
        </p:nvSpPr>
        <p:spPr>
          <a:xfrm>
            <a:off x="915501" y="1249213"/>
            <a:ext cx="2604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336E5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Por ubicación</a:t>
            </a:r>
            <a:endParaRPr sz="1800">
              <a:solidFill>
                <a:srgbClr val="336E5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405" name="Google Shape;405;p35"/>
          <p:cNvCxnSpPr/>
          <p:nvPr/>
        </p:nvCxnSpPr>
        <p:spPr>
          <a:xfrm flipH="1">
            <a:off x="4262575" y="876025"/>
            <a:ext cx="17100" cy="365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6" name="Google Shape;406;p35"/>
          <p:cNvSpPr txBox="1">
            <a:spLocks noGrp="1"/>
          </p:cNvSpPr>
          <p:nvPr>
            <p:ph type="title"/>
          </p:nvPr>
        </p:nvSpPr>
        <p:spPr>
          <a:xfrm>
            <a:off x="4662675" y="1249213"/>
            <a:ext cx="37116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336E5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Por tiempo</a:t>
            </a:r>
            <a:endParaRPr sz="1800">
              <a:solidFill>
                <a:srgbClr val="336E5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07" name="Google Shape;407;p35"/>
          <p:cNvSpPr txBox="1"/>
          <p:nvPr/>
        </p:nvSpPr>
        <p:spPr>
          <a:xfrm>
            <a:off x="4468800" y="1801373"/>
            <a:ext cx="40272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ExtraBold"/>
              <a:buAutoNum type="arabicPeriod"/>
            </a:pPr>
            <a:r>
              <a:rPr lang="es-419"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 período completo, con muestra única: </a:t>
            </a:r>
            <a:r>
              <a:rPr lang="es-419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Una muestra que representa toda la jornada laboral.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ExtraBold"/>
              <a:buAutoNum type="arabicPeriod"/>
            </a:pPr>
            <a:r>
              <a:rPr lang="es-419"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 período completo, muestras múltiples: </a:t>
            </a:r>
            <a:r>
              <a:rPr lang="es-419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Varias muestras a lo largo del día, identifica picos de exposición.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ExtraBold"/>
              <a:buAutoNum type="arabicPeriod"/>
            </a:pPr>
            <a:r>
              <a:rPr lang="es-419"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Muestreo de período parcial, una o varias muestras: </a:t>
            </a:r>
            <a:r>
              <a:rPr lang="es-419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Una o varias muestras en períodos específicos, útil para evaluar exposiciones críticas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ExtraBold"/>
              <a:buAutoNum type="arabicPeriod"/>
            </a:pPr>
            <a:r>
              <a:rPr lang="es-419"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Muestreo instantáneo en serie: e</a:t>
            </a:r>
            <a:r>
              <a:rPr lang="es-419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 lapsos aleatorios, captura variaciones rápidas en contaminantes.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35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" name="Google Shape;4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451663" y="-750238"/>
            <a:ext cx="1034949" cy="253542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5"/>
          <p:cNvSpPr txBox="1">
            <a:spLocks noGrp="1"/>
          </p:cNvSpPr>
          <p:nvPr>
            <p:ph type="title"/>
          </p:nvPr>
        </p:nvSpPr>
        <p:spPr>
          <a:xfrm>
            <a:off x="150347" y="85650"/>
            <a:ext cx="46122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CC97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Clasificación del Muestreo</a:t>
            </a:r>
            <a:endParaRPr>
              <a:solidFill>
                <a:srgbClr val="DCC97B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12" name="Google Shape;41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0750" y="741450"/>
            <a:ext cx="655800" cy="6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0576" y="741451"/>
            <a:ext cx="655800" cy="6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0788" y="2693987"/>
            <a:ext cx="1997876" cy="1916340"/>
          </a:xfrm>
          <a:prstGeom prst="rect">
            <a:avLst/>
          </a:prstGeom>
          <a:noFill/>
          <a:ln w="2857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9" name="Google Shape;419;p36"/>
          <p:cNvSpPr txBox="1"/>
          <p:nvPr/>
        </p:nvSpPr>
        <p:spPr>
          <a:xfrm>
            <a:off x="175550" y="941875"/>
            <a:ext cx="7658700" cy="14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Bombas eléctricas:</a:t>
            </a: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Son alimentadas por electricidad o baterías. Las bombas de gran caudal se utilizan para muestreos mayores a 0.2 l/min, mientras que las micro bombas alimentadas por baterías son comunes y efectivas en ciertos muestreos. Es esencial protegerlas contra la corrosión y los líquidos usados para retener contaminantes.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Actualmente estos elementos también miden el volumen de aire circulado.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p36"/>
          <p:cNvSpPr txBox="1"/>
          <p:nvPr/>
        </p:nvSpPr>
        <p:spPr>
          <a:xfrm>
            <a:off x="114025" y="172100"/>
            <a:ext cx="5991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Equipos para la circulación de Aire</a:t>
            </a:r>
            <a:endParaRPr sz="2300">
              <a:solidFill>
                <a:srgbClr val="D9D34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21" name="Google Shape;421;p36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" name="Google Shape;422;p36"/>
          <p:cNvPicPr preferRelativeResize="0"/>
          <p:nvPr/>
        </p:nvPicPr>
        <p:blipFill rotWithShape="1">
          <a:blip r:embed="rId4">
            <a:alphaModFix/>
          </a:blip>
          <a:srcRect l="319" r="48980"/>
          <a:stretch/>
        </p:blipFill>
        <p:spPr>
          <a:xfrm>
            <a:off x="7834250" y="1757900"/>
            <a:ext cx="1309748" cy="258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8960" y="2693975"/>
            <a:ext cx="1950213" cy="1950213"/>
          </a:xfrm>
          <a:prstGeom prst="rect">
            <a:avLst/>
          </a:prstGeom>
          <a:noFill/>
          <a:ln w="2857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5" name="Google Shape;425;p36"/>
          <p:cNvSpPr txBox="1"/>
          <p:nvPr/>
        </p:nvSpPr>
        <p:spPr>
          <a:xfrm>
            <a:off x="2969163" y="3294825"/>
            <a:ext cx="10887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2"/>
                </a:solidFill>
              </a:rPr>
              <a:t>Bomba personal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26" name="Google Shape;426;p36"/>
          <p:cNvSpPr txBox="1"/>
          <p:nvPr/>
        </p:nvSpPr>
        <p:spPr>
          <a:xfrm>
            <a:off x="6348672" y="3294825"/>
            <a:ext cx="13098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2"/>
                </a:solidFill>
              </a:rPr>
              <a:t>Bomba para grandes volúmenes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27" name="Google Shape;427;p36"/>
          <p:cNvSpPr txBox="1"/>
          <p:nvPr/>
        </p:nvSpPr>
        <p:spPr>
          <a:xfrm>
            <a:off x="4350725" y="4243988"/>
            <a:ext cx="199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 u="sng">
                <a:solidFill>
                  <a:schemeClr val="hlink"/>
                </a:solidFill>
                <a:hlinkClick r:id="rId7"/>
              </a:rPr>
              <a:t>https://inteccon.com/es/productos/aircon-2-sistema-de-muestreo-de-aire-sensidyne/</a:t>
            </a:r>
            <a:endParaRPr sz="700"/>
          </a:p>
        </p:txBody>
      </p:sp>
      <p:pic>
        <p:nvPicPr>
          <p:cNvPr id="428" name="Google Shape;428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7508662" y="-702013"/>
            <a:ext cx="953025" cy="233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1475" y="429725"/>
            <a:ext cx="5083924" cy="412814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7"/>
          <p:cNvSpPr txBox="1"/>
          <p:nvPr/>
        </p:nvSpPr>
        <p:spPr>
          <a:xfrm>
            <a:off x="114025" y="998525"/>
            <a:ext cx="3816000" cy="20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VENTAJAS DE EQUIPOS ACTUALES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AutoNum type="arabicPeriod"/>
            </a:pPr>
            <a:r>
              <a:rPr lang="es-419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Independencia de partes móviles.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AutoNum type="arabicPeriod"/>
            </a:pPr>
            <a:r>
              <a:rPr lang="es-419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Análisis y lecturas instantáneos.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AutoNum type="arabicPeriod"/>
            </a:pPr>
            <a:r>
              <a:rPr lang="es-419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Caudales bajos con alta sensibilidad.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AutoNum type="arabicPeriod"/>
            </a:pPr>
            <a:r>
              <a:rPr lang="es-419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Registro continuo de concentraciones.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AutoNum type="arabicPeriod"/>
            </a:pPr>
            <a:r>
              <a:rPr lang="es-419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Cálculo instantáneo de concentraciones.</a:t>
            </a:r>
            <a:endParaRPr sz="13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37"/>
          <p:cNvSpPr txBox="1"/>
          <p:nvPr/>
        </p:nvSpPr>
        <p:spPr>
          <a:xfrm>
            <a:off x="114025" y="191225"/>
            <a:ext cx="59916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Equipos para la circulación de Aire</a:t>
            </a:r>
            <a:endParaRPr sz="2300">
              <a:solidFill>
                <a:srgbClr val="D9D34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36" name="Google Shape;436;p37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7" name="Google Shape;43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0999" y="3071825"/>
            <a:ext cx="1708050" cy="188387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7">
            <a:hlinkClick r:id="rId6"/>
          </p:cNvPr>
          <p:cNvSpPr txBox="1"/>
          <p:nvPr/>
        </p:nvSpPr>
        <p:spPr>
          <a:xfrm>
            <a:off x="4879050" y="4453900"/>
            <a:ext cx="3816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u="sng">
                <a:solidFill>
                  <a:schemeClr val="hlink"/>
                </a:solidFill>
                <a:hlinkClick r:id="rId6"/>
              </a:rPr>
              <a:t>https://covix.net/project/purificador-de-aire-industrial-onair-1600/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440" name="Google Shape;44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742450" y="3168700"/>
            <a:ext cx="1036000" cy="253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0275" y="3096547"/>
            <a:ext cx="2569475" cy="1610503"/>
          </a:xfrm>
          <a:prstGeom prst="rect">
            <a:avLst/>
          </a:prstGeom>
          <a:noFill/>
          <a:ln w="28575" cap="flat" cmpd="sng">
            <a:solidFill>
              <a:srgbClr val="DCC97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6" name="Google Shape;446;p38"/>
          <p:cNvSpPr txBox="1"/>
          <p:nvPr/>
        </p:nvSpPr>
        <p:spPr>
          <a:xfrm>
            <a:off x="215325" y="68875"/>
            <a:ext cx="7086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Equipos para la retención de cont.</a:t>
            </a:r>
            <a:endParaRPr sz="2300">
              <a:solidFill>
                <a:srgbClr val="D9D34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4BA17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Contaminantes gaseosos:</a:t>
            </a:r>
            <a:endParaRPr sz="1800">
              <a:solidFill>
                <a:srgbClr val="4BA17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47" name="Google Shape;4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8"/>
          <p:cNvSpPr txBox="1"/>
          <p:nvPr/>
        </p:nvSpPr>
        <p:spPr>
          <a:xfrm>
            <a:off x="4052075" y="2332475"/>
            <a:ext cx="4640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 condensación: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Retiene vapores mediante la condensación en frascos colocados en mezclas frigoríficas.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9" name="Google Shape;44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900" y="2113350"/>
            <a:ext cx="3163050" cy="2593700"/>
          </a:xfrm>
          <a:prstGeom prst="rect">
            <a:avLst/>
          </a:prstGeom>
          <a:noFill/>
          <a:ln w="28575" cap="flat" cmpd="sng">
            <a:solidFill>
              <a:srgbClr val="DCC97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0" name="Google Shape;450;p38"/>
          <p:cNvSpPr txBox="1"/>
          <p:nvPr/>
        </p:nvSpPr>
        <p:spPr>
          <a:xfrm>
            <a:off x="407050" y="1194925"/>
            <a:ext cx="3162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Medio líquido: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Se utilizan solventes o soluciones reactivas para retener contaminantes.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0288" y="1478200"/>
            <a:ext cx="2569475" cy="955325"/>
          </a:xfrm>
          <a:prstGeom prst="rect">
            <a:avLst/>
          </a:prstGeom>
          <a:noFill/>
          <a:ln w="28575" cap="flat" cmpd="sng">
            <a:solidFill>
              <a:srgbClr val="DCC97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2" name="Google Shape;452;p38"/>
          <p:cNvSpPr txBox="1"/>
          <p:nvPr/>
        </p:nvSpPr>
        <p:spPr>
          <a:xfrm>
            <a:off x="4790975" y="533143"/>
            <a:ext cx="3162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Medio sólido: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Usa mechas impregnadas con soluciones reactivas para absorber contaminantes.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3" name="Google Shape;453;p38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4" name="Google Shape;454;p38"/>
          <p:cNvPicPr preferRelativeResize="0"/>
          <p:nvPr/>
        </p:nvPicPr>
        <p:blipFill rotWithShape="1">
          <a:blip r:embed="rId7">
            <a:alphaModFix/>
          </a:blip>
          <a:srcRect l="51018"/>
          <a:stretch/>
        </p:blipFill>
        <p:spPr>
          <a:xfrm rot="10800000">
            <a:off x="8317001" y="3000300"/>
            <a:ext cx="835549" cy="170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7673176" y="-657150"/>
            <a:ext cx="906525" cy="222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9"/>
          <p:cNvSpPr txBox="1"/>
          <p:nvPr/>
        </p:nvSpPr>
        <p:spPr>
          <a:xfrm>
            <a:off x="6298000" y="1088875"/>
            <a:ext cx="25485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Ciclones</a:t>
            </a:r>
            <a:b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Emplean la fuerza centrífuga para separar las partículas del flujo de aire.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39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2" name="Google Shape;46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9"/>
          <p:cNvSpPr txBox="1"/>
          <p:nvPr/>
        </p:nvSpPr>
        <p:spPr>
          <a:xfrm>
            <a:off x="211850" y="79825"/>
            <a:ext cx="88593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Equipos para la retención de cont.</a:t>
            </a:r>
            <a:endParaRPr sz="2300">
              <a:solidFill>
                <a:srgbClr val="D9D34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4BA17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Contaminantes particulados:</a:t>
            </a:r>
            <a:endParaRPr sz="1800">
              <a:solidFill>
                <a:srgbClr val="4BA17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64" name="Google Shape;464;p39"/>
          <p:cNvPicPr preferRelativeResize="0"/>
          <p:nvPr/>
        </p:nvPicPr>
        <p:blipFill rotWithShape="1">
          <a:blip r:embed="rId4">
            <a:alphaModFix/>
          </a:blip>
          <a:srcRect l="16434" t="7987" r="20525" b="7929"/>
          <a:stretch/>
        </p:blipFill>
        <p:spPr>
          <a:xfrm>
            <a:off x="6636270" y="2269875"/>
            <a:ext cx="1922655" cy="2564425"/>
          </a:xfrm>
          <a:prstGeom prst="rect">
            <a:avLst/>
          </a:prstGeom>
          <a:noFill/>
          <a:ln w="28575" cap="flat" cmpd="sng">
            <a:solidFill>
              <a:srgbClr val="DCC97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5" name="Google Shape;46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214" y="2269875"/>
            <a:ext cx="2056612" cy="2564425"/>
          </a:xfrm>
          <a:prstGeom prst="rect">
            <a:avLst/>
          </a:prstGeom>
          <a:noFill/>
          <a:ln w="28575" cap="flat" cmpd="sng">
            <a:solidFill>
              <a:srgbClr val="DCC97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6" name="Google Shape;46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2426" y="2519662"/>
            <a:ext cx="2622051" cy="2064863"/>
          </a:xfrm>
          <a:prstGeom prst="rect">
            <a:avLst/>
          </a:prstGeom>
          <a:noFill/>
          <a:ln w="2857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7" name="Google Shape;467;p39"/>
          <p:cNvSpPr txBox="1"/>
          <p:nvPr/>
        </p:nvSpPr>
        <p:spPr>
          <a:xfrm>
            <a:off x="3459198" y="1088875"/>
            <a:ext cx="25485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Filtros</a:t>
            </a:r>
            <a:b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Retienen partículas finas al hacer pasar el gas a través de un material filtrante.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p39"/>
          <p:cNvSpPr txBox="1"/>
          <p:nvPr/>
        </p:nvSpPr>
        <p:spPr>
          <a:xfrm>
            <a:off x="73325" y="1088875"/>
            <a:ext cx="31284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Cámaras de sedimentación</a:t>
            </a: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Remueven partículas sólidas utilizando la fuerza de gravedad.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9" name="Google Shape;46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420750" y="-763225"/>
            <a:ext cx="1052875" cy="25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40" title="toma_de_muestras_de_aire (540p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0763" y="1258925"/>
            <a:ext cx="6182477" cy="3474950"/>
          </a:xfrm>
          <a:prstGeom prst="rect">
            <a:avLst/>
          </a:prstGeom>
          <a:noFill/>
          <a:ln w="28575" cap="flat" cmpd="sng">
            <a:solidFill>
              <a:srgbClr val="4BA17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5" name="Google Shape;475;p40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6" name="Google Shape;47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065312" y="-912613"/>
            <a:ext cx="1258926" cy="308415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0"/>
          <p:cNvSpPr txBox="1"/>
          <p:nvPr/>
        </p:nvSpPr>
        <p:spPr>
          <a:xfrm>
            <a:off x="570350" y="270050"/>
            <a:ext cx="1697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Video:</a:t>
            </a:r>
            <a:endParaRPr sz="1800">
              <a:solidFill>
                <a:srgbClr val="4BA17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79" name="Google Shape;479;p40"/>
          <p:cNvPicPr preferRelativeResize="0"/>
          <p:nvPr/>
        </p:nvPicPr>
        <p:blipFill rotWithShape="1">
          <a:blip r:embed="rId7">
            <a:alphaModFix/>
          </a:blip>
          <a:srcRect l="51018"/>
          <a:stretch/>
        </p:blipFill>
        <p:spPr>
          <a:xfrm>
            <a:off x="-8550" y="1904625"/>
            <a:ext cx="1068949" cy="218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1245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5" name="Google Shape;485;p41"/>
          <p:cNvPicPr preferRelativeResize="0"/>
          <p:nvPr/>
        </p:nvPicPr>
        <p:blipFill rotWithShape="1">
          <a:blip r:embed="rId3">
            <a:alphaModFix/>
          </a:blip>
          <a:srcRect t="21547" b="25250"/>
          <a:stretch/>
        </p:blipFill>
        <p:spPr>
          <a:xfrm>
            <a:off x="-261825" y="0"/>
            <a:ext cx="96676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1"/>
          <p:cNvSpPr/>
          <p:nvPr/>
        </p:nvSpPr>
        <p:spPr>
          <a:xfrm>
            <a:off x="0" y="0"/>
            <a:ext cx="3753300" cy="5143500"/>
          </a:xfrm>
          <a:prstGeom prst="rect">
            <a:avLst/>
          </a:prstGeom>
          <a:solidFill>
            <a:srgbClr val="DCC97B">
              <a:alpha val="8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1"/>
          <p:cNvSpPr txBox="1"/>
          <p:nvPr/>
        </p:nvSpPr>
        <p:spPr>
          <a:xfrm>
            <a:off x="208200" y="210400"/>
            <a:ext cx="31662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Actividades Contaminantes</a:t>
            </a:r>
            <a:endParaRPr sz="12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Trabajos con Madera</a:t>
            </a: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8" name="Google Shape;48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1"/>
          <p:cNvSpPr txBox="1"/>
          <p:nvPr/>
        </p:nvSpPr>
        <p:spPr>
          <a:xfrm>
            <a:off x="417500" y="923175"/>
            <a:ext cx="3312000" cy="3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Contaminantes: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Polvo de madera, resinas, colorantes, hongos, bacterias.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Efectos:</a:t>
            </a:r>
            <a:endParaRPr sz="1200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Dérmicos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Alergias, eccemas por contacto.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Respiratorios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Irritación de vías respiratorias, rinitis, asma, fibrosis pulmonar.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Medidas Preventivas: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Uso de equipos de protección personal (EPP) como mascarillas, guantes y ropa protectora. Instalación de sistemas de ventilación y extracción de polvo.</a:t>
            </a:r>
            <a:endParaRPr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0" name="Google Shape;490;p41"/>
          <p:cNvPicPr preferRelativeResize="0"/>
          <p:nvPr/>
        </p:nvPicPr>
        <p:blipFill rotWithShape="1">
          <a:blip r:embed="rId5">
            <a:alphaModFix/>
          </a:blip>
          <a:srcRect t="23571" r="69267" b="29095"/>
          <a:stretch/>
        </p:blipFill>
        <p:spPr>
          <a:xfrm>
            <a:off x="68055" y="1215050"/>
            <a:ext cx="365722" cy="3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1"/>
          <p:cNvPicPr preferRelativeResize="0"/>
          <p:nvPr/>
        </p:nvPicPr>
        <p:blipFill rotWithShape="1">
          <a:blip r:embed="rId5">
            <a:alphaModFix/>
          </a:blip>
          <a:srcRect l="67714" t="19307" r="-1181" b="29095"/>
          <a:stretch/>
        </p:blipFill>
        <p:spPr>
          <a:xfrm>
            <a:off x="19225" y="3337700"/>
            <a:ext cx="398275" cy="3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1"/>
          <p:cNvPicPr preferRelativeResize="0"/>
          <p:nvPr/>
        </p:nvPicPr>
        <p:blipFill rotWithShape="1">
          <a:blip r:embed="rId6">
            <a:alphaModFix/>
          </a:blip>
          <a:srcRect r="77437" b="53078"/>
          <a:stretch/>
        </p:blipFill>
        <p:spPr>
          <a:xfrm>
            <a:off x="-28975" y="2545425"/>
            <a:ext cx="494683" cy="57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1"/>
          <p:cNvPicPr preferRelativeResize="0"/>
          <p:nvPr/>
        </p:nvPicPr>
        <p:blipFill rotWithShape="1">
          <a:blip r:embed="rId6">
            <a:alphaModFix/>
          </a:blip>
          <a:srcRect l="24322" r="53115" b="53078"/>
          <a:stretch/>
        </p:blipFill>
        <p:spPr>
          <a:xfrm>
            <a:off x="-28975" y="2053625"/>
            <a:ext cx="494683" cy="57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t="7705" b="7713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>
            <a:off x="4663475" y="1545700"/>
            <a:ext cx="4266900" cy="3442500"/>
          </a:xfrm>
          <a:prstGeom prst="rect">
            <a:avLst/>
          </a:prstGeom>
          <a:solidFill>
            <a:srgbClr val="DCC97B">
              <a:alpha val="8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4842575" y="1900450"/>
            <a:ext cx="3908700" cy="27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Introducción</a:t>
            </a:r>
            <a:endParaRPr sz="2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Higiene del Trabajo se enfoca en prevenir y corregir estos efectos adversos mediante controles adecuados. Los factores ambientales pueden influir en la salud, generando efectos positivos, neutros o perjudiciales. Es fundamental identificar señales de riesgo y aplicar medidas para mantener la exposición a niveles seguros.</a:t>
            </a:r>
            <a:endParaRPr sz="2800" b="1">
              <a:solidFill>
                <a:srgbClr val="FB8C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2"/>
          <p:cNvSpPr/>
          <p:nvPr/>
        </p:nvSpPr>
        <p:spPr>
          <a:xfrm>
            <a:off x="1245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9" name="Google Shape;499;p42"/>
          <p:cNvPicPr preferRelativeResize="0"/>
          <p:nvPr/>
        </p:nvPicPr>
        <p:blipFill rotWithShape="1">
          <a:blip r:embed="rId3">
            <a:alphaModFix/>
          </a:blip>
          <a:srcRect t="5419"/>
          <a:stretch/>
        </p:blipFill>
        <p:spPr>
          <a:xfrm>
            <a:off x="-261825" y="0"/>
            <a:ext cx="96676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2"/>
          <p:cNvSpPr/>
          <p:nvPr/>
        </p:nvSpPr>
        <p:spPr>
          <a:xfrm>
            <a:off x="0" y="0"/>
            <a:ext cx="3753300" cy="5143500"/>
          </a:xfrm>
          <a:prstGeom prst="rect">
            <a:avLst/>
          </a:prstGeom>
          <a:solidFill>
            <a:srgbClr val="DCC97B">
              <a:alpha val="8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42"/>
          <p:cNvSpPr txBox="1"/>
          <p:nvPr/>
        </p:nvSpPr>
        <p:spPr>
          <a:xfrm>
            <a:off x="208200" y="210400"/>
            <a:ext cx="31662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Actividades Contaminantes</a:t>
            </a:r>
            <a:endParaRPr sz="12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Trabajos con Agregados</a:t>
            </a: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2" name="Google Shape;50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42"/>
          <p:cNvSpPr txBox="1"/>
          <p:nvPr/>
        </p:nvSpPr>
        <p:spPr>
          <a:xfrm>
            <a:off x="433777" y="952825"/>
            <a:ext cx="3254700" cy="3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Contaminantes: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Partículas de silicio, polvo de cantera.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Efectos:</a:t>
            </a:r>
            <a:endParaRPr sz="1200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Respiratorios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Silicosis, fibrosis quística pulmonar.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Digestivos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Úlcera gastrointestinal por ingestión accidental.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Oculares y dérmicos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Conjuntivitis, ceguera, heridas por partículas.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Medidas Preventivas: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Uso de mascarillas, gafas protectoras, y ropa de protección completa. Control de polvo mediante sistemas de riego y extracción.</a:t>
            </a:r>
            <a:endParaRPr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4" name="Google Shape;504;p42"/>
          <p:cNvPicPr preferRelativeResize="0"/>
          <p:nvPr/>
        </p:nvPicPr>
        <p:blipFill rotWithShape="1">
          <a:blip r:embed="rId5">
            <a:alphaModFix/>
          </a:blip>
          <a:srcRect t="23571" r="69267" b="29095"/>
          <a:stretch/>
        </p:blipFill>
        <p:spPr>
          <a:xfrm>
            <a:off x="68055" y="1215050"/>
            <a:ext cx="365722" cy="3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2"/>
          <p:cNvPicPr preferRelativeResize="0"/>
          <p:nvPr/>
        </p:nvPicPr>
        <p:blipFill rotWithShape="1">
          <a:blip r:embed="rId5">
            <a:alphaModFix/>
          </a:blip>
          <a:srcRect l="67714" t="19307" r="-1181" b="29095"/>
          <a:stretch/>
        </p:blipFill>
        <p:spPr>
          <a:xfrm>
            <a:off x="51775" y="3860175"/>
            <a:ext cx="398275" cy="3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2"/>
          <p:cNvPicPr preferRelativeResize="0"/>
          <p:nvPr/>
        </p:nvPicPr>
        <p:blipFill rotWithShape="1">
          <a:blip r:embed="rId6">
            <a:alphaModFix/>
          </a:blip>
          <a:srcRect r="77437" b="53078"/>
          <a:stretch/>
        </p:blipFill>
        <p:spPr>
          <a:xfrm>
            <a:off x="3575" y="2035288"/>
            <a:ext cx="494683" cy="57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2"/>
          <p:cNvPicPr preferRelativeResize="0"/>
          <p:nvPr/>
        </p:nvPicPr>
        <p:blipFill rotWithShape="1">
          <a:blip r:embed="rId6">
            <a:alphaModFix/>
          </a:blip>
          <a:srcRect l="48644" r="28793" b="53078"/>
          <a:stretch/>
        </p:blipFill>
        <p:spPr>
          <a:xfrm>
            <a:off x="3575" y="2636950"/>
            <a:ext cx="494683" cy="57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2"/>
          <p:cNvPicPr preferRelativeResize="0"/>
          <p:nvPr/>
        </p:nvPicPr>
        <p:blipFill rotWithShape="1">
          <a:blip r:embed="rId6">
            <a:alphaModFix/>
          </a:blip>
          <a:srcRect l="76440" r="997" b="53078"/>
          <a:stretch/>
        </p:blipFill>
        <p:spPr>
          <a:xfrm>
            <a:off x="3575" y="3215650"/>
            <a:ext cx="365726" cy="42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2"/>
          <p:cNvPicPr preferRelativeResize="0"/>
          <p:nvPr/>
        </p:nvPicPr>
        <p:blipFill rotWithShape="1">
          <a:blip r:embed="rId6">
            <a:alphaModFix/>
          </a:blip>
          <a:srcRect l="24719" r="52718" b="53078"/>
          <a:stretch/>
        </p:blipFill>
        <p:spPr>
          <a:xfrm>
            <a:off x="155975" y="3368050"/>
            <a:ext cx="365726" cy="427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3"/>
          <p:cNvSpPr/>
          <p:nvPr/>
        </p:nvSpPr>
        <p:spPr>
          <a:xfrm>
            <a:off x="1245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5" name="Google Shape;515;p43"/>
          <p:cNvPicPr preferRelativeResize="0"/>
          <p:nvPr/>
        </p:nvPicPr>
        <p:blipFill rotWithShape="1">
          <a:blip r:embed="rId3">
            <a:alphaModFix/>
          </a:blip>
          <a:srcRect t="3445" b="3445"/>
          <a:stretch/>
        </p:blipFill>
        <p:spPr>
          <a:xfrm>
            <a:off x="-261825" y="0"/>
            <a:ext cx="966765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3"/>
          <p:cNvSpPr/>
          <p:nvPr/>
        </p:nvSpPr>
        <p:spPr>
          <a:xfrm>
            <a:off x="0" y="0"/>
            <a:ext cx="3753300" cy="5143500"/>
          </a:xfrm>
          <a:prstGeom prst="rect">
            <a:avLst/>
          </a:prstGeom>
          <a:solidFill>
            <a:srgbClr val="DCC97B">
              <a:alpha val="8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43"/>
          <p:cNvSpPr txBox="1"/>
          <p:nvPr/>
        </p:nvSpPr>
        <p:spPr>
          <a:xfrm>
            <a:off x="208200" y="210400"/>
            <a:ext cx="31662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Actividades Contaminantes</a:t>
            </a:r>
            <a:endParaRPr sz="12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Trabajos con Pinturas</a:t>
            </a: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8" name="Google Shape;51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3"/>
          <p:cNvSpPr txBox="1"/>
          <p:nvPr/>
        </p:nvSpPr>
        <p:spPr>
          <a:xfrm>
            <a:off x="398412" y="932397"/>
            <a:ext cx="3261300" cy="3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Contaminantes: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Vapores de disolventes, pigmentos sintéticos, compuestos tóxicos derivados del petróleo.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Efectos:</a:t>
            </a:r>
            <a:endParaRPr sz="1200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Respiratorios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Daños pulmonares, riesgo de cáncer de pulmón.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Digestivos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Náuseas, vómitos, diarrea por ingestión.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Oculares y dérmicos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Conjuntivitis, dermatitis, cáncer de piel.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Medidas Preventivas: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Uso de EPP adecuado como respiradores y gafas. Ventilación adecuada del área de trabajo y uso de pinturas menos tóxicas.</a:t>
            </a:r>
            <a:endParaRPr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0" name="Google Shape;520;p43"/>
          <p:cNvPicPr preferRelativeResize="0"/>
          <p:nvPr/>
        </p:nvPicPr>
        <p:blipFill rotWithShape="1">
          <a:blip r:embed="rId5">
            <a:alphaModFix/>
          </a:blip>
          <a:srcRect t="23571" r="69267" b="29095"/>
          <a:stretch/>
        </p:blipFill>
        <p:spPr>
          <a:xfrm>
            <a:off x="68055" y="1215050"/>
            <a:ext cx="365722" cy="3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3"/>
          <p:cNvPicPr preferRelativeResize="0"/>
          <p:nvPr/>
        </p:nvPicPr>
        <p:blipFill rotWithShape="1">
          <a:blip r:embed="rId5">
            <a:alphaModFix/>
          </a:blip>
          <a:srcRect l="67714" t="19307" r="-1181" b="29095"/>
          <a:stretch/>
        </p:blipFill>
        <p:spPr>
          <a:xfrm>
            <a:off x="12450" y="4260875"/>
            <a:ext cx="398275" cy="3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3"/>
          <p:cNvPicPr preferRelativeResize="0"/>
          <p:nvPr/>
        </p:nvPicPr>
        <p:blipFill rotWithShape="1">
          <a:blip r:embed="rId6">
            <a:alphaModFix/>
          </a:blip>
          <a:srcRect r="77437" b="53078"/>
          <a:stretch/>
        </p:blipFill>
        <p:spPr>
          <a:xfrm>
            <a:off x="3575" y="2416288"/>
            <a:ext cx="494683" cy="57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3"/>
          <p:cNvPicPr preferRelativeResize="0"/>
          <p:nvPr/>
        </p:nvPicPr>
        <p:blipFill rotWithShape="1">
          <a:blip r:embed="rId6">
            <a:alphaModFix/>
          </a:blip>
          <a:srcRect l="48644" r="28793" b="53078"/>
          <a:stretch/>
        </p:blipFill>
        <p:spPr>
          <a:xfrm>
            <a:off x="3575" y="3017950"/>
            <a:ext cx="494683" cy="57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3"/>
          <p:cNvPicPr preferRelativeResize="0"/>
          <p:nvPr/>
        </p:nvPicPr>
        <p:blipFill rotWithShape="1">
          <a:blip r:embed="rId6">
            <a:alphaModFix/>
          </a:blip>
          <a:srcRect l="76440" r="997" b="53078"/>
          <a:stretch/>
        </p:blipFill>
        <p:spPr>
          <a:xfrm>
            <a:off x="3575" y="3596650"/>
            <a:ext cx="365726" cy="42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3"/>
          <p:cNvPicPr preferRelativeResize="0"/>
          <p:nvPr/>
        </p:nvPicPr>
        <p:blipFill rotWithShape="1">
          <a:blip r:embed="rId6">
            <a:alphaModFix/>
          </a:blip>
          <a:srcRect l="24719" r="52718" b="53078"/>
          <a:stretch/>
        </p:blipFill>
        <p:spPr>
          <a:xfrm>
            <a:off x="155975" y="3749050"/>
            <a:ext cx="365726" cy="427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4"/>
          <p:cNvSpPr/>
          <p:nvPr/>
        </p:nvSpPr>
        <p:spPr>
          <a:xfrm>
            <a:off x="1245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1" name="Google Shape;531;p44"/>
          <p:cNvPicPr preferRelativeResize="0"/>
          <p:nvPr/>
        </p:nvPicPr>
        <p:blipFill rotWithShape="1">
          <a:blip r:embed="rId3">
            <a:alphaModFix/>
          </a:blip>
          <a:srcRect t="10108" b="10108"/>
          <a:stretch/>
        </p:blipFill>
        <p:spPr>
          <a:xfrm>
            <a:off x="-261825" y="0"/>
            <a:ext cx="966765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4"/>
          <p:cNvSpPr/>
          <p:nvPr/>
        </p:nvSpPr>
        <p:spPr>
          <a:xfrm>
            <a:off x="0" y="0"/>
            <a:ext cx="3753300" cy="5143500"/>
          </a:xfrm>
          <a:prstGeom prst="rect">
            <a:avLst/>
          </a:prstGeom>
          <a:solidFill>
            <a:srgbClr val="DCC97B">
              <a:alpha val="8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4"/>
          <p:cNvSpPr txBox="1"/>
          <p:nvPr/>
        </p:nvSpPr>
        <p:spPr>
          <a:xfrm>
            <a:off x="208200" y="210400"/>
            <a:ext cx="34641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Actividades Contaminantes</a:t>
            </a:r>
            <a:endParaRPr sz="12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Trabajos con Demoliciones</a:t>
            </a: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4" name="Google Shape;53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4"/>
          <p:cNvSpPr txBox="1"/>
          <p:nvPr/>
        </p:nvSpPr>
        <p:spPr>
          <a:xfrm>
            <a:off x="376076" y="1021544"/>
            <a:ext cx="3312000" cy="3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Contaminantes: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Partículas de polvo, fragmentos de materiales.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Efectos:</a:t>
            </a:r>
            <a:endParaRPr sz="1200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Respiratorios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Irritación por partículas inhaladas.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Oculares y dérmicos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Lesiones oculares, heridas por fragmentos.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Medidas Preventivas: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Uso de mascarillas, gafas protectoras y ropa resistente. Control del polvo y manejo seguro de equipos percutores.</a:t>
            </a:r>
            <a:endParaRPr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6" name="Google Shape;536;p44"/>
          <p:cNvPicPr preferRelativeResize="0"/>
          <p:nvPr/>
        </p:nvPicPr>
        <p:blipFill rotWithShape="1">
          <a:blip r:embed="rId5">
            <a:alphaModFix/>
          </a:blip>
          <a:srcRect t="23571" r="69267" b="29095"/>
          <a:stretch/>
        </p:blipFill>
        <p:spPr>
          <a:xfrm>
            <a:off x="68055" y="1215050"/>
            <a:ext cx="365722" cy="3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4"/>
          <p:cNvPicPr preferRelativeResize="0"/>
          <p:nvPr/>
        </p:nvPicPr>
        <p:blipFill rotWithShape="1">
          <a:blip r:embed="rId5">
            <a:alphaModFix/>
          </a:blip>
          <a:srcRect l="67714" t="19307" r="-1181" b="29095"/>
          <a:stretch/>
        </p:blipFill>
        <p:spPr>
          <a:xfrm>
            <a:off x="19225" y="3337700"/>
            <a:ext cx="398275" cy="3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4"/>
          <p:cNvPicPr preferRelativeResize="0"/>
          <p:nvPr/>
        </p:nvPicPr>
        <p:blipFill rotWithShape="1">
          <a:blip r:embed="rId6">
            <a:alphaModFix/>
          </a:blip>
          <a:srcRect r="77437" b="53078"/>
          <a:stretch/>
        </p:blipFill>
        <p:spPr>
          <a:xfrm>
            <a:off x="3575" y="2035288"/>
            <a:ext cx="494683" cy="57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4"/>
          <p:cNvPicPr preferRelativeResize="0"/>
          <p:nvPr/>
        </p:nvPicPr>
        <p:blipFill rotWithShape="1">
          <a:blip r:embed="rId6">
            <a:alphaModFix/>
          </a:blip>
          <a:srcRect l="76440" r="997" b="53078"/>
          <a:stretch/>
        </p:blipFill>
        <p:spPr>
          <a:xfrm>
            <a:off x="3575" y="2606050"/>
            <a:ext cx="365726" cy="42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4"/>
          <p:cNvPicPr preferRelativeResize="0"/>
          <p:nvPr/>
        </p:nvPicPr>
        <p:blipFill rotWithShape="1">
          <a:blip r:embed="rId6">
            <a:alphaModFix/>
          </a:blip>
          <a:srcRect l="24719" r="52718" b="53078"/>
          <a:stretch/>
        </p:blipFill>
        <p:spPr>
          <a:xfrm>
            <a:off x="155975" y="2758450"/>
            <a:ext cx="365726" cy="427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5"/>
          <p:cNvSpPr/>
          <p:nvPr/>
        </p:nvSpPr>
        <p:spPr>
          <a:xfrm>
            <a:off x="1245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6" name="Google Shape;546;p45"/>
          <p:cNvPicPr preferRelativeResize="0"/>
          <p:nvPr/>
        </p:nvPicPr>
        <p:blipFill rotWithShape="1">
          <a:blip r:embed="rId3">
            <a:alphaModFix/>
          </a:blip>
          <a:srcRect t="2687" b="2696"/>
          <a:stretch/>
        </p:blipFill>
        <p:spPr>
          <a:xfrm>
            <a:off x="-261825" y="0"/>
            <a:ext cx="96676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5"/>
          <p:cNvSpPr/>
          <p:nvPr/>
        </p:nvSpPr>
        <p:spPr>
          <a:xfrm>
            <a:off x="0" y="0"/>
            <a:ext cx="3753300" cy="5143500"/>
          </a:xfrm>
          <a:prstGeom prst="rect">
            <a:avLst/>
          </a:prstGeom>
          <a:solidFill>
            <a:srgbClr val="DCC97B">
              <a:alpha val="8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5"/>
          <p:cNvSpPr txBox="1"/>
          <p:nvPr/>
        </p:nvSpPr>
        <p:spPr>
          <a:xfrm>
            <a:off x="208200" y="210400"/>
            <a:ext cx="31662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Actividades Contaminantes</a:t>
            </a:r>
            <a:endParaRPr sz="12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Trabajos con Soldaduras</a:t>
            </a: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9" name="Google Shape;54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45"/>
          <p:cNvSpPr txBox="1"/>
          <p:nvPr/>
        </p:nvSpPr>
        <p:spPr>
          <a:xfrm>
            <a:off x="417500" y="999500"/>
            <a:ext cx="3301800" cy="3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Contaminantes: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Gases y humos de soldadura, incluyendo metales pesados y compuestos tóxicos.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Efectos:</a:t>
            </a:r>
            <a:endParaRPr sz="1200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Respiratorios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Problemas pulmonares, exposición a gases tóxicos.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Medidas Preventivas: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Uso de mascarillas específicas para soldadura, ventilación adecuada y equipos de protección adecuados.</a:t>
            </a:r>
            <a:endParaRPr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1" name="Google Shape;551;p45"/>
          <p:cNvPicPr preferRelativeResize="0"/>
          <p:nvPr/>
        </p:nvPicPr>
        <p:blipFill rotWithShape="1">
          <a:blip r:embed="rId5">
            <a:alphaModFix/>
          </a:blip>
          <a:srcRect t="23571" r="69267" b="29095"/>
          <a:stretch/>
        </p:blipFill>
        <p:spPr>
          <a:xfrm>
            <a:off x="68055" y="1215050"/>
            <a:ext cx="365722" cy="3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5"/>
          <p:cNvPicPr preferRelativeResize="0"/>
          <p:nvPr/>
        </p:nvPicPr>
        <p:blipFill rotWithShape="1">
          <a:blip r:embed="rId5">
            <a:alphaModFix/>
          </a:blip>
          <a:srcRect l="67714" t="19307" r="-1181" b="29095"/>
          <a:stretch/>
        </p:blipFill>
        <p:spPr>
          <a:xfrm>
            <a:off x="19225" y="2956700"/>
            <a:ext cx="398275" cy="3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5"/>
          <p:cNvPicPr preferRelativeResize="0"/>
          <p:nvPr/>
        </p:nvPicPr>
        <p:blipFill rotWithShape="1">
          <a:blip r:embed="rId6">
            <a:alphaModFix/>
          </a:blip>
          <a:srcRect r="77437" b="53078"/>
          <a:stretch/>
        </p:blipFill>
        <p:spPr>
          <a:xfrm>
            <a:off x="3575" y="2187688"/>
            <a:ext cx="494683" cy="57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6"/>
          <p:cNvSpPr/>
          <p:nvPr/>
        </p:nvSpPr>
        <p:spPr>
          <a:xfrm>
            <a:off x="1245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9" name="Google Shape;559;p46"/>
          <p:cNvPicPr preferRelativeResize="0"/>
          <p:nvPr/>
        </p:nvPicPr>
        <p:blipFill rotWithShape="1">
          <a:blip r:embed="rId3">
            <a:alphaModFix/>
          </a:blip>
          <a:srcRect t="2794" b="2785"/>
          <a:stretch/>
        </p:blipFill>
        <p:spPr>
          <a:xfrm>
            <a:off x="-261825" y="0"/>
            <a:ext cx="966765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46"/>
          <p:cNvSpPr/>
          <p:nvPr/>
        </p:nvSpPr>
        <p:spPr>
          <a:xfrm>
            <a:off x="0" y="0"/>
            <a:ext cx="3753300" cy="5143500"/>
          </a:xfrm>
          <a:prstGeom prst="rect">
            <a:avLst/>
          </a:prstGeom>
          <a:solidFill>
            <a:srgbClr val="DCC97B">
              <a:alpha val="8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6"/>
          <p:cNvSpPr txBox="1"/>
          <p:nvPr/>
        </p:nvSpPr>
        <p:spPr>
          <a:xfrm>
            <a:off x="208200" y="210400"/>
            <a:ext cx="34218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Actividades Contaminantes</a:t>
            </a:r>
            <a:endParaRPr sz="12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Trabajos con Combustión</a:t>
            </a: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2" name="Google Shape;56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6"/>
          <p:cNvSpPr txBox="1"/>
          <p:nvPr/>
        </p:nvSpPr>
        <p:spPr>
          <a:xfrm>
            <a:off x="442652" y="999500"/>
            <a:ext cx="3225900" cy="3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Contaminantes: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Dióxido de carbono, monóxido de carbono, óxidos de nitrógeno.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Efectos:</a:t>
            </a:r>
            <a:endParaRPr sz="1200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Respiratorios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Mareos, irritación, riesgo de asfixia o muerte en ambientes cerrados.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Medidas Preventivas: 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Asegurar una ventilación adecuada, monitoreo de la calidad del aire y uso de EPP.</a:t>
            </a:r>
            <a:endParaRPr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4" name="Google Shape;564;p46"/>
          <p:cNvPicPr preferRelativeResize="0"/>
          <p:nvPr/>
        </p:nvPicPr>
        <p:blipFill rotWithShape="1">
          <a:blip r:embed="rId5">
            <a:alphaModFix/>
          </a:blip>
          <a:srcRect t="23571" r="69267" b="29095"/>
          <a:stretch/>
        </p:blipFill>
        <p:spPr>
          <a:xfrm>
            <a:off x="68055" y="1215050"/>
            <a:ext cx="365722" cy="3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46"/>
          <p:cNvPicPr preferRelativeResize="0"/>
          <p:nvPr/>
        </p:nvPicPr>
        <p:blipFill rotWithShape="1">
          <a:blip r:embed="rId5">
            <a:alphaModFix/>
          </a:blip>
          <a:srcRect l="67714" t="19307" r="-1181" b="29095"/>
          <a:stretch/>
        </p:blipFill>
        <p:spPr>
          <a:xfrm>
            <a:off x="19225" y="3109100"/>
            <a:ext cx="398275" cy="3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6"/>
          <p:cNvPicPr preferRelativeResize="0"/>
          <p:nvPr/>
        </p:nvPicPr>
        <p:blipFill rotWithShape="1">
          <a:blip r:embed="rId6">
            <a:alphaModFix/>
          </a:blip>
          <a:srcRect r="77437" b="53078"/>
          <a:stretch/>
        </p:blipFill>
        <p:spPr>
          <a:xfrm>
            <a:off x="3575" y="2187688"/>
            <a:ext cx="494683" cy="57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7"/>
          <p:cNvSpPr/>
          <p:nvPr/>
        </p:nvSpPr>
        <p:spPr>
          <a:xfrm>
            <a:off x="1245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2" name="Google Shape;572;p47"/>
          <p:cNvPicPr preferRelativeResize="0"/>
          <p:nvPr/>
        </p:nvPicPr>
        <p:blipFill rotWithShape="1">
          <a:blip r:embed="rId3">
            <a:alphaModFix/>
          </a:blip>
          <a:srcRect t="4603" b="4594"/>
          <a:stretch/>
        </p:blipFill>
        <p:spPr>
          <a:xfrm>
            <a:off x="-261825" y="0"/>
            <a:ext cx="966765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7"/>
          <p:cNvSpPr/>
          <p:nvPr/>
        </p:nvSpPr>
        <p:spPr>
          <a:xfrm>
            <a:off x="0" y="0"/>
            <a:ext cx="3753300" cy="5143500"/>
          </a:xfrm>
          <a:prstGeom prst="rect">
            <a:avLst/>
          </a:prstGeom>
          <a:solidFill>
            <a:srgbClr val="DCC97B">
              <a:alpha val="8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7"/>
          <p:cNvSpPr txBox="1"/>
          <p:nvPr/>
        </p:nvSpPr>
        <p:spPr>
          <a:xfrm>
            <a:off x="208200" y="210400"/>
            <a:ext cx="34218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Actividades Contaminantes</a:t>
            </a:r>
            <a:endParaRPr sz="12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Trabajos con Hormigón</a:t>
            </a: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5" name="Google Shape;57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7"/>
          <p:cNvSpPr txBox="1"/>
          <p:nvPr/>
        </p:nvSpPr>
        <p:spPr>
          <a:xfrm>
            <a:off x="384950" y="978681"/>
            <a:ext cx="3296700" cy="3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Contaminantes: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Polvo de cemento, dióxido de carbono.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Efectos:</a:t>
            </a:r>
            <a:endParaRPr sz="1200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Respiratorios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Bronquitis crónica, enfisema pulmonar.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Digestivos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Úlcera gastrointestinal por ingestión accidental.</a:t>
            </a:r>
            <a:endParaRPr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Oculares y dérmicos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Conjuntivitis, dermatitis por exposición al cemento.</a:t>
            </a:r>
            <a:endParaRPr sz="12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2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Medidas Preventivas: </a:t>
            </a:r>
            <a:r>
              <a:rPr lang="es-419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Uso de mascarillas, gafas protectoras y ropa adecuada. Control de polvo y manejo seguro del cemento.</a:t>
            </a:r>
            <a:endParaRPr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7" name="Google Shape;577;p47"/>
          <p:cNvPicPr preferRelativeResize="0"/>
          <p:nvPr/>
        </p:nvPicPr>
        <p:blipFill rotWithShape="1">
          <a:blip r:embed="rId5">
            <a:alphaModFix/>
          </a:blip>
          <a:srcRect t="23571" r="69267" b="29095"/>
          <a:stretch/>
        </p:blipFill>
        <p:spPr>
          <a:xfrm>
            <a:off x="68055" y="1215050"/>
            <a:ext cx="365722" cy="3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7"/>
          <p:cNvPicPr preferRelativeResize="0"/>
          <p:nvPr/>
        </p:nvPicPr>
        <p:blipFill rotWithShape="1">
          <a:blip r:embed="rId5">
            <a:alphaModFix/>
          </a:blip>
          <a:srcRect l="67714" t="19307" r="-1181" b="29095"/>
          <a:stretch/>
        </p:blipFill>
        <p:spPr>
          <a:xfrm>
            <a:off x="19225" y="3871100"/>
            <a:ext cx="398275" cy="3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7"/>
          <p:cNvPicPr preferRelativeResize="0"/>
          <p:nvPr/>
        </p:nvPicPr>
        <p:blipFill rotWithShape="1">
          <a:blip r:embed="rId6">
            <a:alphaModFix/>
          </a:blip>
          <a:srcRect r="77437" b="53078"/>
          <a:stretch/>
        </p:blipFill>
        <p:spPr>
          <a:xfrm>
            <a:off x="3575" y="1959088"/>
            <a:ext cx="494683" cy="57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7"/>
          <p:cNvPicPr preferRelativeResize="0"/>
          <p:nvPr/>
        </p:nvPicPr>
        <p:blipFill rotWithShape="1">
          <a:blip r:embed="rId6">
            <a:alphaModFix/>
          </a:blip>
          <a:srcRect l="48644" r="28793" b="53078"/>
          <a:stretch/>
        </p:blipFill>
        <p:spPr>
          <a:xfrm>
            <a:off x="3575" y="2560750"/>
            <a:ext cx="494683" cy="57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7"/>
          <p:cNvPicPr preferRelativeResize="0"/>
          <p:nvPr/>
        </p:nvPicPr>
        <p:blipFill rotWithShape="1">
          <a:blip r:embed="rId6">
            <a:alphaModFix/>
          </a:blip>
          <a:srcRect l="76440" r="997" b="53078"/>
          <a:stretch/>
        </p:blipFill>
        <p:spPr>
          <a:xfrm>
            <a:off x="3575" y="3139450"/>
            <a:ext cx="365726" cy="42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7"/>
          <p:cNvPicPr preferRelativeResize="0"/>
          <p:nvPr/>
        </p:nvPicPr>
        <p:blipFill rotWithShape="1">
          <a:blip r:embed="rId6">
            <a:alphaModFix/>
          </a:blip>
          <a:srcRect l="24719" r="52718" b="53078"/>
          <a:stretch/>
        </p:blipFill>
        <p:spPr>
          <a:xfrm>
            <a:off x="155975" y="3291850"/>
            <a:ext cx="365726" cy="427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8"/>
          <p:cNvSpPr/>
          <p:nvPr/>
        </p:nvSpPr>
        <p:spPr>
          <a:xfrm>
            <a:off x="4550200" y="297900"/>
            <a:ext cx="4453500" cy="4084200"/>
          </a:xfrm>
          <a:prstGeom prst="rect">
            <a:avLst/>
          </a:prstGeom>
          <a:solidFill>
            <a:srgbClr val="000000">
              <a:alpha val="32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8"/>
          <p:cNvSpPr txBox="1"/>
          <p:nvPr/>
        </p:nvSpPr>
        <p:spPr>
          <a:xfrm>
            <a:off x="4688100" y="622850"/>
            <a:ext cx="4151100" cy="4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>
                <a:solidFill>
                  <a:srgbClr val="DCC97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Conclusión</a:t>
            </a:r>
            <a:endParaRPr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 esencial implementar medidas preventivas y fomentar una cultura de seguridad para proteger la salud de los trabajadores y mitigar la contaminación ambiental.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colaboración entre empleadores, trabajadores y autoridades es esencial para lograr un equilibrio entre el desarrollo de infraestructuras y la protección del medio ambiente y la salud pública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0" name="Google Shape;59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8"/>
          <p:cNvPicPr preferRelativeResize="0"/>
          <p:nvPr/>
        </p:nvPicPr>
        <p:blipFill rotWithShape="1">
          <a:blip r:embed="rId5">
            <a:alphaModFix/>
          </a:blip>
          <a:srcRect l="8290" t="3306"/>
          <a:stretch/>
        </p:blipFill>
        <p:spPr>
          <a:xfrm>
            <a:off x="0" y="0"/>
            <a:ext cx="19913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9"/>
          <p:cNvSpPr/>
          <p:nvPr/>
        </p:nvSpPr>
        <p:spPr>
          <a:xfrm>
            <a:off x="-8550" y="4955675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7" name="Google Shape;597;p49"/>
          <p:cNvPicPr preferRelativeResize="0"/>
          <p:nvPr/>
        </p:nvPicPr>
        <p:blipFill rotWithShape="1">
          <a:blip r:embed="rId3">
            <a:alphaModFix/>
          </a:blip>
          <a:srcRect l="8125" t="80327" r="12604" b="13418"/>
          <a:stretch/>
        </p:blipFill>
        <p:spPr>
          <a:xfrm>
            <a:off x="0" y="0"/>
            <a:ext cx="9143999" cy="720676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9"/>
          <p:cNvSpPr txBox="1"/>
          <p:nvPr/>
        </p:nvSpPr>
        <p:spPr>
          <a:xfrm>
            <a:off x="1752450" y="2569400"/>
            <a:ext cx="56391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¡Muchas Gracias!</a:t>
            </a:r>
            <a:endParaRPr sz="30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99" name="Google Shape;59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9688" y="1506750"/>
            <a:ext cx="1724625" cy="17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5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/>
          <p:nvPr/>
        </p:nvSpPr>
        <p:spPr>
          <a:xfrm>
            <a:off x="283000" y="198700"/>
            <a:ext cx="8502600" cy="3196500"/>
          </a:xfrm>
          <a:prstGeom prst="rect">
            <a:avLst/>
          </a:prstGeom>
          <a:solidFill>
            <a:srgbClr val="000000">
              <a:alpha val="32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478175" y="968025"/>
            <a:ext cx="8026200" cy="21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800">
                <a:solidFill>
                  <a:srgbClr val="DCC97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Marco Legal</a:t>
            </a:r>
            <a:endParaRPr sz="2800">
              <a:solidFill>
                <a:srgbClr val="DCC97B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b="1">
                <a:solidFill>
                  <a:schemeClr val="lt1"/>
                </a:solidFill>
                <a:highlight>
                  <a:schemeClr val="dk1"/>
                </a:highlight>
              </a:rPr>
              <a:t>Ley 19.587 (Decreto 351/79):</a:t>
            </a:r>
            <a:r>
              <a:rPr lang="es-419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r>
              <a:rPr lang="es-419">
                <a:solidFill>
                  <a:schemeClr val="lt1"/>
                </a:solidFill>
              </a:rPr>
              <a:t>Establece límites de concentración, análisis de aire, tecnologías avanzadas y procedimientos de inspección.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b="1">
                <a:solidFill>
                  <a:schemeClr val="lt1"/>
                </a:solidFill>
                <a:highlight>
                  <a:schemeClr val="dk1"/>
                </a:highlight>
              </a:rPr>
              <a:t>Decreto 911/96 - Resolución 295/2003:</a:t>
            </a:r>
            <a:r>
              <a:rPr lang="es-419">
                <a:solidFill>
                  <a:schemeClr val="lt1"/>
                </a:solidFill>
              </a:rPr>
              <a:t> Transfiere responsabilidad al sector de Higiene y Seguridad para medidas preventivas y protección personal.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b="1">
                <a:solidFill>
                  <a:schemeClr val="lt1"/>
                </a:solidFill>
                <a:highlight>
                  <a:schemeClr val="dk1"/>
                </a:highlight>
              </a:rPr>
              <a:t>Ley 25.675 (Ley General de Ambiente):</a:t>
            </a:r>
            <a:r>
              <a:rPr lang="es-419">
                <a:solidFill>
                  <a:schemeClr val="lt1"/>
                </a:solidFill>
              </a:rPr>
              <a:t> Exige evaluaciones de impacto ambiental para proyectos con riesgos significativos y establece la responsabilidad de prevenir y mitigar la contaminación.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lt1"/>
                </a:solidFill>
              </a:rPr>
              <a:t>Las </a:t>
            </a:r>
            <a:r>
              <a:rPr lang="es-419" b="1">
                <a:solidFill>
                  <a:schemeClr val="lt1"/>
                </a:solidFill>
                <a:highlight>
                  <a:schemeClr val="dk1"/>
                </a:highlight>
              </a:rPr>
              <a:t>normativas provinciales y municipales</a:t>
            </a:r>
            <a:r>
              <a:rPr lang="es-419">
                <a:solidFill>
                  <a:schemeClr val="lt1"/>
                </a:solidFill>
              </a:rPr>
              <a:t> pueden complementar estas regulaciones nacionales según las necesidades locales.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780975" y="434200"/>
            <a:ext cx="36129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Conceptos Clave</a:t>
            </a: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780975" y="1606875"/>
            <a:ext cx="3727500" cy="10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Contaminación Atmosférica: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Sustancias en el aire que alteran su composición normal.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5005550" y="1606875"/>
            <a:ext cx="36129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Ambiente de Trabajo: 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Espacio, equipos y tareas del entorno laboral.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780974" y="3029275"/>
            <a:ext cx="32028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Composición del Aire:  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78% Nitrógeno, 21% Oxígeno, 0.2% Dióxido de Carbono.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5117325" y="3029275"/>
            <a:ext cx="35010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Contaminación Laboral:</a:t>
            </a: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Sustancias en concentraciones que pueden afectar la salud de los trabajador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673387" y="-1040763"/>
            <a:ext cx="1389999" cy="34052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323100" y="310900"/>
            <a:ext cx="5604300" cy="9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Objetivos</a:t>
            </a:r>
            <a:r>
              <a:rPr lang="es-419" sz="1800">
                <a:solidFill>
                  <a:srgbClr val="336E5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del estudio de contaminación:</a:t>
            </a:r>
            <a:endParaRPr sz="1800">
              <a:solidFill>
                <a:srgbClr val="336E5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23100" y="1546450"/>
            <a:ext cx="8785200" cy="24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AutoNum type="arabicPeriod"/>
            </a:pPr>
            <a:r>
              <a:rPr lang="es-419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Evitar la contaminación del medio ambiente.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AutoNum type="arabicPeriod"/>
            </a:pPr>
            <a:r>
              <a:rPr lang="es-419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Proteger la salud del trabajador.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AutoNum type="arabicPeriod"/>
            </a:pPr>
            <a:r>
              <a:rPr lang="es-419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Evitar condiciones intolerables en el ambiente de trabajo.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AutoNum type="arabicPeriod"/>
            </a:pPr>
            <a:r>
              <a:rPr lang="es-419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Cumplir con la ley.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AutoNum type="arabicPeriod"/>
            </a:pPr>
            <a:r>
              <a:rPr lang="es-419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Demostrar que el empleador cumple con los límites de contaminación.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746387" y="-1050688"/>
            <a:ext cx="1389999" cy="3405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9"/>
          <p:cNvGrpSpPr/>
          <p:nvPr/>
        </p:nvGrpSpPr>
        <p:grpSpPr>
          <a:xfrm>
            <a:off x="177699" y="186400"/>
            <a:ext cx="6201004" cy="908225"/>
            <a:chOff x="-11015993" y="47623"/>
            <a:chExt cx="16536011" cy="2421933"/>
          </a:xfrm>
        </p:grpSpPr>
        <p:sp>
          <p:nvSpPr>
            <p:cNvPr id="109" name="Google Shape;109;p19"/>
            <p:cNvSpPr txBox="1"/>
            <p:nvPr/>
          </p:nvSpPr>
          <p:spPr>
            <a:xfrm>
              <a:off x="-11015982" y="47623"/>
              <a:ext cx="16536000" cy="94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2300">
                  <a:solidFill>
                    <a:srgbClr val="D9D34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Clasificación de Contaminantes</a:t>
              </a:r>
              <a:endParaRPr sz="700">
                <a:solidFill>
                  <a:srgbClr val="D9D34A"/>
                </a:solidFill>
              </a:endParaRPr>
            </a:p>
          </p:txBody>
        </p:sp>
        <p:sp>
          <p:nvSpPr>
            <p:cNvPr id="110" name="Google Shape;110;p19"/>
            <p:cNvSpPr txBox="1"/>
            <p:nvPr/>
          </p:nvSpPr>
          <p:spPr>
            <a:xfrm>
              <a:off x="-11015993" y="991756"/>
              <a:ext cx="126120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419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Según la Ley 19.587 (decreto 351/79):</a:t>
              </a:r>
              <a:endParaRPr sz="12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11" name="Google Shape;111;p19"/>
          <p:cNvSpPr txBox="1"/>
          <p:nvPr/>
        </p:nvSpPr>
        <p:spPr>
          <a:xfrm>
            <a:off x="1705285" y="895662"/>
            <a:ext cx="218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3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Black"/>
              <a:buAutoNum type="arabicPeriod"/>
            </a:pPr>
            <a:r>
              <a:rPr lang="es-419" sz="11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Vía Dérmica</a:t>
            </a:r>
            <a:endParaRPr sz="1200" dirty="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 rotWithShape="1">
          <a:blip r:embed="rId3">
            <a:alphaModFix/>
          </a:blip>
          <a:srcRect l="31590" t="4039" r="13895" b="14187"/>
          <a:stretch/>
        </p:blipFill>
        <p:spPr>
          <a:xfrm>
            <a:off x="177706" y="1002275"/>
            <a:ext cx="1618500" cy="1618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4">
            <a:alphaModFix/>
          </a:blip>
          <a:srcRect l="4784" r="4775"/>
          <a:stretch/>
        </p:blipFill>
        <p:spPr>
          <a:xfrm>
            <a:off x="4677990" y="1002281"/>
            <a:ext cx="1618500" cy="1618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5">
            <a:alphaModFix/>
          </a:blip>
          <a:srcRect l="22940" r="22940"/>
          <a:stretch/>
        </p:blipFill>
        <p:spPr>
          <a:xfrm>
            <a:off x="177710" y="3258117"/>
            <a:ext cx="1618500" cy="1618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6">
            <a:alphaModFix/>
          </a:blip>
          <a:srcRect l="21882" r="21877"/>
          <a:stretch/>
        </p:blipFill>
        <p:spPr>
          <a:xfrm>
            <a:off x="4677996" y="3258130"/>
            <a:ext cx="1618500" cy="161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6280296" y="2945201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3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Black"/>
              <a:buAutoNum type="arabicPeriod" startAt="4"/>
            </a:pPr>
            <a:r>
              <a:rPr lang="es-419" sz="11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Asfixiantes Simples</a:t>
            </a:r>
            <a:endParaRPr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6260200" y="884313"/>
            <a:ext cx="2731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3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Black"/>
              <a:buAutoNum type="arabicPeriod" startAt="2"/>
            </a:pPr>
            <a:r>
              <a:rPr lang="es-419" sz="11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Mezclas</a:t>
            </a:r>
            <a:endParaRPr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1705285" y="28942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3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Black"/>
              <a:buAutoNum type="arabicPeriod" startAt="3"/>
            </a:pPr>
            <a:r>
              <a:rPr lang="es-419" sz="11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Partículas Molestas</a:t>
            </a:r>
            <a:endParaRPr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1869850" y="1399900"/>
            <a:ext cx="24948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Contaminantes transportados por el aire pueden entrar en contacto con la piel y mucosas, afectando la absorción cutánea según los agentes </a:t>
            </a:r>
            <a:r>
              <a:rPr lang="es-419" sz="1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vehiculizadores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6378700" y="1423970"/>
            <a:ext cx="24948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 exponerse a combinaciones de sustancias, se deben considerar las concentraciones máximas permisibles para evaluar los riesgos.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1869850" y="3500967"/>
            <a:ext cx="24948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Polvos en altas concentraciones pueden reducir la visibilidad y causar daños en la piel y mucosas por acción química o mecánica.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6448900" y="3479025"/>
            <a:ext cx="24948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Gases o vapores inertes pueden actuar como asfixiantes en altas concentraciones, donde la disponibilidad de oxígeno es el factor crítico.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521250" y="-752751"/>
            <a:ext cx="978974" cy="239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20"/>
          <p:cNvGrpSpPr/>
          <p:nvPr/>
        </p:nvGrpSpPr>
        <p:grpSpPr>
          <a:xfrm>
            <a:off x="177703" y="186400"/>
            <a:ext cx="6201000" cy="631137"/>
            <a:chOff x="-11015982" y="47623"/>
            <a:chExt cx="16536000" cy="1683033"/>
          </a:xfrm>
        </p:grpSpPr>
        <p:sp>
          <p:nvSpPr>
            <p:cNvPr id="130" name="Google Shape;130;p20"/>
            <p:cNvSpPr txBox="1"/>
            <p:nvPr/>
          </p:nvSpPr>
          <p:spPr>
            <a:xfrm>
              <a:off x="-11015982" y="47623"/>
              <a:ext cx="16536000" cy="94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2300">
                  <a:solidFill>
                    <a:srgbClr val="D9D34A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Clasificación de Contaminantes</a:t>
              </a:r>
              <a:endParaRPr sz="700">
                <a:solidFill>
                  <a:srgbClr val="D9D34A"/>
                </a:solidFill>
              </a:endParaRPr>
            </a:p>
          </p:txBody>
        </p:sp>
        <p:sp>
          <p:nvSpPr>
            <p:cNvPr id="131" name="Google Shape;131;p20"/>
            <p:cNvSpPr txBox="1"/>
            <p:nvPr/>
          </p:nvSpPr>
          <p:spPr>
            <a:xfrm>
              <a:off x="-11015975" y="991756"/>
              <a:ext cx="102897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s-419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Clasificación General:</a:t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l="16775" r="33225"/>
          <a:stretch/>
        </p:blipFill>
        <p:spPr>
          <a:xfrm>
            <a:off x="441099" y="981188"/>
            <a:ext cx="1941300" cy="1941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4">
            <a:alphaModFix/>
          </a:blip>
          <a:srcRect l="21435" r="21435"/>
          <a:stretch/>
        </p:blipFill>
        <p:spPr>
          <a:xfrm>
            <a:off x="3460511" y="981200"/>
            <a:ext cx="1941300" cy="1941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 rotWithShape="1">
          <a:blip r:embed="rId5">
            <a:alphaModFix/>
          </a:blip>
          <a:srcRect l="41226" r="12157"/>
          <a:stretch/>
        </p:blipFill>
        <p:spPr>
          <a:xfrm>
            <a:off x="6626149" y="981200"/>
            <a:ext cx="1941300" cy="1941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208469" y="2840676"/>
            <a:ext cx="247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1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Por Composición Química</a:t>
            </a:r>
            <a:endParaRPr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419286" y="3247312"/>
            <a:ext cx="2658900" cy="18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100" u="sng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Inorgánicos</a:t>
            </a:r>
            <a:r>
              <a:rPr lang="es-419" sz="11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: </a:t>
            </a:r>
            <a:r>
              <a:rPr lang="es-419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 contienen enlaces carbono-hidrógeno (ej. metales, óxidos, sales).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100" u="sng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Orgánicos</a:t>
            </a:r>
            <a:r>
              <a:rPr lang="es-419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Contienen enlaces carbono-hidrógeno, como hidrocarburos, cetonas y alcoholes.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3278203" y="2840676"/>
            <a:ext cx="247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1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Por Acción sobre el Hombre</a:t>
            </a:r>
            <a:endParaRPr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3460511" y="3247312"/>
            <a:ext cx="2367300" cy="12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Clasificación basada en los efectos tóxicos o biológicos que los contaminantes tienen sobre la salud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6308575" y="2840676"/>
            <a:ext cx="2658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1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Por Forma de Dispersión en Aire</a:t>
            </a:r>
            <a:endParaRPr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6308575" y="3236138"/>
            <a:ext cx="2567700" cy="18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Considera el estado físico (gaseoso, líquido, sólido), su generación y dispersión en el aire, formando un sistema disperso con aire como fase dispersante y el contaminante como fase dispersa.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521250" y="-752751"/>
            <a:ext cx="978974" cy="239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D9D34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513075" y="232350"/>
            <a:ext cx="49854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D9D34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Generación y diseminación de contaminantes</a:t>
            </a:r>
            <a:endParaRPr sz="2300">
              <a:solidFill>
                <a:srgbClr val="D9D34A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00" y="4707050"/>
            <a:ext cx="1018202" cy="316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593575" y="2708225"/>
            <a:ext cx="2443800" cy="26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rgbClr val="4BA17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Gaseosos</a:t>
            </a:r>
            <a:endParaRPr>
              <a:solidFill>
                <a:srgbClr val="4BA173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 mezclan rápidamente con el aire. Los gases de mayor densidad que el aire pueden acumularse cerca del suelo, creando riesgos.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3299994" y="2708225"/>
            <a:ext cx="2544000" cy="26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rgbClr val="4BA17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Partículas</a:t>
            </a:r>
            <a:endParaRPr>
              <a:solidFill>
                <a:srgbClr val="4BA173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Polvos industriales pueden suspenderse en el aire o resuspenderse por agitación.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5942275" y="2708225"/>
            <a:ext cx="2648100" cy="26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rgbClr val="4BA17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Disminución de oxígeno</a:t>
            </a:r>
            <a:endParaRPr>
              <a:solidFill>
                <a:srgbClr val="4BA173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Ocurre por desplazamiento de gases más densos o por consumo, siendo crítico en espacios confinados o mal ventilados.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799987" y="-985087"/>
            <a:ext cx="1358926" cy="33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5">
            <a:alphaModFix/>
          </a:blip>
          <a:srcRect l="4388" t="25069" r="68885" b="26700"/>
          <a:stretch/>
        </p:blipFill>
        <p:spPr>
          <a:xfrm>
            <a:off x="1077100" y="1390000"/>
            <a:ext cx="1476749" cy="149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5">
            <a:alphaModFix/>
          </a:blip>
          <a:srcRect l="36106" t="22619" r="37167" b="29150"/>
          <a:stretch/>
        </p:blipFill>
        <p:spPr>
          <a:xfrm>
            <a:off x="3751450" y="1390000"/>
            <a:ext cx="1476749" cy="149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 rotWithShape="1">
          <a:blip r:embed="rId5">
            <a:alphaModFix/>
          </a:blip>
          <a:srcRect l="70275" t="20750" b="28239"/>
          <a:stretch/>
        </p:blipFill>
        <p:spPr>
          <a:xfrm>
            <a:off x="6399100" y="1390000"/>
            <a:ext cx="1552949" cy="149902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/>
          <p:nvPr/>
        </p:nvSpPr>
        <p:spPr>
          <a:xfrm>
            <a:off x="-8550" y="4955700"/>
            <a:ext cx="9161100" cy="187800"/>
          </a:xfrm>
          <a:prstGeom prst="rect">
            <a:avLst/>
          </a:prstGeom>
          <a:solidFill>
            <a:srgbClr val="DC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3224</Words>
  <Application>Microsoft Office PowerPoint</Application>
  <PresentationFormat>Presentación en pantalla (16:9)</PresentationFormat>
  <Paragraphs>335</Paragraphs>
  <Slides>37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7" baseType="lpstr">
      <vt:lpstr>Titillium Web</vt:lpstr>
      <vt:lpstr>Arial</vt:lpstr>
      <vt:lpstr>Montserrat Light</vt:lpstr>
      <vt:lpstr>Montserrat</vt:lpstr>
      <vt:lpstr>Montserrat ExtraBold</vt:lpstr>
      <vt:lpstr>Lato</vt:lpstr>
      <vt:lpstr>Montserrat ExtraLight</vt:lpstr>
      <vt:lpstr>Roboto</vt:lpstr>
      <vt:lpstr>Montserrat Black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Detección</vt:lpstr>
      <vt:lpstr>Objetivo</vt:lpstr>
      <vt:lpstr>Programación del Muestreo</vt:lpstr>
      <vt:lpstr>Evaluación</vt:lpstr>
      <vt:lpstr>Corrección</vt:lpstr>
      <vt:lpstr>Análisis del Aire para Evaluación de su Condición Ambiental</vt:lpstr>
      <vt:lpstr>Presentación de PowerPoint</vt:lpstr>
      <vt:lpstr>Por ubicación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Fernando Balbo</cp:lastModifiedBy>
  <cp:revision>1</cp:revision>
  <dcterms:modified xsi:type="dcterms:W3CDTF">2024-09-12T03:06:12Z</dcterms:modified>
</cp:coreProperties>
</file>