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1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  <p:sldMasterId id="2147483671" r:id="rId3"/>
    <p:sldMasterId id="2147483682" r:id="rId4"/>
    <p:sldMasterId id="2147483693" r:id="rId5"/>
    <p:sldMasterId id="2147483704" r:id="rId6"/>
    <p:sldMasterId id="2147483715" r:id="rId7"/>
    <p:sldMasterId id="2147483726" r:id="rId8"/>
    <p:sldMasterId id="2147483737" r:id="rId9"/>
    <p:sldMasterId id="2147483748" r:id="rId10"/>
    <p:sldMasterId id="2147483759" r:id="rId11"/>
    <p:sldMasterId id="2147483770" r:id="rId12"/>
  </p:sldMasterIdLst>
  <p:notesMasterIdLst>
    <p:notesMasterId r:id="rId52"/>
  </p:notesMasterIdLst>
  <p:sldIdLst>
    <p:sldId id="256" r:id="rId13"/>
    <p:sldId id="291" r:id="rId14"/>
    <p:sldId id="257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286" r:id="rId29"/>
    <p:sldId id="313" r:id="rId30"/>
    <p:sldId id="287" r:id="rId31"/>
    <p:sldId id="293" r:id="rId32"/>
    <p:sldId id="288" r:id="rId33"/>
    <p:sldId id="314" r:id="rId34"/>
    <p:sldId id="289" r:id="rId35"/>
    <p:sldId id="290" r:id="rId36"/>
    <p:sldId id="292" r:id="rId37"/>
    <p:sldId id="307" r:id="rId38"/>
    <p:sldId id="318" r:id="rId39"/>
    <p:sldId id="315" r:id="rId40"/>
    <p:sldId id="317" r:id="rId41"/>
    <p:sldId id="316" r:id="rId42"/>
    <p:sldId id="319" r:id="rId43"/>
    <p:sldId id="294" r:id="rId44"/>
    <p:sldId id="297" r:id="rId45"/>
    <p:sldId id="336" r:id="rId46"/>
    <p:sldId id="305" r:id="rId47"/>
    <p:sldId id="333" r:id="rId48"/>
    <p:sldId id="334" r:id="rId49"/>
    <p:sldId id="335" r:id="rId50"/>
    <p:sldId id="337" r:id="rId51"/>
  </p:sldIdLst>
  <p:sldSz cx="9144000" cy="5143500" type="screen16x9"/>
  <p:notesSz cx="6858000" cy="9144000"/>
  <p:embeddedFontLst>
    <p:embeddedFont>
      <p:font typeface="Barlow" charset="0"/>
      <p:regular r:id="rId53"/>
      <p:bold r:id="rId54"/>
      <p:italic r:id="rId55"/>
      <p:boldItalic r:id="rId56"/>
    </p:embeddedFont>
    <p:embeddedFont>
      <p:font typeface="Barlow Black" charset="0"/>
      <p:bold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29" autoAdjust="0"/>
  </p:normalViewPr>
  <p:slideViewPr>
    <p:cSldViewPr snapToGrid="0">
      <p:cViewPr>
        <p:scale>
          <a:sx n="100" d="100"/>
          <a:sy n="100" d="100"/>
        </p:scale>
        <p:origin x="-1944" y="-8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font" Target="fonts/font3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font" Target="fonts/font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font" Target="fonts/font5.fntdata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notesMaster" Target="notesMasters/notesMaster1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font" Target="fonts/font4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97920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11c18793d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11c18793d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288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288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7937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83717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20296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938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3826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884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47213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5503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506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506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506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271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2882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4603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5073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9864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9864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2716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5073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9864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2716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986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83e0a65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e83e0a65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94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9065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231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473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9024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410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8399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567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114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85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5005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145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4816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3786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479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899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942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228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515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819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27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53261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915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21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51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98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73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22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25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3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8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155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19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692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898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74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0759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86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8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57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34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58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23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07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761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332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910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985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05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595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91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29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134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35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9262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39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13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808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866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752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266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824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999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938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078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508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840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285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18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454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5606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43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496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125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348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472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078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916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11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4487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635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403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166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2307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763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355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0928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943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63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037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295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80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040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228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116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205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54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072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7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695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693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966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470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609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101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747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6383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238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836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096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2070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203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678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057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898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40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94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056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s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1642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376" y="345305"/>
            <a:ext cx="3327449" cy="440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Google Shape;56;p13"/>
          <p:cNvSpPr txBox="1"/>
          <p:nvPr/>
        </p:nvSpPr>
        <p:spPr>
          <a:xfrm>
            <a:off x="854103" y="345305"/>
            <a:ext cx="789233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dirty="0">
                <a:solidFill>
                  <a:schemeClr val="bg1"/>
                </a:solidFill>
                <a:latin typeface="Barlow Black"/>
                <a:ea typeface="Barlow Black"/>
                <a:cs typeface="Barlow Black"/>
                <a:sym typeface="Barlow Black"/>
              </a:rPr>
              <a:t>Universidad Nacional de Córdoba</a:t>
            </a:r>
          </a:p>
        </p:txBody>
      </p:sp>
      <p:sp>
        <p:nvSpPr>
          <p:cNvPr id="3" name="Google Shape;56;p13"/>
          <p:cNvSpPr txBox="1"/>
          <p:nvPr/>
        </p:nvSpPr>
        <p:spPr>
          <a:xfrm>
            <a:off x="317390" y="1041044"/>
            <a:ext cx="8680836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dirty="0">
                <a:solidFill>
                  <a:schemeClr val="bg1"/>
                </a:solidFill>
                <a:latin typeface="Barlow Black"/>
                <a:ea typeface="Barlow Black"/>
                <a:cs typeface="Barlow Black"/>
                <a:sym typeface="Barlow Black"/>
              </a:rPr>
              <a:t>Facultad de Ciencias Exactas Físicas y Naturales</a:t>
            </a:r>
          </a:p>
        </p:txBody>
      </p:sp>
      <p:sp>
        <p:nvSpPr>
          <p:cNvPr id="4" name="Google Shape;56;p13"/>
          <p:cNvSpPr txBox="1"/>
          <p:nvPr/>
        </p:nvSpPr>
        <p:spPr>
          <a:xfrm>
            <a:off x="2045960" y="1666297"/>
            <a:ext cx="5103485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dirty="0">
                <a:solidFill>
                  <a:schemeClr val="bg1"/>
                </a:solidFill>
                <a:latin typeface="Barlow Black"/>
                <a:ea typeface="Barlow Black"/>
                <a:cs typeface="Barlow Black"/>
                <a:sym typeface="Barlow Black"/>
              </a:rPr>
              <a:t>Cátedra Higiene y Seguridad</a:t>
            </a:r>
          </a:p>
        </p:txBody>
      </p:sp>
      <p:sp>
        <p:nvSpPr>
          <p:cNvPr id="5" name="Google Shape;56;p13"/>
          <p:cNvSpPr txBox="1"/>
          <p:nvPr/>
        </p:nvSpPr>
        <p:spPr>
          <a:xfrm>
            <a:off x="2576885" y="2671716"/>
            <a:ext cx="574548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dirty="0" smtClean="0">
                <a:solidFill>
                  <a:schemeClr val="bg1"/>
                </a:solidFill>
                <a:latin typeface="Barlow Black"/>
                <a:ea typeface="Barlow Black"/>
                <a:cs typeface="Barlow Black"/>
                <a:sym typeface="Barlow Black"/>
              </a:rPr>
              <a:t>TRABAJOS EN ALTURA</a:t>
            </a:r>
            <a:endParaRPr lang="es-ES" sz="3000" dirty="0">
              <a:solidFill>
                <a:schemeClr val="bg1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sp>
        <p:nvSpPr>
          <p:cNvPr id="7" name="Google Shape;73;p15">
            <a:extLst>
              <a:ext uri="{FF2B5EF4-FFF2-40B4-BE49-F238E27FC236}">
                <a16:creationId xmlns:a16="http://schemas.microsoft.com/office/drawing/2014/main" xmlns="" id="{343D6CD9-A95D-CD22-AC5F-1303C6195BE7}"/>
              </a:ext>
            </a:extLst>
          </p:cNvPr>
          <p:cNvSpPr txBox="1"/>
          <p:nvPr/>
        </p:nvSpPr>
        <p:spPr>
          <a:xfrm>
            <a:off x="734530" y="3296969"/>
            <a:ext cx="6653557" cy="79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500" b="1" dirty="0" smtClean="0">
                <a:solidFill>
                  <a:schemeClr val="bg1"/>
                </a:solidFill>
                <a:latin typeface="Barlow"/>
              </a:rPr>
              <a:t>Ing. Leonardo Gambacorta – Especialista en Higiene y Seguridad en el Trabajo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500" b="1" dirty="0" smtClean="0">
                <a:solidFill>
                  <a:schemeClr val="bg1"/>
                </a:solidFill>
                <a:latin typeface="Barlow"/>
              </a:rPr>
              <a:t>Octubre 2024</a:t>
            </a:r>
            <a:endParaRPr lang="es-ES" sz="1500" b="1" dirty="0">
              <a:solidFill>
                <a:schemeClr val="bg1"/>
              </a:solidFill>
              <a:latin typeface="Barl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200025" y="120447"/>
            <a:ext cx="7096125" cy="6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4500" dirty="0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Protecciones </a:t>
            </a:r>
            <a:r>
              <a:rPr lang="es-ES" sz="4500" dirty="0" err="1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anticaídas</a:t>
            </a:r>
            <a:endParaRPr sz="4500" dirty="0">
              <a:solidFill>
                <a:srgbClr val="4285F4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4" name="Picture 2" descr="C:\Users\Usuario\Dropbox\Daniel-Lisandro\Impresion\12-09-2016\clase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0" y="710268"/>
            <a:ext cx="7677150" cy="4181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8347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200025" y="120447"/>
            <a:ext cx="7096125" cy="6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4500" dirty="0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Protecciones </a:t>
            </a:r>
            <a:r>
              <a:rPr lang="es-ES" sz="4500" dirty="0" err="1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anticaídas</a:t>
            </a:r>
            <a:endParaRPr sz="4500" dirty="0">
              <a:solidFill>
                <a:srgbClr val="4285F4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5" name="Picture 2" descr="C:\Users\Usuario\Dropbox\Daniel-Lisandro\Impresion\12-09-2016\clase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3475" y="727717"/>
            <a:ext cx="6372224" cy="41470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5880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200025" y="120447"/>
            <a:ext cx="7096125" cy="6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4500" dirty="0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Protecciones </a:t>
            </a:r>
            <a:r>
              <a:rPr lang="es-ES" sz="4500" dirty="0" err="1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anticaídas</a:t>
            </a:r>
            <a:endParaRPr sz="4500" dirty="0">
              <a:solidFill>
                <a:srgbClr val="4285F4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4" name="Picture 2" descr="C:\Users\Usuario\Dropbox\Daniel-Lisandro\Impresion\12-09-2016\clase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6743" y="638175"/>
            <a:ext cx="5103038" cy="4286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1151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200025" y="120447"/>
            <a:ext cx="7096125" cy="6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4500" dirty="0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Protecciones </a:t>
            </a:r>
            <a:r>
              <a:rPr lang="es-ES" sz="4500" dirty="0" err="1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anticaídas</a:t>
            </a:r>
            <a:endParaRPr sz="4500" dirty="0">
              <a:solidFill>
                <a:srgbClr val="4285F4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5" name="Picture 2" descr="C:\Users\Usuario\Dropbox\Daniel-Lisandro\Impresion\12-09-2016\clase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2666" y="685799"/>
            <a:ext cx="3458387" cy="4352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5824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200025" y="120447"/>
            <a:ext cx="7096125" cy="6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4500" dirty="0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Protecciones </a:t>
            </a:r>
            <a:r>
              <a:rPr lang="es-ES" sz="4500" dirty="0" err="1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anticaídas</a:t>
            </a:r>
            <a:endParaRPr sz="4500" dirty="0">
              <a:solidFill>
                <a:srgbClr val="4285F4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4" name="Picture 2" descr="C:\Users\Usuario\Dropbox\Daniel-Lisandro\Impresion\12-09-2016\clase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799" y="789831"/>
            <a:ext cx="6515099" cy="4155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8735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200025" y="120447"/>
            <a:ext cx="7096125" cy="6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4500" dirty="0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Protecciones </a:t>
            </a:r>
            <a:r>
              <a:rPr lang="es-ES" sz="4500" dirty="0" err="1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anticaídas</a:t>
            </a:r>
            <a:endParaRPr sz="4500" dirty="0">
              <a:solidFill>
                <a:srgbClr val="4285F4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5" name="Picture 2" descr="C:\Users\Usuario\Dropbox\Daniel-Lisandro\Impresion\12-09-2016\clase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711990"/>
            <a:ext cx="5214688" cy="42502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4535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200025" y="120447"/>
            <a:ext cx="7096125" cy="6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4500" dirty="0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Redes </a:t>
            </a:r>
            <a:r>
              <a:rPr lang="es-ES" sz="4500" dirty="0" err="1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anticaídas</a:t>
            </a:r>
            <a:endParaRPr sz="4500" dirty="0">
              <a:solidFill>
                <a:srgbClr val="4285F4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4" name="Picture 2" descr="C:\Users\Usuario\Dropbox\Daniel-Lisandro\Impresion\12-09-2016\clase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641052"/>
            <a:ext cx="5324475" cy="4242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9711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925388" y="66427"/>
            <a:ext cx="5655715" cy="6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rPr>
              <a:t>Normativa</a:t>
            </a:r>
            <a:r>
              <a:rPr lang="es-ES" sz="4500" dirty="0"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rPr>
              <a:t> </a:t>
            </a:r>
            <a:endParaRPr sz="4500" dirty="0">
              <a:solidFill>
                <a:schemeClr val="accent1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sp>
        <p:nvSpPr>
          <p:cNvPr id="4" name="Google Shape;73;p15">
            <a:extLst>
              <a:ext uri="{FF2B5EF4-FFF2-40B4-BE49-F238E27FC236}">
                <a16:creationId xmlns:a16="http://schemas.microsoft.com/office/drawing/2014/main" xmlns="" id="{21A62A90-6621-3F43-2E0A-9A6D9424A1B0}"/>
              </a:ext>
            </a:extLst>
          </p:cNvPr>
          <p:cNvSpPr txBox="1"/>
          <p:nvPr/>
        </p:nvSpPr>
        <p:spPr>
          <a:xfrm>
            <a:off x="925387" y="619174"/>
            <a:ext cx="7818561" cy="120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AR" sz="1600" dirty="0" smtClean="0">
                <a:latin typeface="Barlow" charset="0"/>
              </a:rPr>
              <a:t>Decreto 911/96</a:t>
            </a:r>
            <a:endParaRPr lang="es-AR" sz="1600" dirty="0">
              <a:latin typeface="Barlow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AR" sz="1600" b="1" dirty="0" smtClean="0">
                <a:latin typeface="Barlow" charset="0"/>
              </a:rPr>
              <a:t>Resolución 61/2023</a:t>
            </a:r>
          </a:p>
          <a:p>
            <a:pPr>
              <a:lnSpc>
                <a:spcPct val="150000"/>
              </a:lnSpc>
            </a:pPr>
            <a:r>
              <a:rPr lang="es-ES" sz="1600" b="1" dirty="0" smtClean="0">
                <a:latin typeface="Barlow" charset="0"/>
              </a:rPr>
              <a:t>VIGENTE DESDE ABRIL 2024</a:t>
            </a:r>
            <a:endParaRPr lang="es-AR" sz="1600" b="1" dirty="0" smtClean="0">
              <a:latin typeface="Barl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164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925388" y="66427"/>
            <a:ext cx="7932862" cy="874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 smtClean="0"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rPr>
              <a:t>ESTADÍSTICA ACCIDENTOLOGÍA</a:t>
            </a:r>
            <a:endParaRPr lang="es-ES" sz="3200" dirty="0">
              <a:solidFill>
                <a:schemeClr val="accent1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rPr>
              <a:t> </a:t>
            </a: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88" y="594804"/>
            <a:ext cx="7142287" cy="403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59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304497" y="111952"/>
            <a:ext cx="780127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 smtClean="0">
                <a:solidFill>
                  <a:schemeClr val="tx2"/>
                </a:solidFill>
                <a:latin typeface="Barlow Black"/>
                <a:ea typeface="Barlow Black"/>
                <a:cs typeface="Barlow Black"/>
                <a:sym typeface="Barlow Black"/>
              </a:rPr>
              <a:t>Etapa demolición</a:t>
            </a:r>
            <a:endParaRPr sz="2000" dirty="0">
              <a:solidFill>
                <a:schemeClr val="tx2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597771"/>
            <a:ext cx="7624762" cy="429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28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629175" y="254625"/>
            <a:ext cx="7590900" cy="6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500" dirty="0" smtClean="0"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rPr>
              <a:t>Concepto – Distintos casos </a:t>
            </a:r>
            <a:endParaRPr sz="4500" dirty="0">
              <a:solidFill>
                <a:schemeClr val="accent1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5" name="Picture 2" descr="C:\Users\Usuario\Dropbox\Daniel-Lisandro\Impresion\12-09-2016\cla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3468" y="828759"/>
            <a:ext cx="6347868" cy="3910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8810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312187" y="77761"/>
            <a:ext cx="22445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70000"/>
              </a:lnSpc>
            </a:pPr>
            <a:r>
              <a:rPr lang="es-ES" sz="2000" dirty="0" smtClean="0">
                <a:solidFill>
                  <a:schemeClr val="tx1"/>
                </a:solidFill>
                <a:latin typeface="Barlow Black"/>
                <a:ea typeface="Barlow Black"/>
                <a:cs typeface="Barlow Black"/>
                <a:sym typeface="Barlow Black"/>
              </a:rPr>
              <a:t>Etapa excavación</a:t>
            </a:r>
            <a:endParaRPr lang="es-ES" sz="2000" dirty="0">
              <a:solidFill>
                <a:schemeClr val="tx1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84938"/>
            <a:ext cx="7943850" cy="44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43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1439861" y="62093"/>
            <a:ext cx="676116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 smtClean="0">
                <a:solidFill>
                  <a:schemeClr val="tx2"/>
                </a:solidFill>
                <a:latin typeface="Barlow Black"/>
                <a:ea typeface="Barlow Black"/>
                <a:cs typeface="Barlow Black"/>
                <a:sym typeface="Barlow Black"/>
              </a:rPr>
              <a:t>Etapa montaje estructuras</a:t>
            </a:r>
            <a:endParaRPr sz="2000" dirty="0">
              <a:solidFill>
                <a:schemeClr val="tx2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462171"/>
            <a:ext cx="8172449" cy="461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65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668336" y="62093"/>
            <a:ext cx="5626861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 smtClean="0">
                <a:solidFill>
                  <a:schemeClr val="tx1"/>
                </a:solidFill>
                <a:latin typeface="Barlow Black"/>
                <a:ea typeface="Barlow Black"/>
                <a:cs typeface="Barlow Black"/>
                <a:sym typeface="Barlow Black"/>
              </a:rPr>
              <a:t>Etapa albañilería</a:t>
            </a:r>
            <a:endParaRPr sz="2000" dirty="0">
              <a:solidFill>
                <a:schemeClr val="tx1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63" y="536308"/>
            <a:ext cx="7868462" cy="44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58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2141469" y="116237"/>
            <a:ext cx="7898599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 smtClean="0"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rPr>
              <a:t>Etapa instalaciones - terminaciones</a:t>
            </a:r>
            <a:endParaRPr sz="2000" dirty="0">
              <a:solidFill>
                <a:schemeClr val="accent1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516316"/>
            <a:ext cx="7729537" cy="43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21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149611" y="176469"/>
            <a:ext cx="4678322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 smtClean="0">
                <a:solidFill>
                  <a:schemeClr val="tx2"/>
                </a:solidFill>
                <a:latin typeface="Barlow Black"/>
                <a:ea typeface="Barlow Black"/>
                <a:cs typeface="Barlow Black"/>
                <a:sym typeface="Barlow Black"/>
              </a:rPr>
              <a:t>Controles que establece la Res. 61/23</a:t>
            </a:r>
            <a:endParaRPr sz="2000" dirty="0">
              <a:solidFill>
                <a:schemeClr val="tx2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" y="576548"/>
            <a:ext cx="7893843" cy="447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14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149611" y="123945"/>
            <a:ext cx="4678322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 smtClean="0">
                <a:solidFill>
                  <a:schemeClr val="tx1"/>
                </a:solidFill>
                <a:latin typeface="Barlow Black"/>
                <a:ea typeface="Barlow Black"/>
                <a:cs typeface="Barlow Black"/>
                <a:sym typeface="Barlow Black"/>
              </a:rPr>
              <a:t>Estructura de  la Res. 61/23</a:t>
            </a:r>
            <a:endParaRPr sz="2000" dirty="0">
              <a:solidFill>
                <a:schemeClr val="tx1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471770"/>
            <a:ext cx="8110536" cy="457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38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486300" y="66656"/>
            <a:ext cx="725913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 smtClean="0"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rPr>
              <a:t>Anexo I</a:t>
            </a:r>
            <a:endParaRPr sz="2000" dirty="0">
              <a:solidFill>
                <a:schemeClr val="accent1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0" y="454032"/>
            <a:ext cx="8049149" cy="454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00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514875" y="123823"/>
            <a:ext cx="725913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 smtClean="0"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rPr>
              <a:t>Otras acciones de la Res. 61/23</a:t>
            </a:r>
            <a:endParaRPr sz="2000" dirty="0">
              <a:solidFill>
                <a:schemeClr val="accent1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485100"/>
            <a:ext cx="7739062" cy="436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90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524400" y="38083"/>
            <a:ext cx="725913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 smtClean="0"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rPr>
              <a:t>Trabajos con altura &gt; 6 m.</a:t>
            </a:r>
            <a:endParaRPr sz="2000" dirty="0">
              <a:solidFill>
                <a:schemeClr val="accent1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0" y="313425"/>
            <a:ext cx="7965281" cy="451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91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682514" y="49034"/>
            <a:ext cx="804238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 smtClean="0">
                <a:solidFill>
                  <a:schemeClr val="tx2"/>
                </a:solidFill>
                <a:latin typeface="Barlow Black"/>
                <a:ea typeface="Barlow Black"/>
                <a:cs typeface="Barlow Black"/>
                <a:sym typeface="Barlow Black"/>
              </a:rPr>
              <a:t>Contro</a:t>
            </a:r>
            <a:r>
              <a:rPr lang="es-ES" sz="2000" dirty="0" smtClean="0">
                <a:solidFill>
                  <a:schemeClr val="tx2"/>
                </a:solidFill>
                <a:latin typeface="Barlow Black"/>
                <a:ea typeface="Barlow Black"/>
                <a:cs typeface="Barlow Black"/>
                <a:sym typeface="Barlow Black"/>
              </a:rPr>
              <a:t>l arnés y elemento sujeción</a:t>
            </a:r>
            <a:endParaRPr sz="2000" dirty="0">
              <a:solidFill>
                <a:schemeClr val="tx2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3" y="449113"/>
            <a:ext cx="7939087" cy="447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4235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uario\Dropbox\Daniel-Lisandro\Impresion\12-09-2016\clas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6439" y="120444"/>
            <a:ext cx="4419562" cy="5023053"/>
          </a:xfrm>
          <a:prstGeom prst="rect">
            <a:avLst/>
          </a:prstGeom>
          <a:noFill/>
        </p:spPr>
      </p:pic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191296" y="120447"/>
            <a:ext cx="5181076" cy="6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500" dirty="0" smtClean="0"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rPr>
              <a:t>Curvas de caída</a:t>
            </a:r>
            <a:endParaRPr sz="4500" dirty="0">
              <a:solidFill>
                <a:schemeClr val="accent1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925389" y="66431"/>
            <a:ext cx="2549331" cy="744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 smtClean="0"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rPr>
              <a:t>Factor de caída 0/1</a:t>
            </a:r>
            <a:endParaRPr lang="es-ES" sz="2000" dirty="0">
              <a:solidFill>
                <a:schemeClr val="accent1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rPr>
              <a:t> 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89" y="438825"/>
            <a:ext cx="7814310" cy="441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85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408195" y="135821"/>
            <a:ext cx="362278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 smtClean="0"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rPr>
              <a:t>Factor de caída 0</a:t>
            </a:r>
            <a:endParaRPr sz="2000" dirty="0">
              <a:solidFill>
                <a:schemeClr val="accent1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sp>
        <p:nvSpPr>
          <p:cNvPr id="3" name="Google Shape;73;p15">
            <a:extLst>
              <a:ext uri="{FF2B5EF4-FFF2-40B4-BE49-F238E27FC236}">
                <a16:creationId xmlns:a16="http://schemas.microsoft.com/office/drawing/2014/main" xmlns="" id="{343D6CD9-A95D-CD22-AC5F-1303C6195BE7}"/>
              </a:ext>
            </a:extLst>
          </p:cNvPr>
          <p:cNvSpPr txBox="1"/>
          <p:nvPr/>
        </p:nvSpPr>
        <p:spPr>
          <a:xfrm>
            <a:off x="4572000" y="989894"/>
            <a:ext cx="3897105" cy="79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AR" sz="1500" b="1" dirty="0">
              <a:solidFill>
                <a:schemeClr val="accent1"/>
              </a:solidFill>
              <a:latin typeface="Barlow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AR" sz="1500" b="1" dirty="0">
              <a:solidFill>
                <a:schemeClr val="accent1"/>
              </a:solidFill>
              <a:latin typeface="Barlow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" y="466672"/>
            <a:ext cx="8036186" cy="452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91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3;p15">
            <a:extLst>
              <a:ext uri="{FF2B5EF4-FFF2-40B4-BE49-F238E27FC236}">
                <a16:creationId xmlns:a16="http://schemas.microsoft.com/office/drawing/2014/main" xmlns="" id="{343D6CD9-A95D-CD22-AC5F-1303C6195BE7}"/>
              </a:ext>
            </a:extLst>
          </p:cNvPr>
          <p:cNvSpPr txBox="1"/>
          <p:nvPr/>
        </p:nvSpPr>
        <p:spPr>
          <a:xfrm>
            <a:off x="4572000" y="989894"/>
            <a:ext cx="3897105" cy="79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AR" sz="1500" b="1" dirty="0">
              <a:solidFill>
                <a:schemeClr val="accent1"/>
              </a:solidFill>
              <a:latin typeface="Barlow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AR" sz="1500" b="1" dirty="0">
              <a:solidFill>
                <a:schemeClr val="accent1"/>
              </a:solidFill>
              <a:latin typeface="Barlow"/>
            </a:endParaRPr>
          </a:p>
        </p:txBody>
      </p:sp>
      <p:sp>
        <p:nvSpPr>
          <p:cNvPr id="5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2171435" y="75402"/>
            <a:ext cx="434911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 smtClean="0"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rPr>
              <a:t>Andamios colgantes</a:t>
            </a:r>
            <a:endParaRPr sz="2000" dirty="0">
              <a:solidFill>
                <a:schemeClr val="accent1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28" y="458008"/>
            <a:ext cx="7999543" cy="450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47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415814" y="135880"/>
            <a:ext cx="615262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 smtClean="0">
                <a:solidFill>
                  <a:schemeClr val="tx2"/>
                </a:solidFill>
                <a:latin typeface="Barlow Black"/>
                <a:ea typeface="Barlow Black"/>
                <a:cs typeface="Barlow Black"/>
                <a:sym typeface="Barlow Black"/>
              </a:rPr>
              <a:t>Caso práctico – Inspección Min. de trabajo </a:t>
            </a:r>
            <a:endParaRPr sz="2000" dirty="0">
              <a:solidFill>
                <a:schemeClr val="tx2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74" y="1451868"/>
            <a:ext cx="4039438" cy="246480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510" y="889762"/>
            <a:ext cx="3589020" cy="358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20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415814" y="135880"/>
            <a:ext cx="615262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2000" dirty="0" smtClean="0">
                <a:solidFill>
                  <a:srgbClr val="EEEEEE"/>
                </a:solidFill>
                <a:latin typeface="Barlow Black"/>
                <a:ea typeface="Barlow Black"/>
                <a:cs typeface="Barlow Black"/>
                <a:sym typeface="Barlow Black"/>
              </a:rPr>
              <a:t>Balancines eléctricos aprobados – h &gt; 6m.</a:t>
            </a:r>
            <a:endParaRPr sz="2000" dirty="0">
              <a:solidFill>
                <a:srgbClr val="EEEEEE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644867"/>
            <a:ext cx="7113270" cy="400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588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682514" y="49034"/>
            <a:ext cx="362278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 smtClean="0">
                <a:solidFill>
                  <a:schemeClr val="tx2"/>
                </a:solidFill>
                <a:latin typeface="Barlow Black"/>
                <a:ea typeface="Barlow Black"/>
                <a:cs typeface="Barlow Black"/>
                <a:sym typeface="Barlow Black"/>
              </a:rPr>
              <a:t>Andamios colgantes</a:t>
            </a:r>
            <a:endParaRPr sz="2000" dirty="0">
              <a:solidFill>
                <a:schemeClr val="tx2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14" y="419391"/>
            <a:ext cx="7746254" cy="434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35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3;p15">
            <a:extLst>
              <a:ext uri="{FF2B5EF4-FFF2-40B4-BE49-F238E27FC236}">
                <a16:creationId xmlns:a16="http://schemas.microsoft.com/office/drawing/2014/main" xmlns="" id="{343D6CD9-A95D-CD22-AC5F-1303C6195BE7}"/>
              </a:ext>
            </a:extLst>
          </p:cNvPr>
          <p:cNvSpPr txBox="1"/>
          <p:nvPr/>
        </p:nvSpPr>
        <p:spPr>
          <a:xfrm>
            <a:off x="4572000" y="989894"/>
            <a:ext cx="3897105" cy="79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AR" sz="1500" b="1" dirty="0">
              <a:solidFill>
                <a:srgbClr val="4285F4"/>
              </a:solidFill>
              <a:latin typeface="Barlow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AR" sz="1500" b="1" dirty="0">
              <a:solidFill>
                <a:srgbClr val="4285F4"/>
              </a:solidFill>
              <a:latin typeface="Barlow"/>
            </a:endParaRPr>
          </a:p>
        </p:txBody>
      </p:sp>
      <p:sp>
        <p:nvSpPr>
          <p:cNvPr id="5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2171435" y="75402"/>
            <a:ext cx="434911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2000" dirty="0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Andamios colgantes</a:t>
            </a:r>
            <a:endParaRPr sz="2000" dirty="0">
              <a:solidFill>
                <a:srgbClr val="4285F4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" y="436866"/>
            <a:ext cx="8221980" cy="458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98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415814" y="135880"/>
            <a:ext cx="615262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2000" dirty="0" smtClean="0">
                <a:solidFill>
                  <a:srgbClr val="EEEEEE"/>
                </a:solidFill>
                <a:latin typeface="Barlow Black"/>
                <a:ea typeface="Barlow Black"/>
                <a:cs typeface="Barlow Black"/>
                <a:sym typeface="Barlow Black"/>
              </a:rPr>
              <a:t>Silletas y arnés de suspensión</a:t>
            </a:r>
            <a:endParaRPr sz="2000" dirty="0">
              <a:solidFill>
                <a:srgbClr val="EEEEEE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" y="535958"/>
            <a:ext cx="7867480" cy="442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94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682514" y="49034"/>
            <a:ext cx="362278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2000" dirty="0" smtClean="0">
                <a:solidFill>
                  <a:srgbClr val="EEEEEE"/>
                </a:solidFill>
                <a:latin typeface="Barlow Black"/>
                <a:ea typeface="Barlow Black"/>
                <a:cs typeface="Barlow Black"/>
                <a:sym typeface="Barlow Black"/>
              </a:rPr>
              <a:t>Anexo III – </a:t>
            </a:r>
            <a:r>
              <a:rPr lang="es-ES" sz="2000" dirty="0" err="1" smtClean="0">
                <a:solidFill>
                  <a:srgbClr val="EEEEEE"/>
                </a:solidFill>
                <a:latin typeface="Barlow Black"/>
                <a:ea typeface="Barlow Black"/>
                <a:cs typeface="Barlow Black"/>
                <a:sym typeface="Barlow Black"/>
              </a:rPr>
              <a:t>Check</a:t>
            </a:r>
            <a:r>
              <a:rPr lang="es-ES" sz="2000" dirty="0" smtClean="0">
                <a:solidFill>
                  <a:srgbClr val="EEEEEE"/>
                </a:solidFill>
                <a:latin typeface="Barlow Black"/>
                <a:ea typeface="Barlow Black"/>
                <a:cs typeface="Barlow Black"/>
                <a:sym typeface="Barlow Black"/>
              </a:rPr>
              <a:t> </a:t>
            </a:r>
            <a:r>
              <a:rPr lang="es-ES" sz="2000" dirty="0" err="1" smtClean="0">
                <a:solidFill>
                  <a:srgbClr val="EEEEEE"/>
                </a:solidFill>
                <a:latin typeface="Barlow Black"/>
                <a:ea typeface="Barlow Black"/>
                <a:cs typeface="Barlow Black"/>
                <a:sym typeface="Barlow Black"/>
              </a:rPr>
              <a:t>list</a:t>
            </a:r>
            <a:endParaRPr sz="2000" dirty="0">
              <a:solidFill>
                <a:srgbClr val="EEEEEE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44" y="449113"/>
            <a:ext cx="8125835" cy="453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81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1796939" y="2021830"/>
            <a:ext cx="6152626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4800" dirty="0" smtClean="0">
                <a:solidFill>
                  <a:srgbClr val="EEEEEE"/>
                </a:solidFill>
                <a:latin typeface="Barlow Black"/>
                <a:ea typeface="Barlow Black"/>
                <a:cs typeface="Barlow Black"/>
                <a:sym typeface="Barlow Black"/>
              </a:rPr>
              <a:t>MUCHAS GRACIAS !!!</a:t>
            </a:r>
            <a:endParaRPr sz="4800" dirty="0">
              <a:solidFill>
                <a:srgbClr val="EEEEEE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</p:spTree>
    <p:extLst>
      <p:ext uri="{BB962C8B-B14F-4D97-AF65-F5344CB8AC3E}">
        <p14:creationId xmlns:p14="http://schemas.microsoft.com/office/powerpoint/2010/main" val="1002011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191296" y="120447"/>
            <a:ext cx="5181076" cy="6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4500" dirty="0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Caída de frente</a:t>
            </a:r>
            <a:endParaRPr sz="4500" dirty="0">
              <a:solidFill>
                <a:srgbClr val="4285F4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4" name="Picture 2" descr="C:\Users\Usuario\Dropbox\Daniel-Lisandro\Impresion\12-09-2016\clase3.jpg"/>
          <p:cNvPicPr>
            <a:picLocks noChangeAspect="1" noChangeArrowheads="1"/>
          </p:cNvPicPr>
          <p:nvPr/>
        </p:nvPicPr>
        <p:blipFill rotWithShape="1">
          <a:blip r:embed="rId3" cstate="print"/>
          <a:srcRect l="3401" r="4557" b="2004"/>
          <a:stretch/>
        </p:blipFill>
        <p:spPr bwMode="auto">
          <a:xfrm>
            <a:off x="4491514" y="120447"/>
            <a:ext cx="2852260" cy="49026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2431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uario\Dropbox\Daniel-Lisandro\Impresion\12-09-2016\clas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5159" y="120447"/>
            <a:ext cx="4861376" cy="4857750"/>
          </a:xfrm>
          <a:prstGeom prst="rect">
            <a:avLst/>
          </a:prstGeom>
          <a:noFill/>
        </p:spPr>
      </p:pic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191296" y="120447"/>
            <a:ext cx="3228179" cy="115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4500" dirty="0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Caída de </a:t>
            </a:r>
            <a:r>
              <a:rPr lang="es-ES" sz="4500" dirty="0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espalda</a:t>
            </a:r>
            <a:endParaRPr sz="4500" dirty="0">
              <a:solidFill>
                <a:srgbClr val="4285F4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</p:spTree>
    <p:extLst>
      <p:ext uri="{BB962C8B-B14F-4D97-AF65-F5344CB8AC3E}">
        <p14:creationId xmlns:p14="http://schemas.microsoft.com/office/powerpoint/2010/main" val="2270888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191296" y="120447"/>
            <a:ext cx="3228179" cy="115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4500" dirty="0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Caída de </a:t>
            </a:r>
            <a:r>
              <a:rPr lang="es-ES" sz="4500" dirty="0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costado</a:t>
            </a:r>
            <a:endParaRPr sz="4500" dirty="0">
              <a:solidFill>
                <a:srgbClr val="4285F4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4" name="Picture 2" descr="C:\Users\Usuario\Dropbox\Daniel-Lisandro\Impresion\12-09-2016\clase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1947" y="120447"/>
            <a:ext cx="3212092" cy="4895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785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191296" y="120447"/>
            <a:ext cx="3228179" cy="115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4500" dirty="0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Caída de </a:t>
            </a:r>
            <a:r>
              <a:rPr lang="es-ES" sz="4500" dirty="0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objetos</a:t>
            </a:r>
            <a:endParaRPr sz="4500" dirty="0">
              <a:solidFill>
                <a:srgbClr val="4285F4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5" name="Picture 2" descr="C:\Users\Usuario\Dropbox\Daniel-Lisandro\Impresion\12-09-2016\clase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5146" y="120447"/>
            <a:ext cx="3449825" cy="490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6472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191296" y="120447"/>
            <a:ext cx="3228179" cy="115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4500" dirty="0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Valores obtenidos</a:t>
            </a:r>
            <a:endParaRPr sz="4500" dirty="0">
              <a:solidFill>
                <a:srgbClr val="4285F4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4" name="Picture 2" descr="C:\Users\Usuario\Dropbox\Daniel-Lisandro\Impresion\12-09-2016\clase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947" y="1169804"/>
            <a:ext cx="7762728" cy="33915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3032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xmlns="" id="{038FC318-8BA6-2381-2FDC-2486C78348BA}"/>
              </a:ext>
            </a:extLst>
          </p:cNvPr>
          <p:cNvSpPr txBox="1"/>
          <p:nvPr/>
        </p:nvSpPr>
        <p:spPr>
          <a:xfrm>
            <a:off x="200025" y="120447"/>
            <a:ext cx="7096125" cy="6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4500" dirty="0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Protecciones </a:t>
            </a:r>
            <a:r>
              <a:rPr lang="es-ES" sz="4500" dirty="0" err="1" smtClean="0">
                <a:solidFill>
                  <a:srgbClr val="4285F4"/>
                </a:solidFill>
                <a:latin typeface="Barlow Black"/>
                <a:ea typeface="Barlow Black"/>
                <a:cs typeface="Barlow Black"/>
                <a:sym typeface="Barlow Black"/>
              </a:rPr>
              <a:t>anticaídas</a:t>
            </a:r>
            <a:endParaRPr sz="4500" dirty="0">
              <a:solidFill>
                <a:srgbClr val="4285F4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5" name="Picture 3" descr="C:\Users\Usuario\Dropbox\Daniel-Lisandro\Impresion\12-09-2016\clase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750" y="666005"/>
            <a:ext cx="6781800" cy="4172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001037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1237</TotalTime>
  <Words>173</Words>
  <Application>Microsoft Office PowerPoint</Application>
  <PresentationFormat>Presentación en pantalla (16:9)</PresentationFormat>
  <Paragraphs>49</Paragraphs>
  <Slides>39</Slides>
  <Notes>39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12</vt:i4>
      </vt:variant>
      <vt:variant>
        <vt:lpstr>Títulos de diapositiva</vt:lpstr>
      </vt:variant>
      <vt:variant>
        <vt:i4>39</vt:i4>
      </vt:variant>
    </vt:vector>
  </HeadingPairs>
  <TitlesOfParts>
    <vt:vector size="54" baseType="lpstr">
      <vt:lpstr>Arial</vt:lpstr>
      <vt:lpstr>Barlow</vt:lpstr>
      <vt:lpstr>Barlow Black</vt:lpstr>
      <vt:lpstr>Simple Light</vt:lpstr>
      <vt:lpstr>1_Simple Light</vt:lpstr>
      <vt:lpstr>2_Simple Light</vt:lpstr>
      <vt:lpstr>3_Simple Light</vt:lpstr>
      <vt:lpstr>4_Simple Light</vt:lpstr>
      <vt:lpstr>5_Simple Light</vt:lpstr>
      <vt:lpstr>6_Simple Light</vt:lpstr>
      <vt:lpstr>7_Simple Light</vt:lpstr>
      <vt:lpstr>8_Simple Light</vt:lpstr>
      <vt:lpstr>9_Simple Light</vt:lpstr>
      <vt:lpstr>10_Simple Light</vt:lpstr>
      <vt:lpstr>11_Simple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65</cp:revision>
  <dcterms:modified xsi:type="dcterms:W3CDTF">2024-10-10T19:28:16Z</dcterms:modified>
</cp:coreProperties>
</file>