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Lexend Black"/>
      <p:bold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LexendBlack-bold.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ucid.app/lucidchart/ce1b3af3-9ca3-47f0-b845-993d9cae88fb/edit?beaconFlowId=0C14B6EFB068223A&amp;invitationId=inv_672ff05a-c3b8-4fb7-b1ab-0b0ddfcf05db&amp;page=0_0#"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0efa7ec5da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0efa7ec5da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ivan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0ef121bc8d_0_7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0ef121bc8d_0_7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0efa7ec5da_2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0efa7ec5da_2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pari</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0ef121bc8d_0_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0ef121bc8d_0_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todos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30ef121bc8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30ef121bc8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isra</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0ef121bc8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0ef121bc8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u="sng">
                <a:solidFill>
                  <a:schemeClr val="hlink"/>
                </a:solidFill>
                <a:hlinkClick r:id="rId2"/>
              </a:rPr>
              <a:t>https://lucid.app/lucidchart/ce1b3af3-9ca3-47f0-b845-993d9cae88fb/edit?beaconFlowId=0C14B6EFB068223A&amp;invitationId=inv_672ff05a-c3b8-4fb7-b1ab-0b0ddfcf05db&amp;page=0_0#</a:t>
            </a:r>
            <a:r>
              <a:rPr lang="es"/>
              <a:t>  isra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0ef121bc8d_0_7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0ef121bc8d_0_7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fran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0ef121bc8d_0_7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0ef121bc8d_0_7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fran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0efa7ec5da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0efa7ec5da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emi</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0efa7ec5d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0efa7ec5d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emi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0efa7ec5da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0efa7ec5da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ivan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0efa7ec5da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0efa7ec5da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s"/>
              <a:t>ivan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gif"/><Relationship Id="rId4" Type="http://schemas.openxmlformats.org/officeDocument/2006/relationships/image" Target="../media/image16.gif"/><Relationship Id="rId5" Type="http://schemas.openxmlformats.org/officeDocument/2006/relationships/image" Target="../media/image2.gif"/><Relationship Id="rId6"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gif"/><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descr="Leite condensado é muito bom (proporcionado por Tenor)" id="54" name="Google Shape;54;p13"/>
          <p:cNvPicPr preferRelativeResize="0"/>
          <p:nvPr/>
        </p:nvPicPr>
        <p:blipFill>
          <a:blip r:embed="rId3">
            <a:alphaModFix/>
          </a:blip>
          <a:stretch>
            <a:fillRect/>
          </a:stretch>
        </p:blipFill>
        <p:spPr>
          <a:xfrm>
            <a:off x="5647125" y="2977175"/>
            <a:ext cx="3496875" cy="2127625"/>
          </a:xfrm>
          <a:prstGeom prst="rect">
            <a:avLst/>
          </a:prstGeom>
          <a:noFill/>
          <a:ln>
            <a:noFill/>
          </a:ln>
        </p:spPr>
      </p:pic>
      <p:pic>
        <p:nvPicPr>
          <p:cNvPr descr="eu amo leite condensado (proporcionado por Tenor)" id="55" name="Google Shape;55;p13"/>
          <p:cNvPicPr preferRelativeResize="0"/>
          <p:nvPr/>
        </p:nvPicPr>
        <p:blipFill>
          <a:blip r:embed="rId4">
            <a:alphaModFix/>
          </a:blip>
          <a:stretch>
            <a:fillRect/>
          </a:stretch>
        </p:blipFill>
        <p:spPr>
          <a:xfrm>
            <a:off x="0" y="3090900"/>
            <a:ext cx="2920557" cy="2052600"/>
          </a:xfrm>
          <a:prstGeom prst="rect">
            <a:avLst/>
          </a:prstGeom>
          <a:noFill/>
          <a:ln>
            <a:noFill/>
          </a:ln>
        </p:spPr>
      </p:pic>
      <p:pic>
        <p:nvPicPr>
          <p:cNvPr descr="a close up of a cat eating a piece of food from a container . (proporcionado por Tenor)" id="56" name="Google Shape;56;p13"/>
          <p:cNvPicPr preferRelativeResize="0"/>
          <p:nvPr/>
        </p:nvPicPr>
        <p:blipFill>
          <a:blip r:embed="rId5">
            <a:alphaModFix/>
          </a:blip>
          <a:stretch>
            <a:fillRect/>
          </a:stretch>
        </p:blipFill>
        <p:spPr>
          <a:xfrm>
            <a:off x="167275" y="135900"/>
            <a:ext cx="1485124" cy="1485124"/>
          </a:xfrm>
          <a:prstGeom prst="rect">
            <a:avLst/>
          </a:prstGeom>
          <a:noFill/>
          <a:ln>
            <a:noFill/>
          </a:ln>
        </p:spPr>
      </p:pic>
      <p:sp>
        <p:nvSpPr>
          <p:cNvPr id="57" name="Google Shape;57;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s" sz="6300">
                <a:latin typeface="Lexend Black"/>
                <a:ea typeface="Lexend Black"/>
                <a:cs typeface="Lexend Black"/>
                <a:sym typeface="Lexend Black"/>
              </a:rPr>
              <a:t>Leche condensada</a:t>
            </a:r>
            <a:endParaRPr sz="6300">
              <a:latin typeface="Lexend Black"/>
              <a:ea typeface="Lexend Black"/>
              <a:cs typeface="Lexend Black"/>
              <a:sym typeface="Lexend Black"/>
            </a:endParaRPr>
          </a:p>
        </p:txBody>
      </p:sp>
      <p:pic>
        <p:nvPicPr>
          <p:cNvPr descr="milktache (proporcionado por Tenor)" id="58" name="Google Shape;58;p13"/>
          <p:cNvPicPr preferRelativeResize="0"/>
          <p:nvPr/>
        </p:nvPicPr>
        <p:blipFill>
          <a:blip r:embed="rId6">
            <a:alphaModFix/>
          </a:blip>
          <a:stretch>
            <a:fillRect/>
          </a:stretch>
        </p:blipFill>
        <p:spPr>
          <a:xfrm>
            <a:off x="6922983" y="123726"/>
            <a:ext cx="2055550" cy="1414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7. Enfriamiento</a:t>
            </a:r>
            <a:endParaRPr/>
          </a:p>
        </p:txBody>
      </p:sp>
      <p:sp>
        <p:nvSpPr>
          <p:cNvPr id="121" name="Google Shape;121;p2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b="1" lang="es"/>
              <a:t>Cristalización</a:t>
            </a:r>
            <a:r>
              <a:rPr b="1" lang="es"/>
              <a:t> </a:t>
            </a:r>
            <a:r>
              <a:rPr lang="es"/>
              <a:t>controlada </a:t>
            </a:r>
            <a:endParaRPr/>
          </a:p>
          <a:p>
            <a:pPr indent="-304800" lvl="0" marL="457200" rtl="0" algn="l">
              <a:spcBef>
                <a:spcPts val="0"/>
              </a:spcBef>
              <a:spcAft>
                <a:spcPts val="0"/>
              </a:spcAft>
              <a:buSzPts val="1200"/>
              <a:buChar char="●"/>
            </a:pPr>
            <a:r>
              <a:rPr b="1" lang="es"/>
              <a:t>Propiedades </a:t>
            </a:r>
            <a:r>
              <a:rPr b="1" lang="es"/>
              <a:t>organolépticas</a:t>
            </a:r>
            <a:r>
              <a:rPr b="1" lang="es"/>
              <a:t> </a:t>
            </a:r>
            <a:r>
              <a:rPr lang="es"/>
              <a:t>finales</a:t>
            </a:r>
            <a:endParaRPr/>
          </a:p>
        </p:txBody>
      </p:sp>
      <p:pic>
        <p:nvPicPr>
          <p:cNvPr id="122" name="Google Shape;122;p22"/>
          <p:cNvPicPr preferRelativeResize="0"/>
          <p:nvPr/>
        </p:nvPicPr>
        <p:blipFill>
          <a:blip r:embed="rId3">
            <a:alphaModFix/>
          </a:blip>
          <a:stretch>
            <a:fillRect/>
          </a:stretch>
        </p:blipFill>
        <p:spPr>
          <a:xfrm>
            <a:off x="3562950" y="1472023"/>
            <a:ext cx="4330325" cy="2860925"/>
          </a:xfrm>
          <a:prstGeom prst="rect">
            <a:avLst/>
          </a:prstGeom>
          <a:noFill/>
          <a:ln>
            <a:noFill/>
          </a:ln>
        </p:spPr>
      </p:pic>
      <p:pic>
        <p:nvPicPr>
          <p:cNvPr descr="a monkey is wrapped in a pink blanket while standing in the snow . (proporcionado por Tenor)" id="123" name="Google Shape;123;p22"/>
          <p:cNvPicPr preferRelativeResize="0"/>
          <p:nvPr/>
        </p:nvPicPr>
        <p:blipFill>
          <a:blip r:embed="rId4">
            <a:alphaModFix/>
          </a:blip>
          <a:stretch>
            <a:fillRect/>
          </a:stretch>
        </p:blipFill>
        <p:spPr>
          <a:xfrm>
            <a:off x="311700" y="2822975"/>
            <a:ext cx="2031500" cy="2107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3"/>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8. Envasado</a:t>
            </a:r>
            <a:endParaRPr/>
          </a:p>
        </p:txBody>
      </p:sp>
      <p:sp>
        <p:nvSpPr>
          <p:cNvPr id="129" name="Google Shape;129;p23"/>
          <p:cNvSpPr txBox="1"/>
          <p:nvPr>
            <p:ph idx="1" type="body"/>
          </p:nvPr>
        </p:nvSpPr>
        <p:spPr>
          <a:xfrm>
            <a:off x="311700" y="2003725"/>
            <a:ext cx="3581400" cy="13920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AutoNum type="alphaLcPeriod"/>
            </a:pPr>
            <a:r>
              <a:rPr lang="es" sz="1800"/>
              <a:t>Barrido con vapor de agua</a:t>
            </a:r>
            <a:endParaRPr sz="1800"/>
          </a:p>
          <a:p>
            <a:pPr indent="-325755" lvl="0" marL="457200" rtl="0" algn="l">
              <a:spcBef>
                <a:spcPts val="0"/>
              </a:spcBef>
              <a:spcAft>
                <a:spcPts val="0"/>
              </a:spcAft>
              <a:buSzPct val="100000"/>
              <a:buAutoNum type="alphaLcPeriod"/>
            </a:pPr>
            <a:r>
              <a:rPr lang="es" sz="1800"/>
              <a:t>Dosificación de producto (≥90%)</a:t>
            </a:r>
            <a:endParaRPr sz="1800"/>
          </a:p>
          <a:p>
            <a:pPr indent="-325755" lvl="0" marL="457200" rtl="0" algn="l">
              <a:spcBef>
                <a:spcPts val="0"/>
              </a:spcBef>
              <a:spcAft>
                <a:spcPts val="0"/>
              </a:spcAft>
              <a:buSzPct val="100000"/>
              <a:buAutoNum type="alphaLcPeriod"/>
            </a:pPr>
            <a:r>
              <a:rPr lang="es" sz="1800"/>
              <a:t>Sellado</a:t>
            </a:r>
            <a:endParaRPr sz="1800"/>
          </a:p>
          <a:p>
            <a:pPr indent="-325755" lvl="0" marL="457200" rtl="0" algn="l">
              <a:spcBef>
                <a:spcPts val="0"/>
              </a:spcBef>
              <a:spcAft>
                <a:spcPts val="0"/>
              </a:spcAft>
              <a:buSzPct val="100000"/>
              <a:buAutoNum type="alphaLcPeriod"/>
            </a:pPr>
            <a:r>
              <a:rPr lang="es" sz="1800"/>
              <a:t>Inversión de lata </a:t>
            </a:r>
            <a:endParaRPr sz="1800"/>
          </a:p>
          <a:p>
            <a:pPr indent="0" lvl="0" marL="0" rtl="0" algn="l">
              <a:spcBef>
                <a:spcPts val="1200"/>
              </a:spcBef>
              <a:spcAft>
                <a:spcPts val="1200"/>
              </a:spcAft>
              <a:buNone/>
            </a:pPr>
            <a:r>
              <a:t/>
            </a:r>
            <a:endParaRPr/>
          </a:p>
        </p:txBody>
      </p:sp>
      <p:pic>
        <p:nvPicPr>
          <p:cNvPr id="130" name="Google Shape;130;p23"/>
          <p:cNvPicPr preferRelativeResize="0"/>
          <p:nvPr/>
        </p:nvPicPr>
        <p:blipFill>
          <a:blip r:embed="rId3">
            <a:alphaModFix/>
          </a:blip>
          <a:stretch>
            <a:fillRect/>
          </a:stretch>
        </p:blipFill>
        <p:spPr>
          <a:xfrm>
            <a:off x="4651963" y="770888"/>
            <a:ext cx="3857625" cy="38576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555600"/>
            <a:ext cx="40902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9. Esterilización comercial</a:t>
            </a:r>
            <a:endParaRPr/>
          </a:p>
        </p:txBody>
      </p:sp>
      <p:sp>
        <p:nvSpPr>
          <p:cNvPr id="136" name="Google Shape;136;p24"/>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s"/>
              <a:t>Prolonga el tiempo de vida del producto</a:t>
            </a:r>
            <a:endParaRPr/>
          </a:p>
        </p:txBody>
      </p:sp>
      <p:pic>
        <p:nvPicPr>
          <p:cNvPr id="137" name="Google Shape;137;p24"/>
          <p:cNvPicPr preferRelativeResize="0"/>
          <p:nvPr/>
        </p:nvPicPr>
        <p:blipFill>
          <a:blip r:embed="rId3">
            <a:alphaModFix/>
          </a:blip>
          <a:stretch>
            <a:fillRect/>
          </a:stretch>
        </p:blipFill>
        <p:spPr>
          <a:xfrm>
            <a:off x="3558350" y="1215600"/>
            <a:ext cx="5585642" cy="3527400"/>
          </a:xfrm>
          <a:prstGeom prst="rect">
            <a:avLst/>
          </a:prstGeom>
          <a:noFill/>
          <a:ln cap="flat" cmpd="sng" w="9525">
            <a:solidFill>
              <a:schemeClr val="dk2"/>
            </a:solidFill>
            <a:prstDash val="solid"/>
            <a:round/>
            <a:headEnd len="sm" w="sm" type="none"/>
            <a:tailEnd len="sm" w="sm" type="none"/>
          </a:ln>
        </p:spPr>
      </p:pic>
      <p:pic>
        <p:nvPicPr>
          <p:cNvPr descr="a group of monkeys are gathered around a campfire with the words descubriendo historia on the bottom right (proporcionado por Tenor)" id="138" name="Google Shape;138;p24"/>
          <p:cNvPicPr preferRelativeResize="0"/>
          <p:nvPr/>
        </p:nvPicPr>
        <p:blipFill>
          <a:blip r:embed="rId4">
            <a:alphaModFix/>
          </a:blip>
          <a:stretch>
            <a:fillRect/>
          </a:stretch>
        </p:blipFill>
        <p:spPr>
          <a:xfrm>
            <a:off x="226800" y="2995300"/>
            <a:ext cx="3108425" cy="1747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monkey is dancing in the jungle in a blurry photo . (proporcionado por Tenor)" id="143" name="Google Shape;143;p25"/>
          <p:cNvPicPr preferRelativeResize="0"/>
          <p:nvPr/>
        </p:nvPicPr>
        <p:blipFill>
          <a:blip r:embed="rId3">
            <a:alphaModFix/>
          </a:blip>
          <a:stretch>
            <a:fillRect/>
          </a:stretch>
        </p:blipFill>
        <p:spPr>
          <a:xfrm>
            <a:off x="-869350" y="-1776425"/>
            <a:ext cx="10633975" cy="8554125"/>
          </a:xfrm>
          <a:prstGeom prst="rect">
            <a:avLst/>
          </a:prstGeom>
          <a:noFill/>
          <a:ln>
            <a:noFill/>
          </a:ln>
        </p:spPr>
      </p:pic>
      <p:sp>
        <p:nvSpPr>
          <p:cNvPr id="144" name="Google Shape;144;p25"/>
          <p:cNvSpPr txBox="1"/>
          <p:nvPr>
            <p:ph type="title"/>
          </p:nvPr>
        </p:nvSpPr>
        <p:spPr>
          <a:xfrm>
            <a:off x="2403888" y="1648776"/>
            <a:ext cx="4087500" cy="1703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s" sz="9600">
                <a:solidFill>
                  <a:schemeClr val="lt1"/>
                </a:solidFill>
              </a:rPr>
              <a:t>fin</a:t>
            </a:r>
            <a:endParaRPr b="1" sz="9600"/>
          </a:p>
        </p:txBody>
      </p:sp>
      <p:pic>
        <p:nvPicPr>
          <p:cNvPr descr="a chimpanzee wearing a suit and tie is looking out a window . (proporcionado por Tenor)" id="145" name="Google Shape;145;p25"/>
          <p:cNvPicPr preferRelativeResize="0"/>
          <p:nvPr/>
        </p:nvPicPr>
        <p:blipFill>
          <a:blip r:embed="rId4">
            <a:alphaModFix/>
          </a:blip>
          <a:stretch>
            <a:fillRect/>
          </a:stretch>
        </p:blipFill>
        <p:spPr>
          <a:xfrm>
            <a:off x="6381825" y="3147725"/>
            <a:ext cx="3297950" cy="247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Definición CAA</a:t>
            </a:r>
            <a:endParaRPr/>
          </a:p>
        </p:txBody>
      </p:sp>
      <p:sp>
        <p:nvSpPr>
          <p:cNvPr id="64" name="Google Shape;64;p14"/>
          <p:cNvSpPr txBox="1"/>
          <p:nvPr>
            <p:ph idx="1" type="body"/>
          </p:nvPr>
        </p:nvSpPr>
        <p:spPr>
          <a:xfrm>
            <a:off x="311700" y="843850"/>
            <a:ext cx="8520600" cy="3738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a:t>P</a:t>
            </a:r>
            <a:r>
              <a:rPr lang="es"/>
              <a:t>roducto de consistencia siruposa obtenido por deshidratación parcial de la leche entera pasteurizada apta para el consumo humano, adicionada de edulcorantes nutritivos permitidos. Los edulcorantes nutritivos distintos de la sacarosa no podrán ser superiores al 30% de ésta. Deberá responder a las siguientes exigencias:</a:t>
            </a:r>
            <a:endParaRPr/>
          </a:p>
          <a:p>
            <a:pPr indent="0" lvl="0" marL="0" rtl="0" algn="l">
              <a:spcBef>
                <a:spcPts val="1200"/>
              </a:spcBef>
              <a:spcAft>
                <a:spcPts val="0"/>
              </a:spcAft>
              <a:buNone/>
            </a:pPr>
            <a:r>
              <a:rPr lang="es"/>
              <a:t>a) Sólidos de leche, no menor de 27,0% p/p. </a:t>
            </a:r>
            <a:endParaRPr/>
          </a:p>
          <a:p>
            <a:pPr indent="0" lvl="0" marL="0" rtl="0" algn="l">
              <a:spcBef>
                <a:spcPts val="1200"/>
              </a:spcBef>
              <a:spcAft>
                <a:spcPts val="0"/>
              </a:spcAft>
              <a:buNone/>
            </a:pPr>
            <a:r>
              <a:rPr lang="es"/>
              <a:t>b) Grasa de leche: mín 7,3% p/p. </a:t>
            </a:r>
            <a:endParaRPr/>
          </a:p>
          <a:p>
            <a:pPr indent="0" lvl="0" marL="0" rtl="0" algn="l">
              <a:spcBef>
                <a:spcPts val="1200"/>
              </a:spcBef>
              <a:spcAft>
                <a:spcPts val="0"/>
              </a:spcAft>
              <a:buNone/>
            </a:pPr>
            <a:r>
              <a:rPr lang="es"/>
              <a:t>c) Proteínas de leche: mín. 7,2% p/p. </a:t>
            </a:r>
            <a:endParaRPr/>
          </a:p>
          <a:p>
            <a:pPr indent="0" lvl="0" marL="0" rtl="0" algn="l">
              <a:spcBef>
                <a:spcPts val="1200"/>
              </a:spcBef>
              <a:spcAft>
                <a:spcPts val="1200"/>
              </a:spcAft>
              <a:buNone/>
            </a:pPr>
            <a:r>
              <a:rPr lang="es"/>
              <a:t>d) Agua, no mayor de 30% p/p.</a:t>
            </a:r>
            <a:endParaRPr/>
          </a:p>
        </p:txBody>
      </p:sp>
      <p:pic>
        <p:nvPicPr>
          <p:cNvPr id="65" name="Google Shape;65;p14"/>
          <p:cNvPicPr preferRelativeResize="0"/>
          <p:nvPr/>
        </p:nvPicPr>
        <p:blipFill>
          <a:blip r:embed="rId3">
            <a:alphaModFix/>
          </a:blip>
          <a:stretch>
            <a:fillRect/>
          </a:stretch>
        </p:blipFill>
        <p:spPr>
          <a:xfrm>
            <a:off x="5216497" y="2302250"/>
            <a:ext cx="3689926" cy="2575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s"/>
              <a:t>Diagrama</a:t>
            </a:r>
            <a:endParaRPr/>
          </a:p>
        </p:txBody>
      </p:sp>
      <p:pic>
        <p:nvPicPr>
          <p:cNvPr id="71" name="Google Shape;71;p15"/>
          <p:cNvPicPr preferRelativeResize="0"/>
          <p:nvPr/>
        </p:nvPicPr>
        <p:blipFill rotWithShape="1">
          <a:blip r:embed="rId3">
            <a:alphaModFix/>
          </a:blip>
          <a:srcRect b="0" l="2761" r="0" t="0"/>
          <a:stretch/>
        </p:blipFill>
        <p:spPr>
          <a:xfrm>
            <a:off x="107150" y="1557900"/>
            <a:ext cx="8725151" cy="21644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241975"/>
            <a:ext cx="43362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1. Recepción y control de calidad</a:t>
            </a:r>
            <a:endParaRPr/>
          </a:p>
        </p:txBody>
      </p:sp>
      <p:sp>
        <p:nvSpPr>
          <p:cNvPr id="77" name="Google Shape;77;p16"/>
          <p:cNvSpPr txBox="1"/>
          <p:nvPr>
            <p:ph idx="1" type="body"/>
          </p:nvPr>
        </p:nvSpPr>
        <p:spPr>
          <a:xfrm>
            <a:off x="311700" y="982050"/>
            <a:ext cx="3334200" cy="12951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lang="es"/>
              <a:t>Grasas totales</a:t>
            </a:r>
            <a:endParaRPr/>
          </a:p>
          <a:p>
            <a:pPr indent="-304800" lvl="0" marL="457200" rtl="0" algn="l">
              <a:spcBef>
                <a:spcPts val="0"/>
              </a:spcBef>
              <a:spcAft>
                <a:spcPts val="0"/>
              </a:spcAft>
              <a:buSzPts val="1200"/>
              <a:buChar char="●"/>
            </a:pPr>
            <a:r>
              <a:rPr lang="es"/>
              <a:t>Agua</a:t>
            </a:r>
            <a:endParaRPr/>
          </a:p>
          <a:p>
            <a:pPr indent="-304800" lvl="0" marL="457200" rtl="0" algn="l">
              <a:spcBef>
                <a:spcPts val="0"/>
              </a:spcBef>
              <a:spcAft>
                <a:spcPts val="0"/>
              </a:spcAft>
              <a:buSzPts val="1200"/>
              <a:buChar char="●"/>
            </a:pPr>
            <a:r>
              <a:rPr lang="es"/>
              <a:t>Proteína</a:t>
            </a:r>
            <a:endParaRPr/>
          </a:p>
          <a:p>
            <a:pPr indent="-304800" lvl="0" marL="457200" rtl="0" algn="l">
              <a:spcBef>
                <a:spcPts val="0"/>
              </a:spcBef>
              <a:spcAft>
                <a:spcPts val="0"/>
              </a:spcAft>
              <a:buSzPts val="1200"/>
              <a:buChar char="●"/>
            </a:pPr>
            <a:r>
              <a:rPr lang="es"/>
              <a:t>Lactosa</a:t>
            </a:r>
            <a:endParaRPr/>
          </a:p>
          <a:p>
            <a:pPr indent="-304800" lvl="0" marL="457200" rtl="0" algn="l">
              <a:spcBef>
                <a:spcPts val="0"/>
              </a:spcBef>
              <a:spcAft>
                <a:spcPts val="0"/>
              </a:spcAft>
              <a:buSzPts val="1200"/>
              <a:buChar char="●"/>
            </a:pPr>
            <a:r>
              <a:rPr lang="es"/>
              <a:t>Análisis de contaminación (QBF)</a:t>
            </a:r>
            <a:endParaRPr/>
          </a:p>
        </p:txBody>
      </p:sp>
      <p:pic>
        <p:nvPicPr>
          <p:cNvPr id="78" name="Google Shape;78;p16"/>
          <p:cNvPicPr preferRelativeResize="0"/>
          <p:nvPr/>
        </p:nvPicPr>
        <p:blipFill>
          <a:blip r:embed="rId3">
            <a:alphaModFix/>
          </a:blip>
          <a:stretch>
            <a:fillRect/>
          </a:stretch>
        </p:blipFill>
        <p:spPr>
          <a:xfrm>
            <a:off x="152400" y="2571738"/>
            <a:ext cx="8991600" cy="2276475"/>
          </a:xfrm>
          <a:prstGeom prst="rect">
            <a:avLst/>
          </a:prstGeom>
          <a:noFill/>
          <a:ln>
            <a:noFill/>
          </a:ln>
        </p:spPr>
      </p:pic>
      <p:pic>
        <p:nvPicPr>
          <p:cNvPr id="79" name="Google Shape;79;p16"/>
          <p:cNvPicPr preferRelativeResize="0"/>
          <p:nvPr/>
        </p:nvPicPr>
        <p:blipFill>
          <a:blip r:embed="rId4">
            <a:alphaModFix/>
          </a:blip>
          <a:stretch>
            <a:fillRect/>
          </a:stretch>
        </p:blipFill>
        <p:spPr>
          <a:xfrm>
            <a:off x="5875625" y="191250"/>
            <a:ext cx="2266938" cy="226693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11700" y="555600"/>
            <a:ext cx="64392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2. Filtrado</a:t>
            </a:r>
            <a:endParaRPr/>
          </a:p>
        </p:txBody>
      </p:sp>
      <p:sp>
        <p:nvSpPr>
          <p:cNvPr id="85" name="Google Shape;85;p17"/>
          <p:cNvSpPr txBox="1"/>
          <p:nvPr>
            <p:ph idx="1" type="body"/>
          </p:nvPr>
        </p:nvSpPr>
        <p:spPr>
          <a:xfrm>
            <a:off x="311700" y="1389600"/>
            <a:ext cx="3261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s" sz="1800"/>
              <a:t>Eliminación de elementos físicos tales como:</a:t>
            </a:r>
            <a:endParaRPr sz="1800"/>
          </a:p>
          <a:p>
            <a:pPr indent="-342900" lvl="0" marL="457200" rtl="0" algn="l">
              <a:spcBef>
                <a:spcPts val="1200"/>
              </a:spcBef>
              <a:spcAft>
                <a:spcPts val="0"/>
              </a:spcAft>
              <a:buSzPts val="1800"/>
              <a:buChar char="●"/>
            </a:pPr>
            <a:r>
              <a:rPr lang="es" sz="1800"/>
              <a:t>Pelos</a:t>
            </a:r>
            <a:endParaRPr sz="1800"/>
          </a:p>
          <a:p>
            <a:pPr indent="-342900" lvl="0" marL="457200" rtl="0" algn="l">
              <a:spcBef>
                <a:spcPts val="0"/>
              </a:spcBef>
              <a:spcAft>
                <a:spcPts val="0"/>
              </a:spcAft>
              <a:buSzPts val="1800"/>
              <a:buChar char="●"/>
            </a:pPr>
            <a:r>
              <a:rPr lang="es" sz="1800"/>
              <a:t>Piedras</a:t>
            </a:r>
            <a:endParaRPr sz="1800"/>
          </a:p>
          <a:p>
            <a:pPr indent="-342900" lvl="0" marL="457200" rtl="0" algn="l">
              <a:spcBef>
                <a:spcPts val="0"/>
              </a:spcBef>
              <a:spcAft>
                <a:spcPts val="0"/>
              </a:spcAft>
              <a:buSzPts val="1800"/>
              <a:buChar char="●"/>
            </a:pPr>
            <a:r>
              <a:rPr lang="es" sz="1800"/>
              <a:t>Otras suciedades</a:t>
            </a:r>
            <a:endParaRPr sz="1800"/>
          </a:p>
        </p:txBody>
      </p:sp>
      <p:pic>
        <p:nvPicPr>
          <p:cNvPr id="86" name="Google Shape;86;p17"/>
          <p:cNvPicPr preferRelativeResize="0"/>
          <p:nvPr/>
        </p:nvPicPr>
        <p:blipFill>
          <a:blip r:embed="rId3">
            <a:alphaModFix/>
          </a:blip>
          <a:stretch>
            <a:fillRect/>
          </a:stretch>
        </p:blipFill>
        <p:spPr>
          <a:xfrm>
            <a:off x="4111375" y="508025"/>
            <a:ext cx="4127449" cy="41274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311700" y="555600"/>
            <a:ext cx="52407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3. Estandarización y centrifugación</a:t>
            </a:r>
            <a:endParaRPr/>
          </a:p>
        </p:txBody>
      </p:sp>
      <p:pic>
        <p:nvPicPr>
          <p:cNvPr id="92" name="Google Shape;92;p18"/>
          <p:cNvPicPr preferRelativeResize="0"/>
          <p:nvPr/>
        </p:nvPicPr>
        <p:blipFill>
          <a:blip r:embed="rId3">
            <a:alphaModFix/>
          </a:blip>
          <a:stretch>
            <a:fillRect/>
          </a:stretch>
        </p:blipFill>
        <p:spPr>
          <a:xfrm>
            <a:off x="5505375" y="460700"/>
            <a:ext cx="3028900" cy="4222100"/>
          </a:xfrm>
          <a:prstGeom prst="rect">
            <a:avLst/>
          </a:prstGeom>
          <a:noFill/>
          <a:ln cap="flat" cmpd="sng" w="9525">
            <a:solidFill>
              <a:schemeClr val="dk2"/>
            </a:solidFill>
            <a:prstDash val="solid"/>
            <a:round/>
            <a:headEnd len="sm" w="sm" type="none"/>
            <a:tailEnd len="sm" w="sm" type="none"/>
          </a:ln>
        </p:spPr>
      </p:pic>
      <p:sp>
        <p:nvSpPr>
          <p:cNvPr id="93" name="Google Shape;93;p18"/>
          <p:cNvSpPr txBox="1"/>
          <p:nvPr/>
        </p:nvSpPr>
        <p:spPr>
          <a:xfrm>
            <a:off x="311700" y="1855650"/>
            <a:ext cx="4369800" cy="24069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es" sz="1800">
                <a:solidFill>
                  <a:schemeClr val="dk2"/>
                </a:solidFill>
              </a:rPr>
              <a:t>Mezcla de componentes para estandarizar producto de partida: </a:t>
            </a:r>
            <a:endParaRPr sz="1800">
              <a:solidFill>
                <a:schemeClr val="dk2"/>
              </a:solidFill>
            </a:endParaRPr>
          </a:p>
          <a:p>
            <a:pPr indent="-342900" lvl="0" marL="457200" rtl="0" algn="l">
              <a:lnSpc>
                <a:spcPct val="115000"/>
              </a:lnSpc>
              <a:spcBef>
                <a:spcPts val="0"/>
              </a:spcBef>
              <a:spcAft>
                <a:spcPts val="0"/>
              </a:spcAft>
              <a:buClr>
                <a:schemeClr val="dk2"/>
              </a:buClr>
              <a:buSzPts val="1800"/>
              <a:buChar char="●"/>
            </a:pPr>
            <a:r>
              <a:rPr lang="es" sz="1800">
                <a:solidFill>
                  <a:schemeClr val="dk2"/>
                </a:solidFill>
              </a:rPr>
              <a:t>Disminuye o aumenta el contenído graso. Divide en crema y leche desnatada (baja en grasa). Luego recombino para obtener grado de grasa objetivo</a:t>
            </a:r>
            <a:endParaRPr sz="1800">
              <a:solidFill>
                <a:schemeClr val="dk2"/>
              </a:solidFill>
            </a:endParaRPr>
          </a:p>
        </p:txBody>
      </p:sp>
      <p:pic>
        <p:nvPicPr>
          <p:cNvPr descr="a monkey is standing on a pink barrel with a purple hoop around its neck (proporcionado por Tenor)" id="94" name="Google Shape;94;p18"/>
          <p:cNvPicPr preferRelativeResize="0"/>
          <p:nvPr/>
        </p:nvPicPr>
        <p:blipFill>
          <a:blip r:embed="rId4">
            <a:alphaModFix/>
          </a:blip>
          <a:stretch>
            <a:fillRect/>
          </a:stretch>
        </p:blipFill>
        <p:spPr>
          <a:xfrm>
            <a:off x="7908401" y="460700"/>
            <a:ext cx="625875" cy="1109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533050"/>
            <a:ext cx="2808000" cy="806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s"/>
              <a:t>4. Pasteurización (UHT/HSTS)</a:t>
            </a:r>
            <a:endParaRPr/>
          </a:p>
        </p:txBody>
      </p:sp>
      <p:sp>
        <p:nvSpPr>
          <p:cNvPr id="100" name="Google Shape;100;p19"/>
          <p:cNvSpPr txBox="1"/>
          <p:nvPr>
            <p:ph idx="1" type="body"/>
          </p:nvPr>
        </p:nvSpPr>
        <p:spPr>
          <a:xfrm>
            <a:off x="65300" y="1523850"/>
            <a:ext cx="2808000" cy="3179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sz="1800"/>
              <a:t>T° → </a:t>
            </a:r>
            <a:r>
              <a:rPr lang="es" sz="1800"/>
              <a:t>72-78°C</a:t>
            </a:r>
            <a:endParaRPr sz="1800"/>
          </a:p>
          <a:p>
            <a:pPr indent="0" lvl="0" marL="0" rtl="0" algn="l">
              <a:spcBef>
                <a:spcPts val="1200"/>
              </a:spcBef>
              <a:spcAft>
                <a:spcPts val="0"/>
              </a:spcAft>
              <a:buNone/>
            </a:pPr>
            <a:r>
              <a:t/>
            </a:r>
            <a:endParaRPr sz="1800"/>
          </a:p>
          <a:p>
            <a:pPr indent="-342900" lvl="0" marL="457200" rtl="0" algn="l">
              <a:spcBef>
                <a:spcPts val="1200"/>
              </a:spcBef>
              <a:spcAft>
                <a:spcPts val="0"/>
              </a:spcAft>
              <a:buSzPts val="1800"/>
              <a:buChar char="●"/>
            </a:pPr>
            <a:r>
              <a:rPr lang="es" sz="1800"/>
              <a:t>t → 15-30 segundos</a:t>
            </a:r>
            <a:endParaRPr sz="1800"/>
          </a:p>
          <a:p>
            <a:pPr indent="0" lvl="0" marL="0" rtl="0" algn="l">
              <a:spcBef>
                <a:spcPts val="1200"/>
              </a:spcBef>
              <a:spcAft>
                <a:spcPts val="0"/>
              </a:spcAft>
              <a:buNone/>
            </a:pPr>
            <a:r>
              <a:t/>
            </a:r>
            <a:endParaRPr sz="1800"/>
          </a:p>
          <a:p>
            <a:pPr indent="-342900" lvl="0" marL="457200" rtl="0" algn="l">
              <a:spcBef>
                <a:spcPts val="1200"/>
              </a:spcBef>
              <a:spcAft>
                <a:spcPts val="0"/>
              </a:spcAft>
              <a:buSzPts val="1800"/>
              <a:buChar char="●"/>
            </a:pPr>
            <a:r>
              <a:rPr lang="es" sz="1800"/>
              <a:t>Enfriamiento rápido</a:t>
            </a:r>
            <a:endParaRPr sz="1800"/>
          </a:p>
        </p:txBody>
      </p:sp>
      <p:pic>
        <p:nvPicPr>
          <p:cNvPr id="101" name="Google Shape;101;p19"/>
          <p:cNvPicPr preferRelativeResize="0"/>
          <p:nvPr/>
        </p:nvPicPr>
        <p:blipFill>
          <a:blip r:embed="rId3">
            <a:alphaModFix/>
          </a:blip>
          <a:stretch>
            <a:fillRect/>
          </a:stretch>
        </p:blipFill>
        <p:spPr>
          <a:xfrm>
            <a:off x="3119700" y="440238"/>
            <a:ext cx="5930074" cy="42630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5. Evaporación</a:t>
            </a:r>
            <a:endParaRPr/>
          </a:p>
        </p:txBody>
      </p:sp>
      <p:sp>
        <p:nvSpPr>
          <p:cNvPr id="107" name="Google Shape;107;p20"/>
          <p:cNvSpPr txBox="1"/>
          <p:nvPr>
            <p:ph idx="1" type="body"/>
          </p:nvPr>
        </p:nvSpPr>
        <p:spPr>
          <a:xfrm>
            <a:off x="311700" y="1389600"/>
            <a:ext cx="3946200" cy="3179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s" sz="1800"/>
              <a:t>En </a:t>
            </a:r>
            <a:r>
              <a:rPr lang="es" sz="1800" u="sng"/>
              <a:t>vacío relativo</a:t>
            </a:r>
            <a:endParaRPr sz="1800" u="sng"/>
          </a:p>
          <a:p>
            <a:pPr indent="-342900" lvl="0" marL="457200" rtl="0" algn="l">
              <a:spcBef>
                <a:spcPts val="0"/>
              </a:spcBef>
              <a:spcAft>
                <a:spcPts val="0"/>
              </a:spcAft>
              <a:buSzPts val="1800"/>
              <a:buChar char="●"/>
            </a:pPr>
            <a:r>
              <a:rPr lang="es" sz="1800"/>
              <a:t>M</a:t>
            </a:r>
            <a:r>
              <a:rPr lang="es" sz="1800"/>
              <a:t>últiples</a:t>
            </a:r>
            <a:r>
              <a:rPr lang="es" sz="1800"/>
              <a:t> efectos para aumentar la eficiencia energética</a:t>
            </a:r>
            <a:endParaRPr sz="1800"/>
          </a:p>
          <a:p>
            <a:pPr indent="-342900" lvl="0" marL="457200" rtl="0" algn="l">
              <a:spcBef>
                <a:spcPts val="0"/>
              </a:spcBef>
              <a:spcAft>
                <a:spcPts val="0"/>
              </a:spcAft>
              <a:buSzPts val="1800"/>
              <a:buChar char="●"/>
            </a:pPr>
            <a:r>
              <a:rPr lang="es" sz="1800"/>
              <a:t>T° → 40-60°C</a:t>
            </a:r>
            <a:endParaRPr sz="1800"/>
          </a:p>
          <a:p>
            <a:pPr indent="-342900" lvl="0" marL="457200" rtl="0" algn="l">
              <a:spcBef>
                <a:spcPts val="0"/>
              </a:spcBef>
              <a:spcAft>
                <a:spcPts val="0"/>
              </a:spcAft>
              <a:buSzPts val="1800"/>
              <a:buChar char="●"/>
            </a:pPr>
            <a:r>
              <a:rPr lang="es" sz="1800"/>
              <a:t>Conservar propiedades organolépticas.</a:t>
            </a:r>
            <a:endParaRPr sz="1800"/>
          </a:p>
        </p:txBody>
      </p:sp>
      <p:pic>
        <p:nvPicPr>
          <p:cNvPr id="108" name="Google Shape;108;p20"/>
          <p:cNvPicPr preferRelativeResize="0"/>
          <p:nvPr/>
        </p:nvPicPr>
        <p:blipFill rotWithShape="1">
          <a:blip r:embed="rId3">
            <a:alphaModFix/>
          </a:blip>
          <a:srcRect b="0" l="30938" r="27578" t="0"/>
          <a:stretch/>
        </p:blipFill>
        <p:spPr>
          <a:xfrm>
            <a:off x="4973800" y="323425"/>
            <a:ext cx="3126476" cy="42455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311700" y="555600"/>
            <a:ext cx="48798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s"/>
              <a:t>6. Adición de azúcar y aditivos</a:t>
            </a:r>
            <a:endParaRPr/>
          </a:p>
        </p:txBody>
      </p:sp>
      <p:sp>
        <p:nvSpPr>
          <p:cNvPr id="114" name="Google Shape;114;p21"/>
          <p:cNvSpPr txBox="1"/>
          <p:nvPr>
            <p:ph idx="1" type="body"/>
          </p:nvPr>
        </p:nvSpPr>
        <p:spPr>
          <a:xfrm>
            <a:off x="311700" y="1654288"/>
            <a:ext cx="2808000" cy="2298600"/>
          </a:xfrm>
          <a:prstGeom prst="rect">
            <a:avLst/>
          </a:prstGeom>
        </p:spPr>
        <p:txBody>
          <a:bodyPr anchorCtr="0" anchor="t" bIns="91425" lIns="91425" spcFirstLastPara="1" rIns="91425" wrap="square" tIns="91425">
            <a:normAutofit fontScale="77500"/>
          </a:bodyPr>
          <a:lstStyle/>
          <a:p>
            <a:pPr indent="-317182" lvl="0" marL="457200" rtl="0" algn="l">
              <a:spcBef>
                <a:spcPts val="0"/>
              </a:spcBef>
              <a:spcAft>
                <a:spcPts val="0"/>
              </a:spcAft>
              <a:buSzPct val="100000"/>
              <a:buChar char="●"/>
            </a:pPr>
            <a:r>
              <a:rPr b="1" lang="es" sz="1800"/>
              <a:t>Azúcar:</a:t>
            </a:r>
            <a:r>
              <a:rPr lang="es" sz="1800"/>
              <a:t> jarabe de lactosa</a:t>
            </a:r>
            <a:endParaRPr sz="1800"/>
          </a:p>
          <a:p>
            <a:pPr indent="0" lvl="0" marL="0" rtl="0" algn="l">
              <a:spcBef>
                <a:spcPts val="1200"/>
              </a:spcBef>
              <a:spcAft>
                <a:spcPts val="0"/>
              </a:spcAft>
              <a:buNone/>
            </a:pPr>
            <a:r>
              <a:t/>
            </a:r>
            <a:endParaRPr sz="1800"/>
          </a:p>
          <a:p>
            <a:pPr indent="-317182" lvl="0" marL="457200" rtl="0" algn="l">
              <a:spcBef>
                <a:spcPts val="1200"/>
              </a:spcBef>
              <a:spcAft>
                <a:spcPts val="0"/>
              </a:spcAft>
              <a:buSzPct val="100000"/>
              <a:buChar char="●"/>
            </a:pPr>
            <a:r>
              <a:rPr b="1" lang="es" sz="1800"/>
              <a:t>Aditivos:</a:t>
            </a:r>
            <a:r>
              <a:rPr lang="es" sz="1800"/>
              <a:t> Vitaminas, Reforzadores de textura, Reguladores de acidez, Espesante, estabilizantes, emulsionante</a:t>
            </a:r>
            <a:endParaRPr sz="1800"/>
          </a:p>
        </p:txBody>
      </p:sp>
      <p:pic>
        <p:nvPicPr>
          <p:cNvPr id="115" name="Google Shape;115;p21"/>
          <p:cNvPicPr preferRelativeResize="0"/>
          <p:nvPr/>
        </p:nvPicPr>
        <p:blipFill>
          <a:blip r:embed="rId3">
            <a:alphaModFix/>
          </a:blip>
          <a:stretch>
            <a:fillRect/>
          </a:stretch>
        </p:blipFill>
        <p:spPr>
          <a:xfrm>
            <a:off x="4920175" y="1082775"/>
            <a:ext cx="3441650" cy="3441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