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6" r:id="rId2"/>
    <p:sldId id="380" r:id="rId3"/>
    <p:sldId id="259" r:id="rId4"/>
    <p:sldId id="383" r:id="rId5"/>
    <p:sldId id="340" r:id="rId6"/>
    <p:sldId id="343" r:id="rId7"/>
    <p:sldId id="344" r:id="rId8"/>
    <p:sldId id="346" r:id="rId9"/>
    <p:sldId id="263" r:id="rId10"/>
    <p:sldId id="260" r:id="rId11"/>
    <p:sldId id="324" r:id="rId12"/>
    <p:sldId id="351" r:id="rId13"/>
    <p:sldId id="313" r:id="rId14"/>
    <p:sldId id="352" r:id="rId15"/>
    <p:sldId id="359" r:id="rId16"/>
    <p:sldId id="360" r:id="rId17"/>
    <p:sldId id="361" r:id="rId18"/>
    <p:sldId id="365" r:id="rId19"/>
    <p:sldId id="274"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10" r:id="rId35"/>
    <p:sldId id="389" r:id="rId36"/>
    <p:sldId id="393" r:id="rId37"/>
    <p:sldId id="395" r:id="rId38"/>
    <p:sldId id="397" r:id="rId39"/>
    <p:sldId id="412" r:id="rId40"/>
    <p:sldId id="379" r:id="rId41"/>
    <p:sldId id="382" r:id="rId42"/>
    <p:sldId id="293" r:id="rId43"/>
    <p:sldId id="415" r:id="rId44"/>
  </p:sldIdLst>
  <p:sldSz cx="9144000" cy="6858000" type="screen4x3"/>
  <p:notesSz cx="6858000" cy="9144000"/>
  <p:custDataLst>
    <p:tags r:id="rId46"/>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78" autoAdjust="0"/>
  </p:normalViewPr>
  <p:slideViewPr>
    <p:cSldViewPr>
      <p:cViewPr>
        <p:scale>
          <a:sx n="70" d="100"/>
          <a:sy n="70" d="100"/>
        </p:scale>
        <p:origin x="-170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FD0B7-2CAC-404D-8A5A-88F5763DBE4A}" type="datetimeFigureOut">
              <a:rPr lang="es-AR" smtClean="0"/>
              <a:t>15/03/2024</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C914C-7A2E-4AEC-B118-D6E7FDC36A9A}" type="slidenum">
              <a:rPr lang="es-AR" smtClean="0"/>
              <a:t>‹Nº›</a:t>
            </a:fld>
            <a:endParaRPr lang="es-AR" dirty="0"/>
          </a:p>
        </p:txBody>
      </p:sp>
    </p:spTree>
    <p:extLst>
      <p:ext uri="{BB962C8B-B14F-4D97-AF65-F5344CB8AC3E}">
        <p14:creationId xmlns:p14="http://schemas.microsoft.com/office/powerpoint/2010/main" val="27590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UY" dirty="0" smtClean="0"/>
              <a:t>La mayoría de los mercados en la economía, como el del helado, son altamente competitivos. Cada uno de los compradores sabe que hay varios vendedores entre los cuales elegir y cada uno de los vendedores es consciente de que su producto es similar al que ofrecen otros vendedores. </a:t>
            </a:r>
          </a:p>
          <a:p>
            <a:pPr marL="0" marR="0" indent="0" algn="just" defTabSz="914400" rtl="0" eaLnBrk="1" fontAlgn="auto" latinLnBrk="0" hangingPunct="1">
              <a:lnSpc>
                <a:spcPct val="100000"/>
              </a:lnSpc>
              <a:spcBef>
                <a:spcPts val="0"/>
              </a:spcBef>
              <a:spcAft>
                <a:spcPts val="0"/>
              </a:spcAft>
              <a:buClrTx/>
              <a:buSzTx/>
              <a:buFontTx/>
              <a:buNone/>
              <a:tabLst/>
              <a:defRPr/>
            </a:pPr>
            <a:r>
              <a:rPr lang="es-UY" dirty="0" smtClean="0"/>
              <a:t>El resultado de esto es que tanto el precio como la cantidad de helado que se vende no se determinan por un solo vendedor o por un solo comprador, sino que el precio y la cantidad son determinados por todos los compradores y vendedores que interaccionan en el mercado. Cada vendedor de helado tiene control limitado sobre el precio, porque los otros vendedores ofrecen productos similares. Así, el vendedor tiene muy pocas razones para reducir el precio, pero si decide incrementarlo, los compradores acudirán a otro lugar a comprar el helado. De la misma manera, un comprador no puede modificar por sí solo el precio al que se vende el helado, porque sólo compra una pequeña cantidad de este bien.</a:t>
            </a:r>
            <a:endParaRPr lang="es-AR" dirty="0" smtClean="0"/>
          </a:p>
          <a:p>
            <a:pPr algn="just"/>
            <a:endParaRPr lang="es-AR" dirty="0" smtClean="0"/>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5</a:t>
            </a:fld>
            <a:endParaRPr lang="es-AR"/>
          </a:p>
        </p:txBody>
      </p:sp>
    </p:spTree>
    <p:extLst>
      <p:ext uri="{BB962C8B-B14F-4D97-AF65-F5344CB8AC3E}">
        <p14:creationId xmlns:p14="http://schemas.microsoft.com/office/powerpoint/2010/main" val="91127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sz="1200" b="1" dirty="0" smtClean="0"/>
              <a:t>Ingresos totales: </a:t>
            </a:r>
            <a:r>
              <a:rPr lang="es-AR" sz="1200" dirty="0" smtClean="0"/>
              <a:t>Cantidad pagada por los compradores y recibida por los vendedores de un bien. Esta cantidad es el precio del bien multiplicado por la cantidad vendida de bienes.</a:t>
            </a:r>
          </a:p>
          <a:p>
            <a:pPr algn="just">
              <a:buNone/>
            </a:pPr>
            <a:endParaRPr lang="es-AR" sz="1200" dirty="0" smtClean="0"/>
          </a:p>
          <a:p>
            <a:pPr algn="just"/>
            <a:r>
              <a:rPr lang="es-AR" sz="1200" dirty="0" smtClean="0"/>
              <a:t>Al estudiar los cambios en la oferta o la demanda de un mercado, una variable que siempre es importante considerar </a:t>
            </a:r>
            <a:r>
              <a:rPr lang="es-AR" sz="1200" b="1" dirty="0" smtClean="0"/>
              <a:t>son los ingresos totales, </a:t>
            </a:r>
            <a:r>
              <a:rPr lang="es-AR" sz="1200" dirty="0" smtClean="0"/>
              <a:t>es decir, la cantidad total pagada por los compradores y recibida por los vendedores de un bien. En cualquier mercado, los ingresos totales son P × Q, esto es, el precio de un bien por la cantidad vendida del mismo. En la </a:t>
            </a:r>
            <a:r>
              <a:rPr lang="es-AR" sz="1200" b="1" dirty="0" smtClean="0"/>
              <a:t>figura 2 </a:t>
            </a:r>
            <a:r>
              <a:rPr lang="es-AR" sz="1200" dirty="0" smtClean="0"/>
              <a:t>podemos ver los ingresos totales. La altura de la caja debajo de la curva de demanda es P y el ancho es Q. </a:t>
            </a:r>
          </a:p>
          <a:p>
            <a:pPr algn="just"/>
            <a:r>
              <a:rPr lang="es-AR" sz="1200" dirty="0" smtClean="0"/>
              <a:t>El área de la caja es P × Q y es igual a los ingresos totales en el mercado. </a:t>
            </a:r>
          </a:p>
          <a:p>
            <a:pPr algn="just"/>
            <a:r>
              <a:rPr lang="es-AR" sz="1200" b="1" dirty="0" smtClean="0"/>
              <a:t>En la figura 2</a:t>
            </a:r>
            <a:r>
              <a:rPr lang="es-AR" sz="1200" dirty="0" smtClean="0"/>
              <a:t>, donde P = $ 4 y Q = 100, los ingresos totales son $ 4 × 100 o $400.</a:t>
            </a:r>
          </a:p>
          <a:p>
            <a:pPr algn="just"/>
            <a:endParaRPr lang="es-AR" sz="1200" dirty="0" smtClean="0"/>
          </a:p>
          <a:p>
            <a:pPr algn="just"/>
            <a:r>
              <a:rPr lang="es-AR" sz="1200" b="1" dirty="0" smtClean="0"/>
              <a:t>¿Cómo cambian los ingresos totales al movernos a lo largo de la curva de demanda? </a:t>
            </a:r>
            <a:r>
              <a:rPr lang="es-AR" sz="1200" dirty="0" smtClean="0"/>
              <a:t>La respuesta depende de la elasticidad precio de la demanda. Si la demanda es inelástica, como en el panel </a:t>
            </a:r>
            <a:r>
              <a:rPr lang="es-AR" sz="1200" b="1" dirty="0" smtClean="0"/>
              <a:t>a) de la figura 3</a:t>
            </a:r>
            <a:r>
              <a:rPr lang="es-AR" sz="1200" dirty="0" smtClean="0"/>
              <a:t>, entonces un incremento del precio provoca un incremento de los ingresos totales. En este caso, un incremento del precio de $4 a $5 provoca que la cantidad demandada se reduzca de 100 a 90, por lo que los ingresos totales aumentan de $400 a $450. Un incremento del precio aumenta P × Q, porque la caída en Q es proporcionalmente menor que el incremento en P. En otras palabras, los ingresos adicionales que genera vender unidades a un precio más alto (Representado por el </a:t>
            </a:r>
            <a:r>
              <a:rPr lang="es-AR" sz="1200" b="1" dirty="0" smtClean="0"/>
              <a:t>Área “A” de la Figura 3) </a:t>
            </a:r>
            <a:r>
              <a:rPr lang="es-AR" sz="1200" dirty="0" smtClean="0"/>
              <a:t>compensa con creces la disminución de ingresos que provoca vender menos unidades (Representada por </a:t>
            </a:r>
            <a:r>
              <a:rPr lang="es-AR" sz="1200" b="1" dirty="0" smtClean="0"/>
              <a:t>el Área “B”)</a:t>
            </a:r>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24</a:t>
            </a:fld>
            <a:endParaRPr lang="es-AR" dirty="0"/>
          </a:p>
        </p:txBody>
      </p:sp>
    </p:spTree>
    <p:extLst>
      <p:ext uri="{BB962C8B-B14F-4D97-AF65-F5344CB8AC3E}">
        <p14:creationId xmlns:p14="http://schemas.microsoft.com/office/powerpoint/2010/main" val="3738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b="1" dirty="0" smtClean="0"/>
              <a:t>Elasticidad precio de la oferta </a:t>
            </a:r>
          </a:p>
          <a:p>
            <a:pPr algn="just"/>
            <a:r>
              <a:rPr lang="es-AR" dirty="0" smtClean="0"/>
              <a:t>Una medida de qué tanto responde la cantidad ofrecida de un bien respecto al cambio del precio del mismo. Se calcula como el cambio porcentual (%) de la cantidad ofrecida dividido entre el cambio porcentual (%) del precio.	</a:t>
            </a:r>
          </a:p>
          <a:p>
            <a:endParaRPr lang="es-AR" dirty="0" smtClean="0"/>
          </a:p>
          <a:p>
            <a:r>
              <a:rPr lang="es-AR" sz="1600" b="1" dirty="0" smtClean="0"/>
              <a:t>5-2a Elasticidad precio de la oferta y sus determinantes</a:t>
            </a:r>
          </a:p>
          <a:p>
            <a:endParaRPr lang="es-AR" sz="1600" b="1" dirty="0" smtClean="0"/>
          </a:p>
          <a:p>
            <a:pPr algn="just"/>
            <a:r>
              <a:rPr lang="es-AR" dirty="0" smtClean="0"/>
              <a:t>La ley de la oferta señala que mayores precios incrementan la cantidad ofrecida. La elasticidad precio de la oferta mide qué tanto responde la cantidad ofrecida a los cambios del precio. La oferta de un bien se dice que es elástica si la cantidad ofrecida del mismo responde de forma significativa a cambios en su precio. La oferta se dice que es inelástica si la cantidad ofrecida de un bien responde ligeramente a cambios en el precio.</a:t>
            </a:r>
          </a:p>
          <a:p>
            <a:pPr algn="just"/>
            <a:endParaRPr lang="es-AR" dirty="0" smtClean="0"/>
          </a:p>
          <a:p>
            <a:pPr algn="just"/>
            <a:r>
              <a:rPr lang="es-AR" dirty="0" smtClean="0"/>
              <a:t>La elasticidad precio de la oferta depende de la flexibilidad de los vendedores para modificar la cantidad de bienes que producen. Por ejemplo, los terrenos que en la playa tienen oferta inelástica, porque es casi imposible producir más de éstos. Por otro lado, los bienes manufacturados, como los libros, los automóviles y los televisores, tienen ofertas elásticas porque, ante incrementos del precio, el cambio porcentual de la cantidad ofrecida puede aumentar debido a que las fábricas pueden trabajar más tiempo y producir más.</a:t>
            </a:r>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28</a:t>
            </a:fld>
            <a:endParaRPr lang="es-AR" dirty="0"/>
          </a:p>
        </p:txBody>
      </p:sp>
    </p:spTree>
    <p:extLst>
      <p:ext uri="{BB962C8B-B14F-4D97-AF65-F5344CB8AC3E}">
        <p14:creationId xmlns:p14="http://schemas.microsoft.com/office/powerpoint/2010/main" val="123955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35</a:t>
            </a:fld>
            <a:endParaRPr lang="es-AR"/>
          </a:p>
        </p:txBody>
      </p:sp>
    </p:spTree>
    <p:extLst>
      <p:ext uri="{BB962C8B-B14F-4D97-AF65-F5344CB8AC3E}">
        <p14:creationId xmlns:p14="http://schemas.microsoft.com/office/powerpoint/2010/main" val="329742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dirty="0" smtClean="0"/>
              <a:t>El control del alquiler es un ejemplo común del precio máximo. En muchas ciudades el gobierno local impone un tope a las tarifas de alquiler o renta que los arrendadores pueden cobrar a los arrendatarios. El objetivo de esta política es hacer más accesible el costo de la vivienda para ayudar a los pobres. Los economistas a menudo critican el control del alquiler, pues sostienen que es una forma muy ineficiente de ayudar a los pobres a mejorar su nivel de vida. </a:t>
            </a:r>
            <a:r>
              <a:rPr lang="es-AR" b="1" dirty="0" smtClean="0"/>
              <a:t>Un economista llamó al control del alquiler “la mejor forma de destruir una ciudad, además de bombardearla”</a:t>
            </a:r>
          </a:p>
          <a:p>
            <a:pPr algn="just"/>
            <a:endParaRPr lang="es-AR" b="1" dirty="0" smtClean="0"/>
          </a:p>
          <a:p>
            <a:pPr algn="just"/>
            <a:r>
              <a:rPr lang="es-AR" dirty="0" smtClean="0"/>
              <a:t>Los efectos negativos del control del alquiler son menos evidentes para la población en general, pues éstos ocurren a lo largo de muchos años. </a:t>
            </a:r>
            <a:r>
              <a:rPr lang="es-AR" i="1" dirty="0" smtClean="0"/>
              <a:t>A corto plazo, los arrendadores tienen un número fijo de departamentos para alquilar y no pueden ajustar este número tan pronto como cambian las condiciones de mercado. Por otro lado, el número de personas que buscan vivienda en una ciudad no es muy sensible a corto plazo a las tarifas de alquiler, porque las personas tardan en ajustar sus condiciones de vivienda. Entonces, la oferta y la demanda de vivienda a corto plazo son relativamente inelásticas.</a:t>
            </a:r>
          </a:p>
          <a:p>
            <a:pPr algn="just"/>
            <a:endParaRPr lang="es-AR" dirty="0" smtClean="0"/>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36</a:t>
            </a:fld>
            <a:endParaRPr lang="es-AR"/>
          </a:p>
        </p:txBody>
      </p:sp>
    </p:spTree>
    <p:extLst>
      <p:ext uri="{BB962C8B-B14F-4D97-AF65-F5344CB8AC3E}">
        <p14:creationId xmlns:p14="http://schemas.microsoft.com/office/powerpoint/2010/main" val="10718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UY" dirty="0" smtClean="0"/>
              <a:t>Debido a que en la curva de demanda del mercado todo lo demás permanece constante, no necesita seguir estable en el tiempo. Si ocurre algo que altere la cantidad demandada a un precio dado, automáticamente la curva de demanda se desplazará. Suponga, por ejemplo, que una asociación médica descubre que las personas que consumen helado todos los días viven más tiempo y tienen una vida más saludable. Es de esperar que dicho descubrimiento incremente la demanda de helado. Ahora, a cualquier precio dado, los compradores querrán adquirir una mayor cantidad de helado y, por lo tanto, la curva de demanda se desplazará.</a:t>
            </a:r>
            <a:endParaRPr lang="es-AR" dirty="0" smtClean="0"/>
          </a:p>
          <a:p>
            <a:pPr algn="just"/>
            <a:r>
              <a:rPr lang="es-UY" b="1" dirty="0" smtClean="0"/>
              <a:t>La figura 3 </a:t>
            </a:r>
            <a:r>
              <a:rPr lang="es-UY" dirty="0" smtClean="0"/>
              <a:t>muestra desplazamientos de la curva de demanda. Cualquier cambio que incremente la cantidad demandada a cada precio, como el descubrimiento imaginario de la asociación médica, desplazará a la derecha la curva de demanda, y esto reflejará un </a:t>
            </a:r>
            <a:r>
              <a:rPr lang="es-UY" i="1" dirty="0" smtClean="0"/>
              <a:t>incremento de la demanda</a:t>
            </a:r>
            <a:r>
              <a:rPr lang="es-UY" dirty="0" smtClean="0"/>
              <a:t>. Por el contrario, cualquier cambio que reduzca la cantidad demandada a cada precio, desplazará a la izquierda la curva de demanda. A esto se le conoce como </a:t>
            </a:r>
            <a:r>
              <a:rPr lang="es-UY" i="1" dirty="0" smtClean="0"/>
              <a:t>disminución de la demanda</a:t>
            </a:r>
            <a:r>
              <a:rPr lang="es-UY" dirty="0" smtClean="0"/>
              <a:t>.</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8</a:t>
            </a:fld>
            <a:endParaRPr lang="es-AR"/>
          </a:p>
        </p:txBody>
      </p:sp>
    </p:spTree>
    <p:extLst>
      <p:ext uri="{BB962C8B-B14F-4D97-AF65-F5344CB8AC3E}">
        <p14:creationId xmlns:p14="http://schemas.microsoft.com/office/powerpoint/2010/main" val="271940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UY" dirty="0" smtClean="0"/>
              <a:t>Ahora estudiaremos el otro lado del mercado y examinaremos el comportamiento de los vendedores. Una vez más nos enfocaremos en el mercado del helado.</a:t>
            </a:r>
          </a:p>
          <a:p>
            <a:pPr algn="just"/>
            <a:endParaRPr lang="es-UY" dirty="0" smtClean="0"/>
          </a:p>
          <a:p>
            <a:pPr algn="just"/>
            <a:r>
              <a:rPr lang="es-AR" b="1" dirty="0" smtClean="0"/>
              <a:t>Ley de la oferta </a:t>
            </a:r>
          </a:p>
          <a:p>
            <a:pPr algn="just"/>
            <a:r>
              <a:rPr lang="es-AR" b="1" dirty="0" smtClean="0"/>
              <a:t>Con todo lo demás constante, la cantidad ofrecida de un bien aumenta cuando el precio del bien aumenta.</a:t>
            </a:r>
          </a:p>
          <a:p>
            <a:pPr algn="just"/>
            <a:r>
              <a:rPr lang="es-AR" dirty="0" smtClean="0"/>
              <a:t>Cantidad ofrecida </a:t>
            </a:r>
          </a:p>
          <a:p>
            <a:pPr algn="just"/>
            <a:r>
              <a:rPr lang="es-AR" dirty="0" smtClean="0"/>
              <a:t>Cantidad del bien que los vendedores pueden y quieren vender.</a:t>
            </a:r>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10</a:t>
            </a:fld>
            <a:endParaRPr lang="es-AR"/>
          </a:p>
        </p:txBody>
      </p:sp>
    </p:spTree>
    <p:extLst>
      <p:ext uri="{BB962C8B-B14F-4D97-AF65-F5344CB8AC3E}">
        <p14:creationId xmlns:p14="http://schemas.microsoft.com/office/powerpoint/2010/main" val="395619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13</a:t>
            </a:fld>
            <a:endParaRPr lang="es-AR"/>
          </a:p>
        </p:txBody>
      </p:sp>
    </p:spTree>
    <p:extLst>
      <p:ext uri="{BB962C8B-B14F-4D97-AF65-F5344CB8AC3E}">
        <p14:creationId xmlns:p14="http://schemas.microsoft.com/office/powerpoint/2010/main" val="347370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AR" sz="1200" dirty="0" smtClean="0"/>
              <a:t>La curva de oferta muestra qué sucede con la cantidad ofrecida de un bien cuando varía su precio, manteniendo constantes todas las demás variables que influyen en los vendedores. Cuando una de estas otras variables cambia, la curva de oferta se desplaza. La tabla 2 presenta las variables que afectan la cantidad que los productores de un bien deciden vender.</a:t>
            </a:r>
          </a:p>
          <a:p>
            <a:pPr algn="just"/>
            <a:endParaRPr lang="es-AR" sz="1200" dirty="0" smtClean="0"/>
          </a:p>
          <a:p>
            <a:pPr algn="just"/>
            <a:r>
              <a:rPr lang="es-AR" sz="1200" dirty="0" smtClean="0"/>
              <a:t>Una vez más, para recordar si debe desplazar la curva de oferta o si debe moverse a lo largo de ella, tenga presente que la curva se desplaza sólo cuando hay un cambio en una variable relevante que no se menciona en ninguno de los ejes. El precio está en el eje vertical, por lo que un cambio en el mismo representa un movimiento a lo largo de la curva de oferta. </a:t>
            </a:r>
          </a:p>
          <a:p>
            <a:pPr algn="just"/>
            <a:endParaRPr lang="es-AR" sz="1200" dirty="0" smtClean="0"/>
          </a:p>
          <a:p>
            <a:pPr algn="just"/>
            <a:r>
              <a:rPr lang="es-AR" sz="1200" dirty="0" smtClean="0"/>
              <a:t>En contraste, dado que los precios de los insumos, la tecnología, las expectativas y el número de vendedores no se miden en ninguno de los ejes, un cambio en alguna de estas variables desplaza la curva de oferta.</a:t>
            </a:r>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14</a:t>
            </a:fld>
            <a:endParaRPr lang="es-AR"/>
          </a:p>
        </p:txBody>
      </p:sp>
    </p:spTree>
    <p:extLst>
      <p:ext uri="{BB962C8B-B14F-4D97-AF65-F5344CB8AC3E}">
        <p14:creationId xmlns:p14="http://schemas.microsoft.com/office/powerpoint/2010/main" val="392922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15</a:t>
            </a:fld>
            <a:endParaRPr lang="es-AR"/>
          </a:p>
        </p:txBody>
      </p:sp>
    </p:spTree>
    <p:extLst>
      <p:ext uri="{BB962C8B-B14F-4D97-AF65-F5344CB8AC3E}">
        <p14:creationId xmlns:p14="http://schemas.microsoft.com/office/powerpoint/2010/main" val="183463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Hasta ahora hemos visto la forma en que la oferta y la demanda determinan conjuntamente el equilibrio de mercado, el cual a su vez determina el precio y la cantidad del bien que adquieren los compradores y producen los vendedores. El precio y la cantidad de equilibrio dependen de la posición de las curvas de oferta y de demanda. Cuando algún acontecimiento desplaza alguna de estas curvas, el equilibrio del mercado cambia y da por resultado un nuevo precio y una nueva cantidad intercambiada entre compradores y vendedores.</a:t>
            </a:r>
          </a:p>
          <a:p>
            <a:pPr algn="just"/>
            <a:r>
              <a:rPr lang="es-AR" dirty="0" smtClean="0"/>
              <a:t>Tres pasos para analizar los cambios en el equilibrio</a:t>
            </a:r>
          </a:p>
          <a:p>
            <a:pPr algn="just"/>
            <a:r>
              <a:rPr lang="es-AR" dirty="0" smtClean="0"/>
              <a:t>1.Se debe decidir si el acontecimiento desplaza las curvas de oferta o de demanda (o tal vez ambas).</a:t>
            </a:r>
          </a:p>
          <a:p>
            <a:pPr algn="just"/>
            <a:r>
              <a:rPr lang="es-AR" dirty="0" smtClean="0"/>
              <a:t>2.Se debe decidir en qué dirección se desplaza la curva, a la izquierda o derecha</a:t>
            </a:r>
          </a:p>
          <a:p>
            <a:pPr algn="just"/>
            <a:r>
              <a:rPr lang="es-AR" dirty="0" smtClean="0"/>
              <a:t>3.Se debe usar el diagrama de la oferta y la demanda para ver cómo el desplazamiento modifica el precio y la cantidad de equilibrio</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un cambio en el equilibrio del mercado debido a un desplazamiento de la demanda Suponga que hace mucho calor en el verano. ¿Cómo afecta este acontecimiento al mercado del helado? Para responder esta pregunta, debemos seguir los tres pasos.</a:t>
            </a:r>
          </a:p>
          <a:p>
            <a:pPr algn="just"/>
            <a:r>
              <a:rPr lang="es-AR" b="1" dirty="0" smtClean="0"/>
              <a:t>Exceso de oferta</a:t>
            </a:r>
            <a:r>
              <a:rPr lang="es-AR" dirty="0" smtClean="0"/>
              <a:t>: situación que se produce cuando </a:t>
            </a:r>
            <a:r>
              <a:rPr lang="es-AR" dirty="0" err="1" smtClean="0"/>
              <a:t>Qo</a:t>
            </a:r>
            <a:r>
              <a:rPr lang="es-AR" dirty="0" smtClean="0"/>
              <a:t>&gt;</a:t>
            </a:r>
            <a:r>
              <a:rPr lang="es-AR" dirty="0" err="1" smtClean="0"/>
              <a:t>Qd</a:t>
            </a:r>
            <a:r>
              <a:rPr lang="es-AR" dirty="0" smtClean="0"/>
              <a:t> porque el  precio del mercado es mayor al de equilibrio, provocando que se acumulen los stocks no vendidos. Esto genera presión para que el precio baje. </a:t>
            </a:r>
            <a:r>
              <a:rPr lang="es-AR" dirty="0" err="1" smtClean="0"/>
              <a:t>Ej</a:t>
            </a:r>
            <a:r>
              <a:rPr lang="es-AR" dirty="0" smtClean="0"/>
              <a:t>, artículos fuera de temporada.</a:t>
            </a:r>
          </a:p>
          <a:p>
            <a:pPr algn="just"/>
            <a:r>
              <a:rPr lang="es-AR" b="1" dirty="0" smtClean="0"/>
              <a:t>Exceso de demanda</a:t>
            </a:r>
            <a:r>
              <a:rPr lang="es-AR" dirty="0" smtClean="0"/>
              <a:t>: situación que se produce cuando la </a:t>
            </a:r>
            <a:r>
              <a:rPr lang="es-AR" dirty="0" err="1" smtClean="0"/>
              <a:t>Qd</a:t>
            </a:r>
            <a:r>
              <a:rPr lang="es-AR" dirty="0" smtClean="0"/>
              <a:t>&gt;</a:t>
            </a:r>
            <a:r>
              <a:rPr lang="es-AR" dirty="0" err="1" smtClean="0"/>
              <a:t>Qo</a:t>
            </a:r>
            <a:r>
              <a:rPr lang="es-AR" dirty="0" smtClean="0"/>
              <a:t> porque el precio de mercado es menor al de equilibrio, lo que genera una demanda insatisfecha y presión para que el precio suba. </a:t>
            </a:r>
            <a:r>
              <a:rPr lang="es-AR" dirty="0" err="1" smtClean="0"/>
              <a:t>Ej</a:t>
            </a:r>
            <a:r>
              <a:rPr lang="es-AR" dirty="0" smtClean="0"/>
              <a:t>, artículos de librería al inicio del año escolar.</a:t>
            </a:r>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16</a:t>
            </a:fld>
            <a:endParaRPr lang="es-AR"/>
          </a:p>
        </p:txBody>
      </p:sp>
    </p:spTree>
    <p:extLst>
      <p:ext uri="{BB962C8B-B14F-4D97-AF65-F5344CB8AC3E}">
        <p14:creationId xmlns:p14="http://schemas.microsoft.com/office/powerpoint/2010/main" val="183073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Acabamos de ver tres ejemplos de cómo usar las curvas de oferta y de demanda para analizar un cambio en el equilibrio. Siempre que un acontecimiento desplaza la curva de oferta, la curva de demanda, o tal vez ambas curvas, estas herramientas se pueden utilizar para predecir cómo modificará este acontecimiento el precio y la cantidad vendida en el punto de equilibrio. </a:t>
            </a:r>
          </a:p>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19</a:t>
            </a:fld>
            <a:endParaRPr lang="es-AR"/>
          </a:p>
        </p:txBody>
      </p:sp>
    </p:spTree>
    <p:extLst>
      <p:ext uri="{BB962C8B-B14F-4D97-AF65-F5344CB8AC3E}">
        <p14:creationId xmlns:p14="http://schemas.microsoft.com/office/powerpoint/2010/main" val="117831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FC4C914C-7A2E-4AEC-B118-D6E7FDC36A9A}" type="slidenum">
              <a:rPr lang="es-AR" smtClean="0"/>
              <a:t>20</a:t>
            </a:fld>
            <a:endParaRPr lang="es-AR"/>
          </a:p>
        </p:txBody>
      </p:sp>
    </p:spTree>
    <p:extLst>
      <p:ext uri="{BB962C8B-B14F-4D97-AF65-F5344CB8AC3E}">
        <p14:creationId xmlns:p14="http://schemas.microsoft.com/office/powerpoint/2010/main" val="14433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15/03/2024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15/03/2024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4" name="Picture 2"/>
          <p:cNvPicPr>
            <a:picLocks noChangeAspect="1" noChangeArrowheads="1"/>
          </p:cNvPicPr>
          <p:nvPr/>
        </p:nvPicPr>
        <p:blipFill>
          <a:blip r:embed="rId2" cstate="print"/>
          <a:srcRect/>
          <a:stretch>
            <a:fillRect/>
          </a:stretch>
        </p:blipFill>
        <p:spPr bwMode="auto">
          <a:xfrm>
            <a:off x="0" y="-73992"/>
            <a:ext cx="9144000" cy="6864351"/>
          </a:xfrm>
          <a:prstGeom prst="rect">
            <a:avLst/>
          </a:prstGeom>
          <a:noFill/>
          <a:ln w="9525">
            <a:noFill/>
            <a:miter lim="800000"/>
            <a:headEnd/>
            <a:tailEnd/>
          </a:ln>
        </p:spPr>
      </p:pic>
      <p:sp>
        <p:nvSpPr>
          <p:cNvPr id="6" name="5 CuadroTexto"/>
          <p:cNvSpPr txBox="1"/>
          <p:nvPr/>
        </p:nvSpPr>
        <p:spPr>
          <a:xfrm>
            <a:off x="323528" y="4941168"/>
            <a:ext cx="4536504" cy="785343"/>
          </a:xfrm>
          <a:prstGeom prst="rect">
            <a:avLst/>
          </a:prstGeom>
          <a:noFill/>
        </p:spPr>
        <p:txBody>
          <a:bodyPr wrap="square" rtlCol="0">
            <a:spAutoFit/>
          </a:bodyPr>
          <a:lstStyle/>
          <a:p>
            <a:pPr>
              <a:lnSpc>
                <a:spcPct val="150000"/>
              </a:lnSpc>
            </a:pPr>
            <a:r>
              <a:rPr lang="es-ES" sz="1600" b="1" dirty="0" smtClean="0">
                <a:solidFill>
                  <a:srgbClr val="000000"/>
                </a:solidFill>
                <a:latin typeface="+mj-lt"/>
                <a:cs typeface="Arial" pitchFamily="34" charset="0"/>
              </a:rPr>
              <a:t>Unidad 3</a:t>
            </a:r>
          </a:p>
          <a:p>
            <a:pPr>
              <a:lnSpc>
                <a:spcPct val="150000"/>
              </a:lnSpc>
            </a:pPr>
            <a:r>
              <a:rPr lang="es-ES" sz="1600" b="1" dirty="0" smtClean="0">
                <a:solidFill>
                  <a:srgbClr val="000000"/>
                </a:solidFill>
                <a:latin typeface="+mj-lt"/>
                <a:cs typeface="Arial" pitchFamily="34" charset="0"/>
              </a:rPr>
              <a:t>Prof. Silvina Talamoni</a:t>
            </a:r>
          </a:p>
        </p:txBody>
      </p:sp>
      <p:sp>
        <p:nvSpPr>
          <p:cNvPr id="7" name="6 CuadroTexto"/>
          <p:cNvSpPr txBox="1"/>
          <p:nvPr/>
        </p:nvSpPr>
        <p:spPr>
          <a:xfrm>
            <a:off x="402238" y="5949280"/>
            <a:ext cx="1080120" cy="671851"/>
          </a:xfrm>
          <a:prstGeom prst="rect">
            <a:avLst/>
          </a:prstGeom>
          <a:solidFill>
            <a:schemeClr val="bg1"/>
          </a:solidFill>
        </p:spPr>
        <p:txBody>
          <a:bodyPr wrap="square" rtlCol="0">
            <a:spAutoFit/>
          </a:bodyPr>
          <a:lstStyle/>
          <a:p>
            <a:pPr>
              <a:lnSpc>
                <a:spcPct val="150000"/>
              </a:lnSpc>
            </a:pPr>
            <a:r>
              <a:rPr lang="es-ES" sz="2800" dirty="0" smtClean="0">
                <a:latin typeface="+mj-lt"/>
                <a:cs typeface="Arial" pitchFamily="34" charset="0"/>
              </a:rPr>
              <a:t>2024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121372" y="1124744"/>
            <a:ext cx="8959221" cy="5544616"/>
          </a:xfrm>
          <a:prstGeom prst="rect">
            <a:avLst/>
          </a:prstGeom>
          <a:noFill/>
          <a:ln w="9525">
            <a:noFill/>
            <a:miter lim="800000"/>
            <a:headEnd/>
            <a:tailEnd/>
          </a:ln>
        </p:spPr>
      </p:pic>
      <p:sp>
        <p:nvSpPr>
          <p:cNvPr id="3" name="2 CuadroTexto"/>
          <p:cNvSpPr txBox="1"/>
          <p:nvPr/>
        </p:nvSpPr>
        <p:spPr>
          <a:xfrm>
            <a:off x="388515" y="332656"/>
            <a:ext cx="8424936" cy="523220"/>
          </a:xfrm>
          <a:prstGeom prst="rect">
            <a:avLst/>
          </a:prstGeom>
          <a:noFill/>
        </p:spPr>
        <p:txBody>
          <a:bodyPr wrap="square" rtlCol="0">
            <a:spAutoFit/>
          </a:bodyPr>
          <a:lstStyle/>
          <a:p>
            <a:pPr algn="ctr"/>
            <a:r>
              <a:rPr lang="es-AR" sz="2800" b="1" dirty="0" smtClean="0">
                <a:solidFill>
                  <a:srgbClr val="0070C0"/>
                </a:solidFill>
              </a:rPr>
              <a:t>OFERTA. LEY DE LA OFERTA. CANTIDAD OFRECIDA</a:t>
            </a:r>
            <a:endParaRPr lang="es-AR" sz="2800"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51520" y="620688"/>
            <a:ext cx="8712968" cy="2448272"/>
          </a:xfrm>
          <a:prstGeom prst="rect">
            <a:avLst/>
          </a:prstGeom>
          <a:noFill/>
          <a:ln w="25400">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1520" y="3573016"/>
            <a:ext cx="8712968" cy="2076822"/>
          </a:xfrm>
          <a:prstGeom prst="rect">
            <a:avLst/>
          </a:prstGeom>
          <a:noFill/>
          <a:ln w="25400">
            <a:solidFill>
              <a:schemeClr val="tx1"/>
            </a:solidFill>
            <a:miter lim="800000"/>
            <a:headEnd/>
            <a:tailEnd/>
          </a:ln>
        </p:spPr>
      </p:pic>
      <p:sp>
        <p:nvSpPr>
          <p:cNvPr id="6" name="5 CuadroTexto"/>
          <p:cNvSpPr txBox="1"/>
          <p:nvPr/>
        </p:nvSpPr>
        <p:spPr>
          <a:xfrm>
            <a:off x="7452320" y="2636912"/>
            <a:ext cx="1368152" cy="400110"/>
          </a:xfrm>
          <a:prstGeom prst="rect">
            <a:avLst/>
          </a:prstGeom>
          <a:noFill/>
        </p:spPr>
        <p:txBody>
          <a:bodyPr wrap="square" rtlCol="0">
            <a:spAutoFit/>
          </a:bodyPr>
          <a:lstStyle/>
          <a:p>
            <a:r>
              <a:rPr lang="es-AR" sz="2000" dirty="0" smtClean="0">
                <a:latin typeface="Arial" pitchFamily="34" charset="0"/>
                <a:cs typeface="Arial" pitchFamily="34" charset="0"/>
              </a:rPr>
              <a:t>Figura 6</a:t>
            </a:r>
            <a:endParaRPr lang="es-AR" sz="2000" dirty="0">
              <a:latin typeface="Arial" pitchFamily="34" charset="0"/>
              <a:cs typeface="Arial" pitchFamily="34" charset="0"/>
            </a:endParaRPr>
          </a:p>
        </p:txBody>
      </p:sp>
      <p:sp>
        <p:nvSpPr>
          <p:cNvPr id="7" name="6 CuadroTexto"/>
          <p:cNvSpPr txBox="1"/>
          <p:nvPr/>
        </p:nvSpPr>
        <p:spPr>
          <a:xfrm>
            <a:off x="7775848" y="5229200"/>
            <a:ext cx="1368152" cy="400110"/>
          </a:xfrm>
          <a:prstGeom prst="rect">
            <a:avLst/>
          </a:prstGeom>
          <a:noFill/>
        </p:spPr>
        <p:txBody>
          <a:bodyPr wrap="square" rtlCol="0">
            <a:spAutoFit/>
          </a:bodyPr>
          <a:lstStyle/>
          <a:p>
            <a:r>
              <a:rPr lang="es-AR" sz="2000" dirty="0" smtClean="0">
                <a:latin typeface="Arial" pitchFamily="34" charset="0"/>
                <a:cs typeface="Arial" pitchFamily="34" charset="0"/>
              </a:rPr>
              <a:t>Figura 7</a:t>
            </a:r>
            <a:endParaRPr lang="es-A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00902"/>
          <p:cNvPicPr>
            <a:picLocks noGrp="1"/>
          </p:cNvPicPr>
          <p:nvPr>
            <p:ph idx="1"/>
          </p:nvPr>
        </p:nvPicPr>
        <p:blipFill>
          <a:blip r:embed="rId2" cstate="print"/>
          <a:stretch>
            <a:fillRect/>
          </a:stretch>
        </p:blipFill>
        <p:spPr>
          <a:xfrm>
            <a:off x="323528" y="836712"/>
            <a:ext cx="8424936" cy="5688632"/>
          </a:xfrm>
          <a:prstGeom prst="rect">
            <a:avLst/>
          </a:prstGeom>
        </p:spPr>
      </p:pic>
      <p:sp>
        <p:nvSpPr>
          <p:cNvPr id="5" name="1 Título"/>
          <p:cNvSpPr>
            <a:spLocks noGrp="1"/>
          </p:cNvSpPr>
          <p:nvPr>
            <p:ph type="title"/>
          </p:nvPr>
        </p:nvSpPr>
        <p:spPr>
          <a:xfrm>
            <a:off x="0" y="188640"/>
            <a:ext cx="8784976" cy="504056"/>
          </a:xfrm>
        </p:spPr>
        <p:txBody>
          <a:bodyPr>
            <a:noAutofit/>
          </a:bodyPr>
          <a:lstStyle/>
          <a:p>
            <a:r>
              <a:rPr lang="es-AR" sz="2000" b="1" dirty="0" smtClean="0">
                <a:solidFill>
                  <a:srgbClr val="0070C0"/>
                </a:solidFill>
                <a:latin typeface="Arial" pitchFamily="34" charset="0"/>
                <a:cs typeface="Arial" pitchFamily="34" charset="0"/>
              </a:rPr>
              <a:t>OFERTA DEL MERCADO SUMA DE LAS OFERTAS INDIVIDUALES</a:t>
            </a:r>
            <a:endParaRPr lang="es-AR" sz="20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Rectángulo"/>
          <p:cNvSpPr/>
          <p:nvPr/>
        </p:nvSpPr>
        <p:spPr>
          <a:xfrm>
            <a:off x="292339" y="188640"/>
            <a:ext cx="8640960" cy="6571030"/>
          </a:xfrm>
          <a:prstGeom prst="rect">
            <a:avLst/>
          </a:prstGeom>
        </p:spPr>
        <p:txBody>
          <a:bodyPr wrap="square">
            <a:spAutoFit/>
          </a:bodyPr>
          <a:lstStyle/>
          <a:p>
            <a:pPr algn="ctr"/>
            <a:r>
              <a:rPr lang="es-AR" sz="2500" b="1" dirty="0" smtClean="0">
                <a:solidFill>
                  <a:srgbClr val="0070C0"/>
                </a:solidFill>
              </a:rPr>
              <a:t>DETERMINANTES DE LA OFERTA</a:t>
            </a:r>
          </a:p>
          <a:p>
            <a:pPr algn="just"/>
            <a:endParaRPr lang="es-AR" b="1" dirty="0" smtClean="0"/>
          </a:p>
          <a:p>
            <a:pPr algn="just"/>
            <a:r>
              <a:rPr lang="es-AR" b="1" dirty="0" smtClean="0"/>
              <a:t>Precios de los insumos: </a:t>
            </a:r>
            <a:r>
              <a:rPr lang="es-AR" dirty="0" smtClean="0"/>
              <a:t>para producir, los vendedores utilizan varios insumos. Cuando el precio de uno o más de estos insumos se incrementa, producir es menos rentable y las empresas ofrecen menos producto. Si los precios de los insumos aumentan de forma significativa, una empresa podrá cerrar y no ofrecer ningún producto en absoluto. Entonces, la oferta de un bien se relaciona se contrae con la suba del precio de los insumos empleados para producir dicho bien.</a:t>
            </a:r>
          </a:p>
          <a:p>
            <a:pPr algn="just"/>
            <a:endParaRPr lang="es-AR" dirty="0" smtClean="0"/>
          </a:p>
          <a:p>
            <a:pPr algn="just"/>
            <a:r>
              <a:rPr lang="es-AR" b="1" dirty="0" smtClean="0"/>
              <a:t>Tecnología: </a:t>
            </a:r>
            <a:r>
              <a:rPr lang="es-AR" dirty="0"/>
              <a:t>l</a:t>
            </a:r>
            <a:r>
              <a:rPr lang="es-AR" dirty="0" smtClean="0"/>
              <a:t>a tecnología para convertir los insumos en helado es otro factor determinante de la oferta. Por ejemplo, la invención de la máquina para preparar helado de forma mecanizada redujo la cantidad necesaria de mano de obra para producirlo. Al reducir los costos de las empresas, los avances tecnológicos incrementaron la oferta de helado.</a:t>
            </a:r>
          </a:p>
          <a:p>
            <a:pPr algn="just"/>
            <a:endParaRPr lang="es-AR" dirty="0" smtClean="0"/>
          </a:p>
          <a:p>
            <a:pPr algn="just"/>
            <a:r>
              <a:rPr lang="es-AR" b="1" dirty="0" smtClean="0"/>
              <a:t>Expectativas: </a:t>
            </a:r>
            <a:r>
              <a:rPr lang="es-AR" dirty="0"/>
              <a:t>l</a:t>
            </a:r>
            <a:r>
              <a:rPr lang="es-AR" dirty="0" smtClean="0"/>
              <a:t>a cantidad de helado que una empresa ofrece hoy puede depender de sus expectativas sobre el futuro. Por ejemplo, si la empresa espera que el precio del helado aumente en el futuro, almacenará una parte de su producción actual y ofrecerá hoy menos en el mercado.</a:t>
            </a:r>
          </a:p>
          <a:p>
            <a:pPr algn="just"/>
            <a:endParaRPr lang="es-AR" dirty="0" smtClean="0"/>
          </a:p>
          <a:p>
            <a:pPr algn="just"/>
            <a:r>
              <a:rPr lang="es-AR" b="1" dirty="0" smtClean="0"/>
              <a:t>Número de vendedores: </a:t>
            </a:r>
            <a:r>
              <a:rPr lang="es-AR" dirty="0" smtClean="0"/>
              <a:t>además de los factores señalados que influyen individualmente en el comportamiento de los vendedores, la oferta del mercado depende del número de estos vendedores. Si una o más empresas se retirara del negocio del helado, disminuiría la oferta del mercado.</a:t>
            </a: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Grp="1" noChangeAspect="1" noChangeArrowheads="1"/>
          </p:cNvPicPr>
          <p:nvPr>
            <p:ph idx="1"/>
          </p:nvPr>
        </p:nvPicPr>
        <p:blipFill>
          <a:blip r:embed="rId3" cstate="print"/>
          <a:srcRect/>
          <a:stretch>
            <a:fillRect/>
          </a:stretch>
        </p:blipFill>
        <p:spPr bwMode="auto">
          <a:xfrm>
            <a:off x="66427" y="1196752"/>
            <a:ext cx="9521220" cy="5256584"/>
          </a:xfrm>
          <a:prstGeom prst="rect">
            <a:avLst/>
          </a:prstGeom>
          <a:noFill/>
          <a:ln w="9525">
            <a:noFill/>
            <a:miter lim="800000"/>
            <a:headEnd/>
            <a:tailEnd/>
          </a:ln>
          <a:effectLst/>
        </p:spPr>
      </p:pic>
      <p:sp>
        <p:nvSpPr>
          <p:cNvPr id="5" name="4 Título"/>
          <p:cNvSpPr txBox="1">
            <a:spLocks noGrp="1"/>
          </p:cNvSpPr>
          <p:nvPr>
            <p:ph type="title"/>
          </p:nvPr>
        </p:nvSpPr>
        <p:spPr>
          <a:xfrm>
            <a:off x="457200" y="274638"/>
            <a:ext cx="8229600" cy="850106"/>
          </a:xfrm>
          <a:prstGeom prst="rect">
            <a:avLst/>
          </a:prstGeom>
          <a:noFill/>
        </p:spPr>
        <p:txBody>
          <a:bodyPr wrap="square" rtlCol="0">
            <a:spAutoFit/>
          </a:bodyPr>
          <a:lstStyle/>
          <a:p>
            <a:pPr algn="ctr"/>
            <a:r>
              <a:rPr lang="es-AR" sz="2400" b="1" dirty="0" smtClean="0">
                <a:solidFill>
                  <a:srgbClr val="0070C0"/>
                </a:solidFill>
              </a:rPr>
              <a:t>DESPLAZAMIENTO DE LA CURVA DE LA OFERTA ANTE AUMENTO O DISMINUCIÓN DE LOS VENDEDORES</a:t>
            </a:r>
            <a:endParaRPr lang="es-AR" sz="2400" b="1"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763" y="404664"/>
            <a:ext cx="8229600" cy="634082"/>
          </a:xfrm>
        </p:spPr>
        <p:txBody>
          <a:bodyPr>
            <a:normAutofit fontScale="90000"/>
          </a:bodyPr>
          <a:lstStyle/>
          <a:p>
            <a:r>
              <a:rPr lang="es-AR" sz="3600" b="1" dirty="0" smtClean="0">
                <a:solidFill>
                  <a:srgbClr val="FF0000"/>
                </a:solidFill>
              </a:rPr>
              <a:t>EQUILIBRIO DE LA OFERTA Y LA DEMANDA</a:t>
            </a:r>
            <a:r>
              <a:rPr lang="es-AR" b="1" dirty="0" smtClean="0">
                <a:solidFill>
                  <a:srgbClr val="FF0000"/>
                </a:solidFill>
              </a:rPr>
              <a:t/>
            </a:r>
            <a:br>
              <a:rPr lang="es-AR" b="1" dirty="0" smtClean="0">
                <a:solidFill>
                  <a:srgbClr val="FF0000"/>
                </a:solidFill>
              </a:rPr>
            </a:br>
            <a:endParaRPr lang="es-AR" b="1" dirty="0">
              <a:solidFill>
                <a:srgbClr val="FF000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751682" y="908720"/>
            <a:ext cx="8009098" cy="4248472"/>
          </a:xfrm>
          <a:prstGeom prst="rect">
            <a:avLst/>
          </a:prstGeom>
          <a:noFill/>
          <a:ln w="9525">
            <a:noFill/>
            <a:miter lim="800000"/>
            <a:headEnd/>
            <a:tailEnd/>
          </a:ln>
          <a:effec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301208"/>
            <a:ext cx="74199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648072"/>
          </a:xfrm>
        </p:spPr>
        <p:txBody>
          <a:bodyPr>
            <a:noAutofit/>
          </a:bodyPr>
          <a:lstStyle/>
          <a:p>
            <a:r>
              <a:rPr lang="es-AR" sz="3200" b="1" dirty="0" smtClean="0">
                <a:solidFill>
                  <a:srgbClr val="FF0000"/>
                </a:solidFill>
              </a:rPr>
              <a:t>MERCADO QUE NO ESTÁ EN EQUILIBRIO</a:t>
            </a:r>
            <a:endParaRPr lang="es-AR" sz="3200" b="1" dirty="0">
              <a:solidFill>
                <a:srgbClr val="FF0000"/>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323528" y="764704"/>
            <a:ext cx="10599255" cy="5904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964488" cy="432048"/>
          </a:xfrm>
        </p:spPr>
        <p:txBody>
          <a:bodyPr>
            <a:noAutofit/>
          </a:bodyPr>
          <a:lstStyle/>
          <a:p>
            <a:r>
              <a:rPr lang="es-AR" sz="2800" b="1" dirty="0" smtClean="0">
                <a:solidFill>
                  <a:srgbClr val="00B050"/>
                </a:solidFill>
              </a:rPr>
              <a:t>EFECTO DEL AUMENTO DE LA DEMANDA EN EL EQUILIBRIO</a:t>
            </a:r>
            <a:endParaRPr lang="es-AR" sz="2800" b="1" dirty="0">
              <a:solidFill>
                <a:srgbClr val="00B05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764704"/>
            <a:ext cx="8805333"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51520" y="980728"/>
            <a:ext cx="8954930" cy="5373216"/>
          </a:xfrm>
          <a:prstGeom prst="rect">
            <a:avLst/>
          </a:prstGeom>
          <a:noFill/>
          <a:ln w="9525">
            <a:noFill/>
            <a:miter lim="800000"/>
            <a:headEnd/>
            <a:tailEnd/>
          </a:ln>
          <a:effectLst/>
        </p:spPr>
      </p:pic>
      <p:sp>
        <p:nvSpPr>
          <p:cNvPr id="5" name="4 Rectángulo"/>
          <p:cNvSpPr/>
          <p:nvPr/>
        </p:nvSpPr>
        <p:spPr>
          <a:xfrm>
            <a:off x="251520" y="332656"/>
            <a:ext cx="8640960" cy="492443"/>
          </a:xfrm>
          <a:prstGeom prst="rect">
            <a:avLst/>
          </a:prstGeom>
        </p:spPr>
        <p:txBody>
          <a:bodyPr wrap="square">
            <a:spAutoFit/>
          </a:bodyPr>
          <a:lstStyle/>
          <a:p>
            <a:pPr algn="just"/>
            <a:r>
              <a:rPr lang="es-AR" sz="2600" b="1" dirty="0" smtClean="0">
                <a:solidFill>
                  <a:srgbClr val="0070C0"/>
                </a:solidFill>
              </a:rPr>
              <a:t>EFECTO DE LA DISMINUCIÓN DE LA OFERTA EN EL EQUILIBRIO</a:t>
            </a:r>
            <a:endParaRPr lang="es-AR" sz="2600" b="1"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251520" y="896526"/>
            <a:ext cx="8667174" cy="5733256"/>
          </a:xfrm>
          <a:prstGeom prst="rect">
            <a:avLst/>
          </a:prstGeom>
          <a:noFill/>
          <a:ln w="9525">
            <a:noFill/>
            <a:miter lim="800000"/>
            <a:headEnd/>
            <a:tailEnd/>
          </a:ln>
        </p:spPr>
      </p:pic>
      <p:sp>
        <p:nvSpPr>
          <p:cNvPr id="5" name="4 CuadroTexto"/>
          <p:cNvSpPr txBox="1"/>
          <p:nvPr/>
        </p:nvSpPr>
        <p:spPr>
          <a:xfrm>
            <a:off x="1979712" y="2564904"/>
            <a:ext cx="1944216" cy="400110"/>
          </a:xfrm>
          <a:prstGeom prst="rect">
            <a:avLst/>
          </a:prstGeom>
          <a:solidFill>
            <a:schemeClr val="bg1"/>
          </a:solidFill>
        </p:spPr>
        <p:txBody>
          <a:bodyPr wrap="square" rtlCol="0">
            <a:spAutoFit/>
          </a:bodyPr>
          <a:lstStyle/>
          <a:p>
            <a:r>
              <a:rPr lang="es-AR" sz="1000" dirty="0" smtClean="0"/>
              <a:t>a) EL PRECIO AUMENTA LA CANTIDAD AUMENTA</a:t>
            </a:r>
            <a:endParaRPr lang="es-AR" sz="1000" dirty="0"/>
          </a:p>
        </p:txBody>
      </p:sp>
      <p:sp>
        <p:nvSpPr>
          <p:cNvPr id="6" name="5 CuadroTexto"/>
          <p:cNvSpPr txBox="1"/>
          <p:nvPr/>
        </p:nvSpPr>
        <p:spPr>
          <a:xfrm>
            <a:off x="6300192" y="2564904"/>
            <a:ext cx="1728192" cy="400110"/>
          </a:xfrm>
          <a:prstGeom prst="rect">
            <a:avLst/>
          </a:prstGeom>
          <a:solidFill>
            <a:schemeClr val="bg1"/>
          </a:solidFill>
        </p:spPr>
        <p:txBody>
          <a:bodyPr wrap="square" rtlCol="0">
            <a:spAutoFit/>
          </a:bodyPr>
          <a:lstStyle/>
          <a:p>
            <a:r>
              <a:rPr lang="es-AR" sz="1000" dirty="0" smtClean="0"/>
              <a:t>b) EL PRECIO AUMENTA LA CANTIDAD DISMINUYE</a:t>
            </a:r>
            <a:endParaRPr lang="es-AR" sz="1000" dirty="0"/>
          </a:p>
        </p:txBody>
      </p:sp>
      <p:sp>
        <p:nvSpPr>
          <p:cNvPr id="7" name="6 CuadroTexto"/>
          <p:cNvSpPr txBox="1"/>
          <p:nvPr/>
        </p:nvSpPr>
        <p:spPr>
          <a:xfrm>
            <a:off x="251520" y="188640"/>
            <a:ext cx="8892480" cy="707886"/>
          </a:xfrm>
          <a:prstGeom prst="rect">
            <a:avLst/>
          </a:prstGeom>
          <a:noFill/>
        </p:spPr>
        <p:txBody>
          <a:bodyPr wrap="square" rtlCol="0">
            <a:spAutoFit/>
          </a:bodyPr>
          <a:lstStyle/>
          <a:p>
            <a:pPr algn="ctr"/>
            <a:r>
              <a:rPr lang="es-AR" sz="2000" b="1" dirty="0" smtClean="0">
                <a:latin typeface="Arial" pitchFamily="34" charset="0"/>
                <a:cs typeface="Arial" pitchFamily="34" charset="0"/>
              </a:rPr>
              <a:t>DESPLAZAMIENTOS DE LA OFERTA Y LA DEMANDA ANTE UN AUMENTO DEL PRECIO</a:t>
            </a:r>
            <a:endParaRPr lang="es-A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42465" y="476672"/>
            <a:ext cx="8424936" cy="5209118"/>
          </a:xfrm>
          <a:prstGeom prst="rect">
            <a:avLst/>
          </a:prstGeom>
          <a:noFill/>
        </p:spPr>
        <p:txBody>
          <a:bodyPr wrap="square" rtlCol="0">
            <a:spAutoFit/>
          </a:bodyPr>
          <a:lstStyle/>
          <a:p>
            <a:pPr algn="ctr"/>
            <a:r>
              <a:rPr lang="es-AR" sz="2500" b="1" dirty="0" smtClean="0">
                <a:solidFill>
                  <a:srgbClr val="00B050"/>
                </a:solidFill>
                <a:latin typeface="Arial" pitchFamily="34" charset="0"/>
                <a:cs typeface="Arial" pitchFamily="34" charset="0"/>
              </a:rPr>
              <a:t>UNIDAD 3</a:t>
            </a:r>
          </a:p>
          <a:p>
            <a:pPr algn="ctr"/>
            <a:endParaRPr lang="es-AR" sz="2500" b="1" dirty="0">
              <a:solidFill>
                <a:srgbClr val="00B050"/>
              </a:solidFill>
              <a:latin typeface="Arial" pitchFamily="34" charset="0"/>
              <a:cs typeface="Arial" pitchFamily="34" charset="0"/>
            </a:endParaRPr>
          </a:p>
          <a:p>
            <a:pPr algn="ctr"/>
            <a:r>
              <a:rPr lang="es-AR" sz="2500" b="1" dirty="0" smtClean="0">
                <a:latin typeface="Arial" pitchFamily="34" charset="0"/>
                <a:cs typeface="Arial" pitchFamily="34" charset="0"/>
              </a:rPr>
              <a:t>Oferta y Demanda. Funciones. Elasticidad.</a:t>
            </a:r>
          </a:p>
          <a:p>
            <a:pPr algn="ctr"/>
            <a:endParaRPr lang="es-AR" sz="2500" b="1" dirty="0">
              <a:solidFill>
                <a:srgbClr val="00B050"/>
              </a:solidFill>
              <a:latin typeface="Arial" pitchFamily="34" charset="0"/>
              <a:cs typeface="Arial" pitchFamily="34" charset="0"/>
            </a:endParaRPr>
          </a:p>
          <a:p>
            <a:pPr algn="ctr"/>
            <a:endParaRPr lang="es-AR" sz="2500" b="1" dirty="0" smtClean="0">
              <a:solidFill>
                <a:srgbClr val="00B050"/>
              </a:solidFill>
              <a:latin typeface="Arial" pitchFamily="34" charset="0"/>
              <a:cs typeface="Arial" pitchFamily="34" charset="0"/>
            </a:endParaRPr>
          </a:p>
          <a:p>
            <a:r>
              <a:rPr lang="es-AR" sz="2500" b="1" dirty="0" smtClean="0">
                <a:solidFill>
                  <a:srgbClr val="00B050"/>
                </a:solidFill>
                <a:latin typeface="Arial" pitchFamily="34" charset="0"/>
                <a:cs typeface="Arial" pitchFamily="34" charset="0"/>
              </a:rPr>
              <a:t>BIBLIOGRAFÍA</a:t>
            </a:r>
          </a:p>
          <a:p>
            <a:endParaRPr lang="es-AR" sz="2500" b="1" dirty="0" smtClean="0">
              <a:latin typeface="Arial" pitchFamily="34" charset="0"/>
              <a:cs typeface="Arial" pitchFamily="34" charset="0"/>
            </a:endParaRPr>
          </a:p>
          <a:p>
            <a:pPr lvl="8"/>
            <a:r>
              <a:rPr lang="es-AR" sz="2700" b="1" dirty="0" smtClean="0">
                <a:latin typeface="Arial" pitchFamily="34" charset="0"/>
                <a:cs typeface="Arial" pitchFamily="34" charset="0"/>
              </a:rPr>
              <a:t>G. </a:t>
            </a:r>
            <a:r>
              <a:rPr lang="es-AR" sz="2700" b="1" dirty="0" err="1" smtClean="0">
                <a:latin typeface="Arial" pitchFamily="34" charset="0"/>
                <a:cs typeface="Arial" pitchFamily="34" charset="0"/>
              </a:rPr>
              <a:t>Mankiw</a:t>
            </a:r>
            <a:endParaRPr lang="es-AR" sz="2700" dirty="0">
              <a:latin typeface="Arial" pitchFamily="34" charset="0"/>
              <a:cs typeface="Arial" pitchFamily="34" charset="0"/>
            </a:endParaRPr>
          </a:p>
          <a:p>
            <a:pPr lvl="8"/>
            <a:endParaRPr lang="es-AR" sz="2700" dirty="0" smtClean="0">
              <a:latin typeface="Arial" pitchFamily="34" charset="0"/>
              <a:cs typeface="Arial" pitchFamily="34" charset="0"/>
            </a:endParaRPr>
          </a:p>
          <a:p>
            <a:pPr lvl="8">
              <a:lnSpc>
                <a:spcPct val="150000"/>
              </a:lnSpc>
            </a:pPr>
            <a:r>
              <a:rPr lang="es-AR" sz="2300" dirty="0" smtClean="0">
                <a:latin typeface="Arial" pitchFamily="34" charset="0"/>
                <a:cs typeface="Arial" pitchFamily="34" charset="0"/>
              </a:rPr>
              <a:t>Capítulo 4 – (pp. 65 – 83)</a:t>
            </a:r>
          </a:p>
          <a:p>
            <a:pPr lvl="8">
              <a:lnSpc>
                <a:spcPct val="150000"/>
              </a:lnSpc>
            </a:pPr>
            <a:r>
              <a:rPr lang="es-AR" sz="2300" dirty="0" smtClean="0">
                <a:latin typeface="Arial" pitchFamily="34" charset="0"/>
                <a:cs typeface="Arial" pitchFamily="34" charset="0"/>
              </a:rPr>
              <a:t>Capítulo 5 (pp. 89-107)</a:t>
            </a:r>
          </a:p>
          <a:p>
            <a:pPr lvl="8">
              <a:lnSpc>
                <a:spcPct val="150000"/>
              </a:lnSpc>
            </a:pPr>
            <a:r>
              <a:rPr lang="es-AR" sz="2300" dirty="0" smtClean="0">
                <a:latin typeface="Arial" pitchFamily="34" charset="0"/>
                <a:cs typeface="Arial" pitchFamily="34" charset="0"/>
              </a:rPr>
              <a:t>Capítulo 6 (pp. 111-</a:t>
            </a:r>
            <a:r>
              <a:rPr lang="es-AR" sz="2300" dirty="0" smtClean="0">
                <a:solidFill>
                  <a:srgbClr val="FF0000"/>
                </a:solidFill>
                <a:latin typeface="Arial" pitchFamily="34" charset="0"/>
                <a:cs typeface="Arial" pitchFamily="34" charset="0"/>
              </a:rPr>
              <a:t>121</a:t>
            </a:r>
            <a:r>
              <a:rPr lang="es-AR" sz="2300" dirty="0" smtClean="0">
                <a:latin typeface="Arial" pitchFamily="34" charset="0"/>
                <a:cs typeface="Arial" pitchFamily="34" charset="0"/>
              </a:rPr>
              <a:t>)</a:t>
            </a:r>
            <a:endParaRPr lang="es-AR" sz="2300" dirty="0">
              <a:latin typeface="Arial" pitchFamily="34" charset="0"/>
              <a:cs typeface="Arial" pitchFamily="34" charset="0"/>
            </a:endParaRPr>
          </a:p>
        </p:txBody>
      </p:sp>
      <p:sp>
        <p:nvSpPr>
          <p:cNvPr id="2" name="AutoShape 4" descr="PDF) Principios-de-economia-mankiw-6 edicion | Jonathan Rivera -  Academia.ed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081231"/>
            <a:ext cx="2309167" cy="296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63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4 Título"/>
          <p:cNvSpPr txBox="1">
            <a:spLocks noGrp="1"/>
          </p:cNvSpPr>
          <p:nvPr>
            <p:ph type="title"/>
          </p:nvPr>
        </p:nvSpPr>
        <p:spPr>
          <a:xfrm>
            <a:off x="427001" y="188640"/>
            <a:ext cx="8352928" cy="523220"/>
          </a:xfrm>
          <a:prstGeom prst="rect">
            <a:avLst/>
          </a:prstGeom>
          <a:noFill/>
        </p:spPr>
        <p:txBody>
          <a:bodyPr wrap="square" rtlCol="0">
            <a:spAutoFit/>
          </a:bodyPr>
          <a:lstStyle/>
          <a:p>
            <a:pPr algn="ctr"/>
            <a:r>
              <a:rPr lang="es-AR" sz="2800" b="1" dirty="0" smtClean="0">
                <a:solidFill>
                  <a:srgbClr val="0070C0"/>
                </a:solidFill>
              </a:rPr>
              <a:t>APLICACIONES DEL MODELO. CASOS ARGENTINA</a:t>
            </a:r>
            <a:endParaRPr lang="es-AR" sz="2800" b="1" dirty="0">
              <a:solidFill>
                <a:srgbClr val="0070C0"/>
              </a:solidFill>
            </a:endParaRP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9" y="2924943"/>
            <a:ext cx="7823379" cy="6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076" y="5748840"/>
            <a:ext cx="5832648" cy="89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980728"/>
            <a:ext cx="6840760" cy="59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19" y="1844823"/>
            <a:ext cx="6988029" cy="67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449" y="3869186"/>
            <a:ext cx="6391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319" y="4725144"/>
            <a:ext cx="72199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descr="Cómo es que la oferta crea su demanda? | Lampadia - Antorcha informativ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5389676"/>
            <a:ext cx="1739492" cy="126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AR" sz="5000" b="1" dirty="0" smtClean="0"/>
              <a:t>PARTE </a:t>
            </a:r>
            <a:r>
              <a:rPr lang="es-AR" sz="5000" b="1" dirty="0" smtClean="0"/>
              <a:t>2: </a:t>
            </a:r>
            <a:r>
              <a:rPr lang="es-AR" sz="5000" b="1" dirty="0" smtClean="0"/>
              <a:t>ELASTICIDAD  </a:t>
            </a:r>
          </a:p>
          <a:p>
            <a:pPr algn="ctr">
              <a:buNone/>
            </a:pPr>
            <a:r>
              <a:rPr lang="es-AR" sz="5000" b="1" dirty="0" smtClean="0"/>
              <a:t>   Y SUS APLICACIONES</a:t>
            </a:r>
          </a:p>
          <a:p>
            <a:pPr algn="ctr">
              <a:buNone/>
            </a:pPr>
            <a:endParaRPr lang="es-AR" sz="6000" b="1" dirty="0" smtClean="0"/>
          </a:p>
          <a:p>
            <a:pPr algn="ctr">
              <a:buNone/>
            </a:pPr>
            <a:r>
              <a:rPr lang="es-AR" sz="2000" b="1" dirty="0" smtClean="0">
                <a:latin typeface="Arial" pitchFamily="34" charset="0"/>
                <a:cs typeface="Arial" pitchFamily="34" charset="0"/>
              </a:rPr>
              <a:t>                                             </a:t>
            </a:r>
            <a:endParaRPr lang="es-AR" sz="20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9715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04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3284984"/>
            <a:ext cx="7776864" cy="2677656"/>
          </a:xfrm>
          <a:prstGeom prst="rect">
            <a:avLst/>
          </a:prstGeom>
          <a:noFill/>
        </p:spPr>
        <p:txBody>
          <a:bodyPr wrap="square" rtlCol="0">
            <a:spAutoFit/>
          </a:bodyPr>
          <a:lstStyle/>
          <a:p>
            <a:pPr marL="457200" indent="-457200">
              <a:lnSpc>
                <a:spcPct val="150000"/>
              </a:lnSpc>
              <a:buFont typeface="Arial" pitchFamily="34" charset="0"/>
              <a:buChar char="•"/>
            </a:pPr>
            <a:r>
              <a:rPr lang="es-AR" sz="2800" b="1" dirty="0" smtClean="0">
                <a:solidFill>
                  <a:srgbClr val="00B050"/>
                </a:solidFill>
              </a:rPr>
              <a:t>Elasticidad precio de la demanda</a:t>
            </a:r>
          </a:p>
          <a:p>
            <a:pPr marL="457200" indent="-457200">
              <a:lnSpc>
                <a:spcPct val="150000"/>
              </a:lnSpc>
              <a:buFont typeface="Arial" pitchFamily="34" charset="0"/>
              <a:buChar char="•"/>
            </a:pPr>
            <a:r>
              <a:rPr lang="es-AR" sz="2800" b="1" dirty="0" smtClean="0">
                <a:solidFill>
                  <a:srgbClr val="00B050"/>
                </a:solidFill>
              </a:rPr>
              <a:t>Elasticidad ingreso </a:t>
            </a:r>
          </a:p>
          <a:p>
            <a:pPr marL="457200" indent="-457200">
              <a:lnSpc>
                <a:spcPct val="150000"/>
              </a:lnSpc>
              <a:buFont typeface="Arial" pitchFamily="34" charset="0"/>
              <a:buChar char="•"/>
            </a:pPr>
            <a:r>
              <a:rPr lang="es-AR" sz="2800" b="1" dirty="0" smtClean="0">
                <a:solidFill>
                  <a:srgbClr val="00B050"/>
                </a:solidFill>
              </a:rPr>
              <a:t>Elasticidad cruzada</a:t>
            </a:r>
          </a:p>
          <a:p>
            <a:pPr marL="457200" indent="-457200">
              <a:lnSpc>
                <a:spcPct val="150000"/>
              </a:lnSpc>
              <a:buFont typeface="Arial" pitchFamily="34" charset="0"/>
              <a:buChar char="•"/>
            </a:pPr>
            <a:r>
              <a:rPr lang="es-AR" sz="2800" b="1" dirty="0" smtClean="0">
                <a:solidFill>
                  <a:srgbClr val="00B050"/>
                </a:solidFill>
              </a:rPr>
              <a:t>Elasticidad precio de la oferta</a:t>
            </a:r>
            <a:endParaRPr lang="es-AR" sz="2800" b="1"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10" y="780122"/>
            <a:ext cx="7835038" cy="206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835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323528" y="692696"/>
            <a:ext cx="8424936" cy="1935600"/>
          </a:xfrm>
          <a:prstGeom prst="rect">
            <a:avLst/>
          </a:prstGeom>
          <a:noFill/>
          <a:ln w="9525">
            <a:noFill/>
            <a:miter lim="800000"/>
            <a:headEnd/>
            <a:tailEnd/>
          </a:ln>
        </p:spPr>
      </p:pic>
      <p:pic>
        <p:nvPicPr>
          <p:cNvPr id="6" name="Picture 2"/>
          <p:cNvPicPr>
            <a:picLocks noGrp="1" noChangeAspect="1" noChangeArrowheads="1"/>
          </p:cNvPicPr>
          <p:nvPr>
            <p:ph idx="1"/>
          </p:nvPr>
        </p:nvPicPr>
        <p:blipFill>
          <a:blip r:embed="rId3" cstate="print"/>
          <a:srcRect/>
          <a:stretch>
            <a:fillRect/>
          </a:stretch>
        </p:blipFill>
        <p:spPr bwMode="auto">
          <a:xfrm>
            <a:off x="315203" y="2780928"/>
            <a:ext cx="7920880" cy="3878033"/>
          </a:xfrm>
          <a:prstGeom prst="rect">
            <a:avLst/>
          </a:prstGeom>
          <a:noFill/>
          <a:ln w="9525">
            <a:noFill/>
            <a:miter lim="800000"/>
            <a:headEnd/>
            <a:tailEnd/>
          </a:ln>
        </p:spPr>
      </p:pic>
    </p:spTree>
    <p:extLst>
      <p:ext uri="{BB962C8B-B14F-4D97-AF65-F5344CB8AC3E}">
        <p14:creationId xmlns:p14="http://schemas.microsoft.com/office/powerpoint/2010/main" val="1030483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4193"/>
            <a:ext cx="8229600" cy="1143000"/>
          </a:xfrm>
        </p:spPr>
        <p:txBody>
          <a:bodyPr>
            <a:normAutofit/>
          </a:bodyPr>
          <a:lstStyle/>
          <a:p>
            <a:r>
              <a:rPr lang="es-AR" sz="2200" b="1" dirty="0" smtClean="0">
                <a:latin typeface="Arial" pitchFamily="34" charset="0"/>
                <a:cs typeface="Arial" pitchFamily="34" charset="0"/>
              </a:rPr>
              <a:t>ELASTICIDAD DE UNA CURVA DE DEMANDA LINEAL</a:t>
            </a:r>
            <a:br>
              <a:rPr lang="es-AR" sz="2200" b="1" dirty="0" smtClean="0">
                <a:latin typeface="Arial" pitchFamily="34" charset="0"/>
                <a:cs typeface="Arial" pitchFamily="34" charset="0"/>
              </a:rPr>
            </a:br>
            <a:r>
              <a:rPr lang="es-AR" sz="2200" b="1" dirty="0" smtClean="0">
                <a:latin typeface="Arial" pitchFamily="34" charset="0"/>
                <a:cs typeface="Arial" pitchFamily="34" charset="0"/>
              </a:rPr>
              <a:t> </a:t>
            </a:r>
            <a:endParaRPr lang="es-AR" sz="2200" b="1" dirty="0">
              <a:latin typeface="Arial" pitchFamily="34" charset="0"/>
              <a:cs typeface="Arial" pitchFamily="34" charset="0"/>
            </a:endParaRPr>
          </a:p>
        </p:txBody>
      </p:sp>
      <p:pic>
        <p:nvPicPr>
          <p:cNvPr id="8194" name="Picture 2"/>
          <p:cNvPicPr>
            <a:picLocks noGrp="1" noChangeAspect="1" noChangeArrowheads="1"/>
          </p:cNvPicPr>
          <p:nvPr>
            <p:ph idx="1"/>
          </p:nvPr>
        </p:nvPicPr>
        <p:blipFill>
          <a:blip r:embed="rId3" cstate="print"/>
          <a:srcRect/>
          <a:stretch>
            <a:fillRect/>
          </a:stretch>
        </p:blipFill>
        <p:spPr bwMode="auto">
          <a:xfrm>
            <a:off x="155952" y="1054277"/>
            <a:ext cx="8172908" cy="2190441"/>
          </a:xfrm>
          <a:prstGeom prst="rect">
            <a:avLst/>
          </a:prstGeom>
          <a:noFill/>
          <a:ln w="9525">
            <a:noFill/>
            <a:miter lim="800000"/>
            <a:headEnd/>
            <a:tailEnd/>
          </a:ln>
        </p:spPr>
      </p:pic>
      <p:sp>
        <p:nvSpPr>
          <p:cNvPr id="5" name="4 CuadroTexto"/>
          <p:cNvSpPr txBox="1"/>
          <p:nvPr/>
        </p:nvSpPr>
        <p:spPr>
          <a:xfrm>
            <a:off x="3563888" y="835374"/>
            <a:ext cx="432048" cy="461665"/>
          </a:xfrm>
          <a:prstGeom prst="rect">
            <a:avLst/>
          </a:prstGeom>
          <a:noFill/>
        </p:spPr>
        <p:txBody>
          <a:bodyPr wrap="square" rtlCol="0">
            <a:spAutoFit/>
          </a:bodyPr>
          <a:lstStyle/>
          <a:p>
            <a:r>
              <a:rPr lang="es-AR" sz="2400" b="1" dirty="0" smtClean="0">
                <a:solidFill>
                  <a:srgbClr val="FF0000"/>
                </a:solidFill>
              </a:rPr>
              <a:t>A</a:t>
            </a:r>
            <a:endParaRPr lang="es-AR" sz="2400" b="1" dirty="0">
              <a:solidFill>
                <a:srgbClr val="FF0000"/>
              </a:solidFill>
            </a:endParaRPr>
          </a:p>
        </p:txBody>
      </p:sp>
      <p:sp>
        <p:nvSpPr>
          <p:cNvPr id="6" name="5 CuadroTexto"/>
          <p:cNvSpPr txBox="1"/>
          <p:nvPr/>
        </p:nvSpPr>
        <p:spPr>
          <a:xfrm>
            <a:off x="5076056" y="835376"/>
            <a:ext cx="432048" cy="461665"/>
          </a:xfrm>
          <a:prstGeom prst="rect">
            <a:avLst/>
          </a:prstGeom>
          <a:noFill/>
        </p:spPr>
        <p:txBody>
          <a:bodyPr wrap="square" rtlCol="0">
            <a:spAutoFit/>
          </a:bodyPr>
          <a:lstStyle/>
          <a:p>
            <a:r>
              <a:rPr lang="es-AR" sz="2400" b="1" dirty="0" smtClean="0">
                <a:solidFill>
                  <a:srgbClr val="FF0000"/>
                </a:solidFill>
              </a:rPr>
              <a:t>B</a:t>
            </a:r>
            <a:endParaRPr lang="es-AR" sz="2400" b="1" dirty="0">
              <a:solidFill>
                <a:srgbClr val="FF0000"/>
              </a:solidFill>
            </a:endParaRPr>
          </a:p>
        </p:txBody>
      </p:sp>
      <p:sp>
        <p:nvSpPr>
          <p:cNvPr id="7" name="6 CuadroTexto"/>
          <p:cNvSpPr txBox="1"/>
          <p:nvPr/>
        </p:nvSpPr>
        <p:spPr>
          <a:xfrm>
            <a:off x="6035926" y="835373"/>
            <a:ext cx="720080" cy="461665"/>
          </a:xfrm>
          <a:prstGeom prst="rect">
            <a:avLst/>
          </a:prstGeom>
          <a:noFill/>
        </p:spPr>
        <p:txBody>
          <a:bodyPr wrap="square" rtlCol="0">
            <a:spAutoFit/>
          </a:bodyPr>
          <a:lstStyle/>
          <a:p>
            <a:r>
              <a:rPr lang="es-AR" sz="2400" b="1" dirty="0" smtClean="0">
                <a:solidFill>
                  <a:srgbClr val="FF0000"/>
                </a:solidFill>
              </a:rPr>
              <a:t>B/A</a:t>
            </a:r>
            <a:endParaRPr lang="es-AR" sz="2400" b="1" dirty="0">
              <a:solidFill>
                <a:srgbClr val="FF0000"/>
              </a:solidFill>
            </a:endParaRPr>
          </a:p>
        </p:txBody>
      </p:sp>
      <p:sp>
        <p:nvSpPr>
          <p:cNvPr id="3" name="2 Rectángulo"/>
          <p:cNvSpPr/>
          <p:nvPr/>
        </p:nvSpPr>
        <p:spPr>
          <a:xfrm>
            <a:off x="1691680" y="1066207"/>
            <a:ext cx="1487692" cy="2166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CuadroTexto"/>
          <p:cNvSpPr txBox="1"/>
          <p:nvPr/>
        </p:nvSpPr>
        <p:spPr>
          <a:xfrm>
            <a:off x="294938" y="3717032"/>
            <a:ext cx="7949470" cy="1200329"/>
          </a:xfrm>
          <a:prstGeom prst="rect">
            <a:avLst/>
          </a:prstGeom>
          <a:noFill/>
        </p:spPr>
        <p:txBody>
          <a:bodyPr wrap="square" rtlCol="0">
            <a:spAutoFit/>
          </a:bodyPr>
          <a:lstStyle/>
          <a:p>
            <a:r>
              <a:rPr lang="es-AR" b="1" dirty="0" smtClean="0"/>
              <a:t>Elasticidad en una </a:t>
            </a:r>
            <a:r>
              <a:rPr lang="es-AR" b="1" dirty="0" smtClean="0">
                <a:solidFill>
                  <a:srgbClr val="FF0000"/>
                </a:solidFill>
              </a:rPr>
              <a:t>curva de demanda lineal: </a:t>
            </a:r>
          </a:p>
          <a:p>
            <a:pPr marL="3486150" lvl="7" indent="-285750">
              <a:buFont typeface="Arial" pitchFamily="34" charset="0"/>
              <a:buChar char="•"/>
            </a:pPr>
            <a:r>
              <a:rPr lang="es-AR" dirty="0" smtClean="0"/>
              <a:t>Mayor a uno (elástica)</a:t>
            </a:r>
          </a:p>
          <a:p>
            <a:pPr marL="3486150" lvl="7" indent="-285750">
              <a:buFont typeface="Arial" pitchFamily="34" charset="0"/>
              <a:buChar char="•"/>
            </a:pPr>
            <a:r>
              <a:rPr lang="es-AR" dirty="0" smtClean="0"/>
              <a:t>Menor a uno (inelástica)</a:t>
            </a:r>
          </a:p>
          <a:p>
            <a:pPr marL="3486150" lvl="7" indent="-285750">
              <a:buFont typeface="Arial" pitchFamily="34" charset="0"/>
              <a:buChar char="•"/>
            </a:pPr>
            <a:r>
              <a:rPr lang="es-AR" dirty="0" smtClean="0"/>
              <a:t>Igual a uno (unitaria)</a:t>
            </a:r>
            <a:endParaRPr lang="es-AR"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52" y="4176516"/>
            <a:ext cx="2791015" cy="242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179372" y="4985771"/>
            <a:ext cx="5713108" cy="1615827"/>
          </a:xfrm>
          <a:prstGeom prst="rect">
            <a:avLst/>
          </a:prstGeom>
        </p:spPr>
        <p:txBody>
          <a:bodyPr wrap="square">
            <a:spAutoFit/>
          </a:bodyPr>
          <a:lstStyle/>
          <a:p>
            <a:pPr>
              <a:spcBef>
                <a:spcPct val="50000"/>
              </a:spcBef>
              <a:defRPr/>
            </a:pPr>
            <a:r>
              <a:rPr lang="es-AR" b="1" dirty="0" smtClean="0">
                <a:solidFill>
                  <a:srgbClr val="7030A0"/>
                </a:solidFill>
              </a:rPr>
              <a:t>Relación elasticidad precio demanda con el ingreso total:</a:t>
            </a:r>
            <a:endParaRPr lang="es-AR" b="1" dirty="0">
              <a:solidFill>
                <a:srgbClr val="7030A0"/>
              </a:solidFill>
            </a:endParaRPr>
          </a:p>
          <a:p>
            <a:pPr marL="1657350" lvl="3" indent="-285750">
              <a:spcBef>
                <a:spcPct val="50000"/>
              </a:spcBef>
              <a:buFont typeface="Arial" pitchFamily="34" charset="0"/>
              <a:buChar char="•"/>
              <a:defRPr/>
            </a:pPr>
            <a:r>
              <a:rPr lang="es-AR" dirty="0" smtClean="0"/>
              <a:t>inelástica: si </a:t>
            </a:r>
            <a:r>
              <a:rPr lang="es-AR" dirty="0"/>
              <a:t>aumenta el P, aumenta el IT  </a:t>
            </a:r>
            <a:endParaRPr lang="es-AR" dirty="0" smtClean="0"/>
          </a:p>
          <a:p>
            <a:pPr marL="1657350" lvl="3" indent="-285750">
              <a:spcBef>
                <a:spcPct val="50000"/>
              </a:spcBef>
              <a:buFont typeface="Arial" pitchFamily="34" charset="0"/>
              <a:buChar char="•"/>
              <a:defRPr/>
            </a:pPr>
            <a:r>
              <a:rPr lang="es-AR" dirty="0" smtClean="0"/>
              <a:t>elástica: si </a:t>
            </a:r>
            <a:r>
              <a:rPr lang="es-AR" dirty="0"/>
              <a:t>aumenta el P, disminuye el IT </a:t>
            </a:r>
          </a:p>
          <a:p>
            <a:pPr marL="1657350" lvl="3" indent="-285750">
              <a:spcBef>
                <a:spcPct val="50000"/>
              </a:spcBef>
              <a:buFont typeface="Arial" pitchFamily="34" charset="0"/>
              <a:buChar char="•"/>
              <a:defRPr/>
            </a:pPr>
            <a:r>
              <a:rPr lang="es-AR" dirty="0" smtClean="0"/>
              <a:t>unitaria: si </a:t>
            </a:r>
            <a:r>
              <a:rPr lang="es-AR" dirty="0"/>
              <a:t>aumenta el P, no varía el IT.</a:t>
            </a:r>
          </a:p>
        </p:txBody>
      </p:sp>
      <p:sp>
        <p:nvSpPr>
          <p:cNvPr id="12" name="11 Rectángulo"/>
          <p:cNvSpPr/>
          <p:nvPr/>
        </p:nvSpPr>
        <p:spPr>
          <a:xfrm>
            <a:off x="5815788" y="1297037"/>
            <a:ext cx="1348500" cy="1935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p:cNvSpPr/>
          <p:nvPr/>
        </p:nvSpPr>
        <p:spPr>
          <a:xfrm>
            <a:off x="294938" y="3285489"/>
            <a:ext cx="8381518" cy="369332"/>
          </a:xfrm>
          <a:prstGeom prst="rect">
            <a:avLst/>
          </a:prstGeom>
        </p:spPr>
        <p:txBody>
          <a:bodyPr wrap="square">
            <a:spAutoFit/>
          </a:bodyPr>
          <a:lstStyle/>
          <a:p>
            <a:r>
              <a:rPr lang="es-AR" b="1" dirty="0"/>
              <a:t>¿Cómo cambian los ingresos totales al movernos a lo largo de la curva de demanda? </a:t>
            </a:r>
            <a:endParaRPr lang="es-AR" dirty="0"/>
          </a:p>
        </p:txBody>
      </p:sp>
    </p:spTree>
    <p:extLst>
      <p:ext uri="{BB962C8B-B14F-4D97-AF65-F5344CB8AC3E}">
        <p14:creationId xmlns:p14="http://schemas.microsoft.com/office/powerpoint/2010/main" val="4214648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5830" y="692696"/>
            <a:ext cx="8712969" cy="2448272"/>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290392" y="3501008"/>
            <a:ext cx="8442318" cy="2448272"/>
          </a:xfrm>
          <a:prstGeom prst="rect">
            <a:avLst/>
          </a:prstGeom>
          <a:noFill/>
          <a:ln w="9525">
            <a:noFill/>
            <a:miter lim="800000"/>
            <a:headEnd/>
            <a:tailEnd/>
          </a:ln>
        </p:spPr>
      </p:pic>
    </p:spTree>
    <p:extLst>
      <p:ext uri="{BB962C8B-B14F-4D97-AF65-F5344CB8AC3E}">
        <p14:creationId xmlns:p14="http://schemas.microsoft.com/office/powerpoint/2010/main" val="2469459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19635"/>
            <a:ext cx="9505056" cy="705109"/>
          </a:xfrm>
        </p:spPr>
        <p:txBody>
          <a:bodyPr>
            <a:normAutofit/>
          </a:bodyPr>
          <a:lstStyle/>
          <a:p>
            <a:pPr>
              <a:buNone/>
            </a:pPr>
            <a:r>
              <a:rPr lang="es-AR" sz="2800" b="1" dirty="0" smtClean="0">
                <a:solidFill>
                  <a:srgbClr val="FF0000"/>
                </a:solidFill>
              </a:rPr>
              <a:t>ELASTICIDAD PRECIO DE LA DEMANDA. CASOS EXTREMOS</a:t>
            </a:r>
            <a:endParaRPr lang="es-AR" sz="2800" b="1"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46908" y="1201075"/>
            <a:ext cx="8964488" cy="5141005"/>
          </a:xfrm>
          <a:prstGeom prst="rect">
            <a:avLst/>
          </a:prstGeom>
          <a:noFill/>
          <a:ln w="9525">
            <a:noFill/>
            <a:miter lim="800000"/>
            <a:headEnd/>
            <a:tailEnd/>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285" y="2222957"/>
            <a:ext cx="4524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092280" y="1277844"/>
            <a:ext cx="1512168" cy="532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09841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6614" y="215062"/>
            <a:ext cx="8568952" cy="523220"/>
          </a:xfrm>
          <a:prstGeom prst="rect">
            <a:avLst/>
          </a:prstGeom>
        </p:spPr>
        <p:txBody>
          <a:bodyPr wrap="square">
            <a:spAutoFit/>
          </a:bodyPr>
          <a:lstStyle/>
          <a:p>
            <a:pPr algn="ctr"/>
            <a:r>
              <a:rPr lang="es-AR" sz="2800" b="1" dirty="0" smtClean="0">
                <a:solidFill>
                  <a:srgbClr val="FF0000"/>
                </a:solidFill>
              </a:rPr>
              <a:t>OTRAS ELASTICIDADES DE LA DEMANDA</a:t>
            </a:r>
          </a:p>
        </p:txBody>
      </p:sp>
      <p:sp>
        <p:nvSpPr>
          <p:cNvPr id="5" name="4 Rectángulo"/>
          <p:cNvSpPr/>
          <p:nvPr/>
        </p:nvSpPr>
        <p:spPr>
          <a:xfrm>
            <a:off x="395536" y="750491"/>
            <a:ext cx="8352928" cy="923330"/>
          </a:xfrm>
          <a:prstGeom prst="rect">
            <a:avLst/>
          </a:prstGeom>
        </p:spPr>
        <p:txBody>
          <a:bodyPr wrap="square">
            <a:spAutoFit/>
          </a:bodyPr>
          <a:lstStyle/>
          <a:p>
            <a:r>
              <a:rPr lang="es-AR" b="1" dirty="0" smtClean="0">
                <a:solidFill>
                  <a:srgbClr val="00B050"/>
                </a:solidFill>
              </a:rPr>
              <a:t>Elasticidad ingreso de la demanda: </a:t>
            </a:r>
            <a:r>
              <a:rPr lang="es-AR" dirty="0" smtClean="0"/>
              <a:t>mide cómo cambia la cantidad demandada ante un cambio en el ingreso del consumidor. Se calcula como el cambio porcentual de la cantidad demandada dividida entre el cambio porcentual del ingreso. Esto es:</a:t>
            </a:r>
            <a:endParaRPr lang="es-AR" dirty="0"/>
          </a:p>
        </p:txBody>
      </p:sp>
      <p:sp>
        <p:nvSpPr>
          <p:cNvPr id="6" name="5 Rectángulo"/>
          <p:cNvSpPr/>
          <p:nvPr/>
        </p:nvSpPr>
        <p:spPr>
          <a:xfrm>
            <a:off x="431540" y="1640369"/>
            <a:ext cx="8280920" cy="923330"/>
          </a:xfrm>
          <a:prstGeom prst="rect">
            <a:avLst/>
          </a:prstGeom>
        </p:spPr>
        <p:txBody>
          <a:bodyPr wrap="square">
            <a:spAutoFit/>
          </a:bodyPr>
          <a:lstStyle/>
          <a:p>
            <a:r>
              <a:rPr lang="es-AR" dirty="0" smtClean="0"/>
              <a:t>                                                              </a:t>
            </a:r>
          </a:p>
          <a:p>
            <a:r>
              <a:rPr lang="es-AR" dirty="0" smtClean="0"/>
              <a:t>Elasticidad ingreso de la demanda =    </a:t>
            </a:r>
            <a:r>
              <a:rPr lang="es-AR" u="sng" dirty="0" smtClean="0"/>
              <a:t>Cambio porcentual de la cantidad demandada</a:t>
            </a:r>
            <a:r>
              <a:rPr lang="es-AR" dirty="0" smtClean="0"/>
              <a:t> </a:t>
            </a:r>
          </a:p>
          <a:p>
            <a:r>
              <a:rPr lang="es-AR" dirty="0" smtClean="0"/>
              <a:t> 	                                                            Cambio porcentual del ingreso</a:t>
            </a:r>
            <a:endParaRPr lang="es-AR" dirty="0"/>
          </a:p>
        </p:txBody>
      </p:sp>
      <p:sp>
        <p:nvSpPr>
          <p:cNvPr id="7" name="6 Rectángulo"/>
          <p:cNvSpPr/>
          <p:nvPr/>
        </p:nvSpPr>
        <p:spPr>
          <a:xfrm>
            <a:off x="393520" y="3789040"/>
            <a:ext cx="8352928" cy="1200329"/>
          </a:xfrm>
          <a:prstGeom prst="rect">
            <a:avLst/>
          </a:prstGeom>
        </p:spPr>
        <p:txBody>
          <a:bodyPr wrap="square">
            <a:spAutoFit/>
          </a:bodyPr>
          <a:lstStyle/>
          <a:p>
            <a:r>
              <a:rPr lang="es-AR" b="1" dirty="0" smtClean="0">
                <a:solidFill>
                  <a:srgbClr val="00B050"/>
                </a:solidFill>
              </a:rPr>
              <a:t>Elasticidad cruzada de la demanda: </a:t>
            </a:r>
            <a:r>
              <a:rPr lang="es-AR" dirty="0" smtClean="0"/>
              <a:t>mide cómo cambia la cantidad demandada ante un cambio en el precio de otro bien. Se calcula como el cambio porcentual de la cantidad demandada del bien 1 dividida entre el cambio porcentual del precio del bien 2. Esto es:</a:t>
            </a:r>
            <a:endParaRPr lang="es-AR" dirty="0"/>
          </a:p>
        </p:txBody>
      </p:sp>
      <p:sp>
        <p:nvSpPr>
          <p:cNvPr id="2" name="1 Rectángulo"/>
          <p:cNvSpPr/>
          <p:nvPr/>
        </p:nvSpPr>
        <p:spPr>
          <a:xfrm>
            <a:off x="457924" y="4997566"/>
            <a:ext cx="8354223" cy="646331"/>
          </a:xfrm>
          <a:prstGeom prst="rect">
            <a:avLst/>
          </a:prstGeom>
        </p:spPr>
        <p:txBody>
          <a:bodyPr wrap="square">
            <a:spAutoFit/>
          </a:bodyPr>
          <a:lstStyle/>
          <a:p>
            <a:pPr>
              <a:buNone/>
            </a:pPr>
            <a:r>
              <a:rPr lang="es-AR" b="1" dirty="0"/>
              <a:t>Elasticidad precio       </a:t>
            </a:r>
            <a:r>
              <a:rPr lang="es-AR" dirty="0"/>
              <a:t>=  </a:t>
            </a:r>
            <a:r>
              <a:rPr lang="es-AR" u="sng" dirty="0"/>
              <a:t>Cambio porcentual de la cantidad demandada del bien 1</a:t>
            </a:r>
          </a:p>
          <a:p>
            <a:pPr>
              <a:buNone/>
            </a:pPr>
            <a:r>
              <a:rPr lang="es-AR" b="1" dirty="0"/>
              <a:t>cruzada de la demanda  </a:t>
            </a:r>
            <a:r>
              <a:rPr lang="es-AR" dirty="0"/>
              <a:t>	             Cambio porcentual del precio del bien 2 </a:t>
            </a:r>
          </a:p>
        </p:txBody>
      </p:sp>
      <p:sp>
        <p:nvSpPr>
          <p:cNvPr id="3" name="2 CuadroTexto"/>
          <p:cNvSpPr txBox="1"/>
          <p:nvPr/>
        </p:nvSpPr>
        <p:spPr>
          <a:xfrm>
            <a:off x="430244" y="2780928"/>
            <a:ext cx="8102196" cy="646331"/>
          </a:xfrm>
          <a:prstGeom prst="rect">
            <a:avLst/>
          </a:prstGeom>
          <a:noFill/>
        </p:spPr>
        <p:txBody>
          <a:bodyPr wrap="square" rtlCol="0">
            <a:spAutoFit/>
          </a:bodyPr>
          <a:lstStyle/>
          <a:p>
            <a:r>
              <a:rPr lang="es-AR" dirty="0" smtClean="0"/>
              <a:t>Si es mayor a cero			bien normal</a:t>
            </a:r>
          </a:p>
          <a:p>
            <a:r>
              <a:rPr lang="es-AR" dirty="0" smtClean="0"/>
              <a:t>Si es menor a cero			bien inferior</a:t>
            </a:r>
            <a:endParaRPr lang="es-AR" dirty="0"/>
          </a:p>
        </p:txBody>
      </p:sp>
      <p:sp>
        <p:nvSpPr>
          <p:cNvPr id="11" name="10 Rectángulo"/>
          <p:cNvSpPr/>
          <p:nvPr/>
        </p:nvSpPr>
        <p:spPr>
          <a:xfrm>
            <a:off x="519389" y="5943528"/>
            <a:ext cx="7859669" cy="646331"/>
          </a:xfrm>
          <a:prstGeom prst="rect">
            <a:avLst/>
          </a:prstGeom>
        </p:spPr>
        <p:txBody>
          <a:bodyPr wrap="square">
            <a:spAutoFit/>
          </a:bodyPr>
          <a:lstStyle/>
          <a:p>
            <a:r>
              <a:rPr lang="es-AR" dirty="0"/>
              <a:t>Si es mayor a cero			bien </a:t>
            </a:r>
            <a:r>
              <a:rPr lang="es-AR" dirty="0" smtClean="0"/>
              <a:t>sustituto</a:t>
            </a:r>
            <a:endParaRPr lang="es-AR" dirty="0"/>
          </a:p>
          <a:p>
            <a:r>
              <a:rPr lang="es-AR" dirty="0"/>
              <a:t>Si es menor a cero			bien </a:t>
            </a:r>
            <a:r>
              <a:rPr lang="es-AR" dirty="0" smtClean="0"/>
              <a:t>complementario</a:t>
            </a:r>
            <a:endParaRPr lang="es-AR" dirty="0"/>
          </a:p>
        </p:txBody>
      </p:sp>
      <p:sp>
        <p:nvSpPr>
          <p:cNvPr id="13" name="12 Flecha a la derecha con muesca"/>
          <p:cNvSpPr/>
          <p:nvPr/>
        </p:nvSpPr>
        <p:spPr>
          <a:xfrm>
            <a:off x="2867330" y="6318190"/>
            <a:ext cx="564557" cy="27166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4" name="13 Flecha a la derecha con muesca"/>
          <p:cNvSpPr/>
          <p:nvPr/>
        </p:nvSpPr>
        <p:spPr>
          <a:xfrm>
            <a:off x="2867330" y="5995024"/>
            <a:ext cx="564557" cy="27166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Flecha a la derecha con muesca"/>
          <p:cNvSpPr/>
          <p:nvPr/>
        </p:nvSpPr>
        <p:spPr>
          <a:xfrm>
            <a:off x="2737451" y="3129202"/>
            <a:ext cx="564557" cy="27166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6" name="15 Flecha a la derecha con muesca"/>
          <p:cNvSpPr/>
          <p:nvPr/>
        </p:nvSpPr>
        <p:spPr>
          <a:xfrm>
            <a:off x="2737451" y="2832424"/>
            <a:ext cx="564557" cy="27166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extLst>
      <p:ext uri="{BB962C8B-B14F-4D97-AF65-F5344CB8AC3E}">
        <p14:creationId xmlns:p14="http://schemas.microsoft.com/office/powerpoint/2010/main" val="2763525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7564"/>
            <a:ext cx="4276996" cy="51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30" y="836712"/>
            <a:ext cx="5328592" cy="16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srcRect/>
          <a:stretch>
            <a:fillRect/>
          </a:stretch>
        </p:blipFill>
        <p:spPr bwMode="auto">
          <a:xfrm>
            <a:off x="2699792" y="2485605"/>
            <a:ext cx="6195654" cy="3525774"/>
          </a:xfrm>
          <a:prstGeom prst="rect">
            <a:avLst/>
          </a:prstGeom>
          <a:noFill/>
          <a:ln w="9525">
            <a:noFill/>
            <a:miter lim="800000"/>
            <a:headEnd/>
            <a:tailEnd/>
          </a:ln>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6011379"/>
            <a:ext cx="5385641" cy="65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91680" y="6011379"/>
            <a:ext cx="5688632" cy="656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68083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395536" y="1268760"/>
            <a:ext cx="8562879" cy="4968552"/>
          </a:xfrm>
          <a:prstGeom prst="rect">
            <a:avLst/>
          </a:prstGeom>
          <a:noFill/>
          <a:ln w="9525">
            <a:noFill/>
            <a:miter lim="800000"/>
            <a:headEnd/>
            <a:tailEnd/>
          </a:ln>
        </p:spPr>
      </p:pic>
      <p:sp>
        <p:nvSpPr>
          <p:cNvPr id="5" name="4 CuadroTexto"/>
          <p:cNvSpPr txBox="1"/>
          <p:nvPr/>
        </p:nvSpPr>
        <p:spPr>
          <a:xfrm>
            <a:off x="1115616" y="332656"/>
            <a:ext cx="7128792" cy="523220"/>
          </a:xfrm>
          <a:prstGeom prst="rect">
            <a:avLst/>
          </a:prstGeom>
          <a:noFill/>
        </p:spPr>
        <p:txBody>
          <a:bodyPr wrap="square" rtlCol="0">
            <a:spAutoFit/>
          </a:bodyPr>
          <a:lstStyle/>
          <a:p>
            <a:r>
              <a:rPr lang="es-AR" sz="2800" b="1" dirty="0" smtClean="0">
                <a:solidFill>
                  <a:srgbClr val="0070C0"/>
                </a:solidFill>
                <a:latin typeface="Arial" pitchFamily="34" charset="0"/>
                <a:cs typeface="Arial" pitchFamily="34" charset="0"/>
              </a:rPr>
              <a:t>ELASTICIDAD “PRECIO DE LA OFERTA”</a:t>
            </a:r>
            <a:endParaRPr lang="es-A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76014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0"/>
            <a:ext cx="8424936" cy="6093976"/>
          </a:xfrm>
          <a:prstGeom prst="rect">
            <a:avLst/>
          </a:prstGeom>
          <a:noFill/>
        </p:spPr>
        <p:txBody>
          <a:bodyPr wrap="square" rtlCol="0">
            <a:spAutoFit/>
          </a:bodyPr>
          <a:lstStyle/>
          <a:p>
            <a:pPr algn="ctr" fontAlgn="base"/>
            <a:endParaRPr lang="es-AR" sz="2500" b="1" dirty="0" smtClean="0">
              <a:solidFill>
                <a:srgbClr val="0070C0"/>
              </a:solidFill>
              <a:latin typeface="Arial" pitchFamily="34" charset="0"/>
              <a:cs typeface="Arial" pitchFamily="34" charset="0"/>
            </a:endParaRPr>
          </a:p>
          <a:p>
            <a:pPr algn="ctr" fontAlgn="base"/>
            <a:r>
              <a:rPr lang="es-AR" sz="2500" b="1" dirty="0" smtClean="0">
                <a:solidFill>
                  <a:srgbClr val="0070C0"/>
                </a:solidFill>
                <a:latin typeface="Arial" pitchFamily="34" charset="0"/>
                <a:cs typeface="Arial" pitchFamily="34" charset="0"/>
              </a:rPr>
              <a:t>OBJETIVOS DE LA UNIDAD</a:t>
            </a:r>
          </a:p>
          <a:p>
            <a:pPr fontAlgn="base"/>
            <a:endParaRPr lang="es-AR" sz="1600" b="1" dirty="0">
              <a:solidFill>
                <a:srgbClr val="0070C0"/>
              </a:solidFill>
              <a:latin typeface="Arial" pitchFamily="34" charset="0"/>
              <a:cs typeface="Arial" pitchFamily="34" charset="0"/>
            </a:endParaRPr>
          </a:p>
          <a:p>
            <a:pPr marL="285750" indent="-285750" algn="just" fontAlgn="base">
              <a:lnSpc>
                <a:spcPct val="150000"/>
              </a:lnSpc>
              <a:buFont typeface="Arial" pitchFamily="34" charset="0"/>
              <a:buChar char="•"/>
            </a:pPr>
            <a:r>
              <a:rPr lang="es-AR" dirty="0" smtClean="0">
                <a:latin typeface="Arial" pitchFamily="34" charset="0"/>
                <a:cs typeface="Arial" pitchFamily="34" charset="0"/>
              </a:rPr>
              <a:t>Comprender la </a:t>
            </a:r>
            <a:r>
              <a:rPr lang="es-AR" dirty="0">
                <a:latin typeface="Arial" pitchFamily="34" charset="0"/>
                <a:cs typeface="Arial" pitchFamily="34" charset="0"/>
              </a:rPr>
              <a:t>Ley de la Demanda y de la Oferta y sus determinantes.</a:t>
            </a:r>
          </a:p>
          <a:p>
            <a:pPr marL="285750" indent="-285750" algn="just" fontAlgn="base">
              <a:lnSpc>
                <a:spcPct val="150000"/>
              </a:lnSpc>
              <a:buFont typeface="Arial" pitchFamily="34" charset="0"/>
              <a:buChar char="•"/>
            </a:pPr>
            <a:r>
              <a:rPr lang="es-AR" dirty="0" smtClean="0">
                <a:latin typeface="Arial" pitchFamily="34" charset="0"/>
                <a:cs typeface="Arial" pitchFamily="34" charset="0"/>
              </a:rPr>
              <a:t>Conocer </a:t>
            </a:r>
            <a:r>
              <a:rPr lang="es-AR" dirty="0">
                <a:latin typeface="Arial" pitchFamily="34" charset="0"/>
                <a:cs typeface="Arial" pitchFamily="34" charset="0"/>
              </a:rPr>
              <a:t>cómo actúan las fuerzas de la oferta y demanda en un libre mercado (conceptual </a:t>
            </a:r>
            <a:r>
              <a:rPr lang="es-AR" dirty="0" smtClean="0">
                <a:latin typeface="Arial" pitchFamily="34" charset="0"/>
                <a:cs typeface="Arial" pitchFamily="34" charset="0"/>
              </a:rPr>
              <a:t> y </a:t>
            </a:r>
            <a:r>
              <a:rPr lang="es-AR" dirty="0">
                <a:latin typeface="Arial" pitchFamily="34" charset="0"/>
                <a:cs typeface="Arial" pitchFamily="34" charset="0"/>
              </a:rPr>
              <a:t>gráficamente) y la importancia de los precios en la asignación de recursos.</a:t>
            </a:r>
          </a:p>
          <a:p>
            <a:pPr marL="285750" indent="-285750" algn="just" fontAlgn="base">
              <a:lnSpc>
                <a:spcPct val="150000"/>
              </a:lnSpc>
              <a:buFont typeface="Arial" pitchFamily="34" charset="0"/>
              <a:buChar char="•"/>
            </a:pPr>
            <a:r>
              <a:rPr lang="es-AR" dirty="0" smtClean="0">
                <a:latin typeface="Arial" pitchFamily="34" charset="0"/>
                <a:cs typeface="Arial" pitchFamily="34" charset="0"/>
              </a:rPr>
              <a:t>Comprender </a:t>
            </a:r>
            <a:r>
              <a:rPr lang="es-AR" dirty="0">
                <a:latin typeface="Arial" pitchFamily="34" charset="0"/>
                <a:cs typeface="Arial" pitchFamily="34" charset="0"/>
              </a:rPr>
              <a:t>el concepto de elasticidad: cómo se calcula, cómo se interpreta el resultado, cómo se grafica, cómo impacta en el ingreso total, cómo se clasifican los bienes en función a la elasticidad.</a:t>
            </a:r>
          </a:p>
          <a:p>
            <a:pPr marL="285750" indent="-285750" algn="just" fontAlgn="base">
              <a:lnSpc>
                <a:spcPct val="150000"/>
              </a:lnSpc>
              <a:buFont typeface="Arial" pitchFamily="34" charset="0"/>
              <a:buChar char="•"/>
            </a:pPr>
            <a:r>
              <a:rPr lang="es-AR" dirty="0" smtClean="0">
                <a:latin typeface="Arial" pitchFamily="34" charset="0"/>
                <a:cs typeface="Arial" pitchFamily="34" charset="0"/>
              </a:rPr>
              <a:t>Distinguir </a:t>
            </a:r>
            <a:r>
              <a:rPr lang="es-AR" dirty="0">
                <a:latin typeface="Arial" pitchFamily="34" charset="0"/>
                <a:cs typeface="Arial" pitchFamily="34" charset="0"/>
              </a:rPr>
              <a:t>entre la elasticidad precio, elasticidad ingreso y la elasticidad cruzada, la elasticidad de la oferta y demanda, elasticidad en un punto y la elasticidad promedio</a:t>
            </a:r>
            <a:r>
              <a:rPr lang="es-AR" dirty="0" smtClean="0">
                <a:latin typeface="Arial" pitchFamily="34" charset="0"/>
                <a:cs typeface="Arial" pitchFamily="34" charset="0"/>
              </a:rPr>
              <a:t>.</a:t>
            </a:r>
            <a:endParaRPr lang="es-AR" dirty="0">
              <a:latin typeface="Arial" pitchFamily="34" charset="0"/>
              <a:cs typeface="Arial" pitchFamily="34" charset="0"/>
            </a:endParaRPr>
          </a:p>
          <a:p>
            <a:pPr marL="285750" indent="-285750" algn="just" fontAlgn="base">
              <a:lnSpc>
                <a:spcPct val="150000"/>
              </a:lnSpc>
              <a:buFont typeface="Arial" pitchFamily="34" charset="0"/>
              <a:buChar char="•"/>
            </a:pPr>
            <a:r>
              <a:rPr lang="es-AR" dirty="0" smtClean="0">
                <a:latin typeface="Arial" pitchFamily="34" charset="0"/>
                <a:cs typeface="Arial" pitchFamily="34" charset="0"/>
              </a:rPr>
              <a:t>Utilizar el modelo de oferta y demanda para analizar el impacto de políticas económicas específicas, como el control de precios.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899592" y="1052736"/>
            <a:ext cx="7146711" cy="5210130"/>
          </a:xfrm>
          <a:prstGeom prst="rect">
            <a:avLst/>
          </a:prstGeom>
          <a:noFill/>
          <a:ln w="9525">
            <a:noFill/>
            <a:miter lim="800000"/>
            <a:headEnd/>
            <a:tailEnd/>
          </a:ln>
        </p:spPr>
      </p:pic>
      <p:sp>
        <p:nvSpPr>
          <p:cNvPr id="3" name="2 CuadroTexto"/>
          <p:cNvSpPr txBox="1"/>
          <p:nvPr/>
        </p:nvSpPr>
        <p:spPr>
          <a:xfrm>
            <a:off x="1115616" y="332656"/>
            <a:ext cx="7128792" cy="523220"/>
          </a:xfrm>
          <a:prstGeom prst="rect">
            <a:avLst/>
          </a:prstGeom>
          <a:noFill/>
        </p:spPr>
        <p:txBody>
          <a:bodyPr wrap="square" rtlCol="0">
            <a:spAutoFit/>
          </a:bodyPr>
          <a:lstStyle/>
          <a:p>
            <a:r>
              <a:rPr lang="es-AR" sz="2800" b="1" dirty="0" smtClean="0">
                <a:solidFill>
                  <a:srgbClr val="0070C0"/>
                </a:solidFill>
                <a:latin typeface="Arial" pitchFamily="34" charset="0"/>
                <a:cs typeface="Arial" pitchFamily="34" charset="0"/>
              </a:rPr>
              <a:t>ELASTICIDAD “PRECIO DE LA OFERTA”</a:t>
            </a:r>
            <a:endParaRPr lang="es-A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81901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277081" y="1196752"/>
            <a:ext cx="8405595" cy="4536504"/>
          </a:xfrm>
          <a:prstGeom prst="rect">
            <a:avLst/>
          </a:prstGeom>
          <a:noFill/>
          <a:ln w="9525">
            <a:noFill/>
            <a:miter lim="800000"/>
            <a:headEnd/>
            <a:tailEnd/>
          </a:ln>
        </p:spPr>
      </p:pic>
      <p:sp>
        <p:nvSpPr>
          <p:cNvPr id="3" name="2 CuadroTexto"/>
          <p:cNvSpPr txBox="1"/>
          <p:nvPr/>
        </p:nvSpPr>
        <p:spPr>
          <a:xfrm>
            <a:off x="755576" y="476672"/>
            <a:ext cx="7128792" cy="523220"/>
          </a:xfrm>
          <a:prstGeom prst="rect">
            <a:avLst/>
          </a:prstGeom>
          <a:noFill/>
        </p:spPr>
        <p:txBody>
          <a:bodyPr wrap="square" rtlCol="0">
            <a:spAutoFit/>
          </a:bodyPr>
          <a:lstStyle/>
          <a:p>
            <a:r>
              <a:rPr lang="es-AR" sz="2800" b="1" dirty="0" smtClean="0">
                <a:solidFill>
                  <a:srgbClr val="0070C0"/>
                </a:solidFill>
                <a:latin typeface="Arial" pitchFamily="34" charset="0"/>
                <a:cs typeface="Arial" pitchFamily="34" charset="0"/>
              </a:rPr>
              <a:t>ELASTICIDAD “PRECIO DE LA OFERTA”</a:t>
            </a:r>
            <a:endParaRPr lang="es-A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25739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892480" cy="1143000"/>
          </a:xfrm>
        </p:spPr>
        <p:txBody>
          <a:bodyPr>
            <a:normAutofit/>
          </a:bodyPr>
          <a:lstStyle/>
          <a:p>
            <a:pPr algn="just"/>
            <a:r>
              <a:rPr lang="es-AR" sz="2600" b="1" dirty="0" smtClean="0"/>
              <a:t>APLICACIONES DE LA ELASTICIDAD. CASO 1: IMPACTO SOBRE LOS INGRESOS.</a:t>
            </a:r>
            <a:endParaRPr lang="es-AR" sz="2600"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38505" y="1556792"/>
            <a:ext cx="8357465" cy="4392488"/>
          </a:xfrm>
          <a:prstGeom prst="rect">
            <a:avLst/>
          </a:prstGeom>
          <a:noFill/>
          <a:ln w="9525">
            <a:noFill/>
            <a:miter lim="800000"/>
            <a:headEnd/>
            <a:tailEnd/>
          </a:ln>
          <a:effectLst/>
        </p:spPr>
      </p:pic>
    </p:spTree>
    <p:extLst>
      <p:ext uri="{BB962C8B-B14F-4D97-AF65-F5344CB8AC3E}">
        <p14:creationId xmlns:p14="http://schemas.microsoft.com/office/powerpoint/2010/main" val="118572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4376" y="260648"/>
            <a:ext cx="8424936" cy="707886"/>
          </a:xfrm>
          <a:prstGeom prst="rect">
            <a:avLst/>
          </a:prstGeom>
          <a:noFill/>
        </p:spPr>
        <p:txBody>
          <a:bodyPr wrap="square" rtlCol="0">
            <a:spAutoFit/>
          </a:bodyPr>
          <a:lstStyle/>
          <a:p>
            <a:pPr algn="ctr"/>
            <a:r>
              <a:rPr lang="es-AR" sz="2000" b="1" dirty="0"/>
              <a:t>APLICACIONES DE LA </a:t>
            </a:r>
            <a:r>
              <a:rPr lang="es-AR" sz="2000" b="1" dirty="0" smtClean="0"/>
              <a:t>ELASTICIDAD. </a:t>
            </a:r>
            <a:r>
              <a:rPr lang="es-AR" sz="2000" b="1" dirty="0"/>
              <a:t>CASO </a:t>
            </a:r>
            <a:r>
              <a:rPr lang="es-AR" sz="2000" b="1" dirty="0" smtClean="0"/>
              <a:t>2: ANÁLISIS DE CORTO Y LARGO PLAZO.</a:t>
            </a:r>
            <a:endParaRPr lang="es-AR" sz="2000" dirty="0">
              <a:latin typeface="Arial" pitchFamily="34" charset="0"/>
              <a:cs typeface="Arial" pitchFamily="34" charset="0"/>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289501" y="986608"/>
            <a:ext cx="8674987" cy="5547207"/>
          </a:xfrm>
          <a:prstGeom prst="rect">
            <a:avLst/>
          </a:prstGeom>
          <a:noFill/>
          <a:ln w="9525">
            <a:noFill/>
            <a:miter lim="800000"/>
            <a:headEnd/>
            <a:tailEnd/>
          </a:ln>
        </p:spPr>
      </p:pic>
    </p:spTree>
    <p:extLst>
      <p:ext uri="{BB962C8B-B14F-4D97-AF65-F5344CB8AC3E}">
        <p14:creationId xmlns:p14="http://schemas.microsoft.com/office/powerpoint/2010/main" val="3466275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756792"/>
          </a:xfrm>
        </p:spPr>
        <p:txBody>
          <a:bodyPr>
            <a:normAutofit/>
          </a:bodyPr>
          <a:lstStyle/>
          <a:p>
            <a:pPr algn="ctr">
              <a:buNone/>
            </a:pPr>
            <a:r>
              <a:rPr lang="es-AR" sz="5000" b="1" dirty="0" smtClean="0"/>
              <a:t>PARTE </a:t>
            </a:r>
            <a:r>
              <a:rPr lang="es-AR" sz="5000" b="1" dirty="0" smtClean="0"/>
              <a:t>3: </a:t>
            </a:r>
            <a:r>
              <a:rPr lang="es-AR" sz="5000" b="1" dirty="0" smtClean="0"/>
              <a:t>POLÍTICAS ECONÓMICAS</a:t>
            </a:r>
          </a:p>
          <a:p>
            <a:pPr algn="ctr">
              <a:buNone/>
            </a:pPr>
            <a:endParaRPr lang="es-AR" sz="6000" b="1" dirty="0" smtClean="0"/>
          </a:p>
        </p:txBody>
      </p:sp>
      <p:sp>
        <p:nvSpPr>
          <p:cNvPr id="2" name="AutoShape 2" descr="Cuál es la diferencia entre OFERTA y DEMANDA?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72301"/>
            <a:ext cx="2684304" cy="131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228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srcRect/>
          <a:stretch>
            <a:fillRect/>
          </a:stretch>
        </p:blipFill>
        <p:spPr bwMode="auto">
          <a:xfrm>
            <a:off x="179512" y="967488"/>
            <a:ext cx="8751565" cy="5572790"/>
          </a:xfrm>
          <a:prstGeom prst="rect">
            <a:avLst/>
          </a:prstGeom>
          <a:noFill/>
          <a:ln w="9525">
            <a:noFill/>
            <a:miter lim="800000"/>
            <a:headEnd/>
            <a:tailEnd/>
          </a:ln>
        </p:spPr>
      </p:pic>
      <p:sp>
        <p:nvSpPr>
          <p:cNvPr id="7" name="6 Título"/>
          <p:cNvSpPr>
            <a:spLocks noGrp="1"/>
          </p:cNvSpPr>
          <p:nvPr>
            <p:ph type="title"/>
          </p:nvPr>
        </p:nvSpPr>
        <p:spPr>
          <a:xfrm>
            <a:off x="-20793" y="189390"/>
            <a:ext cx="8931077" cy="778098"/>
          </a:xfrm>
        </p:spPr>
        <p:txBody>
          <a:bodyPr>
            <a:normAutofit/>
          </a:bodyPr>
          <a:lstStyle/>
          <a:p>
            <a:r>
              <a:rPr lang="es-AR" sz="2400" b="1" dirty="0" smtClean="0">
                <a:solidFill>
                  <a:srgbClr val="00B050"/>
                </a:solidFill>
                <a:latin typeface="Arial" pitchFamily="34" charset="0"/>
                <a:cs typeface="Arial" pitchFamily="34" charset="0"/>
              </a:rPr>
              <a:t>CÓMO AFECTAN LOS PRECIOS MÁXIMOS AL MERCADO</a:t>
            </a:r>
            <a:endParaRPr lang="es-AR" sz="2400" b="1" dirty="0">
              <a:solidFill>
                <a:srgbClr val="00B050"/>
              </a:solidFill>
              <a:latin typeface="Arial" pitchFamily="34" charset="0"/>
              <a:cs typeface="Arial" pitchFamily="34" charset="0"/>
            </a:endParaRPr>
          </a:p>
        </p:txBody>
      </p:sp>
      <p:sp>
        <p:nvSpPr>
          <p:cNvPr id="2" name="1 Elipse"/>
          <p:cNvSpPr/>
          <p:nvPr/>
        </p:nvSpPr>
        <p:spPr>
          <a:xfrm>
            <a:off x="5580112" y="2492896"/>
            <a:ext cx="3134941"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1475656" y="2708920"/>
            <a:ext cx="27363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5779430" y="2709408"/>
            <a:ext cx="27363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003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3" cstate="print"/>
          <a:srcRect/>
          <a:stretch>
            <a:fillRect/>
          </a:stretch>
        </p:blipFill>
        <p:spPr bwMode="auto">
          <a:xfrm>
            <a:off x="495852" y="857728"/>
            <a:ext cx="8436391" cy="5254843"/>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755576" y="5877272"/>
            <a:ext cx="7000875" cy="219075"/>
          </a:xfrm>
          <a:prstGeom prst="rect">
            <a:avLst/>
          </a:prstGeom>
          <a:noFill/>
          <a:ln w="9525">
            <a:noFill/>
            <a:miter lim="800000"/>
            <a:headEnd/>
            <a:tailEnd/>
          </a:ln>
        </p:spPr>
      </p:pic>
      <p:sp>
        <p:nvSpPr>
          <p:cNvPr id="7" name="6 Rectángulo"/>
          <p:cNvSpPr/>
          <p:nvPr/>
        </p:nvSpPr>
        <p:spPr>
          <a:xfrm>
            <a:off x="559856" y="6105793"/>
            <a:ext cx="8280920" cy="584775"/>
          </a:xfrm>
          <a:prstGeom prst="rect">
            <a:avLst/>
          </a:prstGeom>
        </p:spPr>
        <p:txBody>
          <a:bodyPr wrap="square">
            <a:spAutoFit/>
          </a:bodyPr>
          <a:lstStyle/>
          <a:p>
            <a:r>
              <a:rPr lang="es-AR" sz="1600" b="1" dirty="0" smtClean="0"/>
              <a:t>A largo plazo la historia es muy distinta, pues los compradores y vendedores de los inmuebles en alquiler responden más a las condiciones del mercado conforme transcurre el  tiempo.</a:t>
            </a:r>
            <a:endParaRPr lang="es-AR" sz="1600" b="1" dirty="0"/>
          </a:p>
        </p:txBody>
      </p:sp>
      <p:sp>
        <p:nvSpPr>
          <p:cNvPr id="6" name="5 CuadroTexto"/>
          <p:cNvSpPr txBox="1"/>
          <p:nvPr/>
        </p:nvSpPr>
        <p:spPr>
          <a:xfrm>
            <a:off x="309382" y="156264"/>
            <a:ext cx="8784976" cy="646331"/>
          </a:xfrm>
          <a:prstGeom prst="rect">
            <a:avLst/>
          </a:prstGeom>
          <a:noFill/>
        </p:spPr>
        <p:txBody>
          <a:bodyPr wrap="square" rtlCol="0">
            <a:spAutoFit/>
          </a:bodyPr>
          <a:lstStyle/>
          <a:p>
            <a:pPr algn="ctr"/>
            <a:r>
              <a:rPr lang="es-AR" b="1" dirty="0" smtClean="0">
                <a:solidFill>
                  <a:srgbClr val="00B050"/>
                </a:solidFill>
                <a:latin typeface="Arial" pitchFamily="34" charset="0"/>
                <a:cs typeface="Arial" pitchFamily="34" charset="0"/>
              </a:rPr>
              <a:t>EJEMPLO 2: CONTROL EN EL MERCADO DE ALQUILERES. CORTO Y LARGO PLAZO</a:t>
            </a:r>
            <a:endParaRPr lang="es-AR"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700335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251520" y="980728"/>
            <a:ext cx="8738360" cy="5472608"/>
          </a:xfrm>
          <a:prstGeom prst="rect">
            <a:avLst/>
          </a:prstGeom>
          <a:noFill/>
          <a:ln w="9525">
            <a:noFill/>
            <a:miter lim="800000"/>
            <a:headEnd/>
            <a:tailEnd/>
          </a:ln>
        </p:spPr>
      </p:pic>
      <p:sp>
        <p:nvSpPr>
          <p:cNvPr id="4" name="6 Título"/>
          <p:cNvSpPr>
            <a:spLocks noGrp="1"/>
          </p:cNvSpPr>
          <p:nvPr>
            <p:ph type="title"/>
          </p:nvPr>
        </p:nvSpPr>
        <p:spPr>
          <a:xfrm>
            <a:off x="-20793" y="189390"/>
            <a:ext cx="8913273" cy="647322"/>
          </a:xfrm>
        </p:spPr>
        <p:txBody>
          <a:bodyPr>
            <a:normAutofit/>
          </a:bodyPr>
          <a:lstStyle/>
          <a:p>
            <a:r>
              <a:rPr lang="es-AR" sz="2400" b="1" dirty="0" smtClean="0">
                <a:solidFill>
                  <a:srgbClr val="7030A0"/>
                </a:solidFill>
                <a:latin typeface="Arial" pitchFamily="34" charset="0"/>
                <a:cs typeface="Arial" pitchFamily="34" charset="0"/>
              </a:rPr>
              <a:t>CÓMO AFECTAN LOS PRECIOS MÍNIMO AL MERCADO</a:t>
            </a:r>
            <a:endParaRPr lang="es-AR" sz="2400" b="1" dirty="0">
              <a:solidFill>
                <a:srgbClr val="7030A0"/>
              </a:solidFill>
              <a:latin typeface="Arial" pitchFamily="34" charset="0"/>
              <a:cs typeface="Arial" pitchFamily="34" charset="0"/>
            </a:endParaRPr>
          </a:p>
        </p:txBody>
      </p:sp>
      <p:sp>
        <p:nvSpPr>
          <p:cNvPr id="5" name="4 Rectángulo"/>
          <p:cNvSpPr/>
          <p:nvPr/>
        </p:nvSpPr>
        <p:spPr>
          <a:xfrm>
            <a:off x="1403648" y="2649944"/>
            <a:ext cx="27363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5779430" y="2630125"/>
            <a:ext cx="27363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7614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129960" y="908720"/>
            <a:ext cx="8884080" cy="5328592"/>
          </a:xfrm>
          <a:prstGeom prst="rect">
            <a:avLst/>
          </a:prstGeom>
          <a:noFill/>
          <a:ln w="9525">
            <a:noFill/>
            <a:miter lim="800000"/>
            <a:headEnd/>
            <a:tailEnd/>
          </a:ln>
        </p:spPr>
      </p:pic>
      <p:sp>
        <p:nvSpPr>
          <p:cNvPr id="5" name="4 CuadroTexto"/>
          <p:cNvSpPr txBox="1"/>
          <p:nvPr/>
        </p:nvSpPr>
        <p:spPr>
          <a:xfrm>
            <a:off x="467544" y="260648"/>
            <a:ext cx="8208912" cy="461665"/>
          </a:xfrm>
          <a:prstGeom prst="rect">
            <a:avLst/>
          </a:prstGeom>
          <a:noFill/>
        </p:spPr>
        <p:txBody>
          <a:bodyPr wrap="square" rtlCol="0">
            <a:spAutoFit/>
          </a:bodyPr>
          <a:lstStyle/>
          <a:p>
            <a:pPr algn="ctr"/>
            <a:r>
              <a:rPr lang="es-AR" sz="2400" b="1" dirty="0" smtClean="0">
                <a:solidFill>
                  <a:srgbClr val="7030A0"/>
                </a:solidFill>
                <a:latin typeface="Arial" pitchFamily="34" charset="0"/>
                <a:cs typeface="Arial" pitchFamily="34" charset="0"/>
              </a:rPr>
              <a:t>EJEMPLO 1: MERCADO LABORAL. PRECIOS MÍNIMOS</a:t>
            </a:r>
            <a:endParaRPr lang="es-AR" sz="24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033869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cstate="print"/>
          <a:srcRect/>
          <a:stretch>
            <a:fillRect/>
          </a:stretch>
        </p:blipFill>
        <p:spPr bwMode="auto">
          <a:xfrm>
            <a:off x="582425" y="1052736"/>
            <a:ext cx="8179436" cy="4494465"/>
          </a:xfrm>
          <a:prstGeom prst="rect">
            <a:avLst/>
          </a:prstGeom>
          <a:noFill/>
          <a:ln w="9525">
            <a:noFill/>
            <a:miter lim="800000"/>
            <a:headEnd/>
            <a:tailEnd/>
          </a:ln>
        </p:spPr>
      </p:pic>
    </p:spTree>
    <p:extLst>
      <p:ext uri="{BB962C8B-B14F-4D97-AF65-F5344CB8AC3E}">
        <p14:creationId xmlns:p14="http://schemas.microsoft.com/office/powerpoint/2010/main" val="281481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AR" sz="4000" b="1" dirty="0" smtClean="0"/>
              <a:t>PARTE 1: TEORÍA DE OFERTA Y DEMANDA</a:t>
            </a:r>
          </a:p>
          <a:p>
            <a:pPr algn="ctr">
              <a:buNone/>
            </a:pPr>
            <a:endParaRPr lang="es-AR" sz="6000" b="1" dirty="0" smtClean="0"/>
          </a:p>
        </p:txBody>
      </p:sp>
      <p:sp>
        <p:nvSpPr>
          <p:cNvPr id="2" name="AutoShape 2" descr="Cuál es la diferencia entre OFERTA y DEMANDA?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499481"/>
            <a:ext cx="2602575" cy="145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90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640960" cy="6264696"/>
          </a:xfrm>
        </p:spPr>
        <p:txBody>
          <a:bodyPr>
            <a:normAutofit/>
          </a:bodyPr>
          <a:lstStyle/>
          <a:p>
            <a:pPr marL="0" indent="0" algn="ctr">
              <a:buNone/>
            </a:pPr>
            <a:r>
              <a:rPr lang="es-AR" b="1" dirty="0" smtClean="0">
                <a:solidFill>
                  <a:srgbClr val="FF0000"/>
                </a:solidFill>
              </a:rPr>
              <a:t>CONCLUSIONES</a:t>
            </a:r>
          </a:p>
          <a:p>
            <a:pPr>
              <a:buNone/>
            </a:pPr>
            <a:r>
              <a:rPr lang="es-AR" dirty="0" smtClean="0"/>
              <a:t> </a:t>
            </a:r>
            <a:endParaRPr lang="es-AR" dirty="0"/>
          </a:p>
        </p:txBody>
      </p:sp>
      <p:pic>
        <p:nvPicPr>
          <p:cNvPr id="4" name="Picture 2"/>
          <p:cNvPicPr>
            <a:picLocks noChangeAspect="1" noChangeArrowheads="1"/>
          </p:cNvPicPr>
          <p:nvPr/>
        </p:nvPicPr>
        <p:blipFill>
          <a:blip r:embed="rId2" cstate="print"/>
          <a:srcRect/>
          <a:stretch>
            <a:fillRect/>
          </a:stretch>
        </p:blipFill>
        <p:spPr bwMode="auto">
          <a:xfrm>
            <a:off x="755576" y="2420888"/>
            <a:ext cx="7916641" cy="3888432"/>
          </a:xfrm>
          <a:prstGeom prst="rect">
            <a:avLst/>
          </a:prstGeom>
          <a:noFill/>
          <a:ln w="9525">
            <a:noFill/>
            <a:miter lim="800000"/>
            <a:headEnd/>
            <a:tailEnd/>
          </a:ln>
          <a:effectLst/>
        </p:spPr>
      </p:pic>
      <p:sp>
        <p:nvSpPr>
          <p:cNvPr id="5" name="4 CuadroTexto"/>
          <p:cNvSpPr txBox="1"/>
          <p:nvPr/>
        </p:nvSpPr>
        <p:spPr>
          <a:xfrm>
            <a:off x="611560" y="1196752"/>
            <a:ext cx="8060657" cy="954107"/>
          </a:xfrm>
          <a:prstGeom prst="rect">
            <a:avLst/>
          </a:prstGeom>
          <a:noFill/>
        </p:spPr>
        <p:txBody>
          <a:bodyPr wrap="square" rtlCol="0">
            <a:spAutoFit/>
          </a:bodyPr>
          <a:lstStyle/>
          <a:p>
            <a:r>
              <a:rPr lang="es-AR" sz="2800" b="1" dirty="0" smtClean="0"/>
              <a:t>Ley de la demanda. Demanda y cantidad demandada. Función. Determinantes de la demanda.</a:t>
            </a:r>
            <a:endParaRPr lang="es-AR" sz="28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11560" y="1628800"/>
            <a:ext cx="7776864" cy="4759977"/>
          </a:xfrm>
          <a:prstGeom prst="rect">
            <a:avLst/>
          </a:prstGeom>
          <a:noFill/>
          <a:ln w="9525">
            <a:noFill/>
            <a:miter lim="800000"/>
            <a:headEnd/>
            <a:tailEnd/>
          </a:ln>
          <a:effectLst/>
        </p:spPr>
      </p:pic>
      <p:sp>
        <p:nvSpPr>
          <p:cNvPr id="5" name="4 Título"/>
          <p:cNvSpPr txBox="1">
            <a:spLocks noGrp="1"/>
          </p:cNvSpPr>
          <p:nvPr>
            <p:ph type="title"/>
          </p:nvPr>
        </p:nvSpPr>
        <p:spPr>
          <a:xfrm>
            <a:off x="467544" y="476672"/>
            <a:ext cx="8229600" cy="954107"/>
          </a:xfrm>
          <a:prstGeom prst="rect">
            <a:avLst/>
          </a:prstGeom>
          <a:noFill/>
        </p:spPr>
        <p:txBody>
          <a:bodyPr wrap="square" rtlCol="0">
            <a:spAutoFit/>
          </a:bodyPr>
          <a:lstStyle/>
          <a:p>
            <a:r>
              <a:rPr lang="es-AR" sz="2800" b="1" dirty="0"/>
              <a:t>Ley de la </a:t>
            </a:r>
            <a:r>
              <a:rPr lang="es-AR" sz="2800" b="1" dirty="0" smtClean="0"/>
              <a:t>oferta. Oferta y cantidad ofrecida. Función</a:t>
            </a:r>
            <a:r>
              <a:rPr lang="es-AR" sz="2800" b="1" dirty="0"/>
              <a:t>. Determinantes de la </a:t>
            </a:r>
            <a:r>
              <a:rPr lang="es-AR" sz="2800" b="1" dirty="0" smtClean="0"/>
              <a:t>oferta.</a:t>
            </a:r>
            <a:endParaRPr lang="es-AR" sz="2800" b="1" dirty="0"/>
          </a:p>
        </p:txBody>
      </p:sp>
    </p:spTree>
    <p:extLst>
      <p:ext uri="{BB962C8B-B14F-4D97-AF65-F5344CB8AC3E}">
        <p14:creationId xmlns:p14="http://schemas.microsoft.com/office/powerpoint/2010/main" val="1422291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3437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11560" y="332656"/>
            <a:ext cx="6696744" cy="477054"/>
          </a:xfrm>
          <a:prstGeom prst="rect">
            <a:avLst/>
          </a:prstGeom>
          <a:noFill/>
        </p:spPr>
        <p:txBody>
          <a:bodyPr wrap="square" rtlCol="0">
            <a:spAutoFit/>
          </a:bodyPr>
          <a:lstStyle/>
          <a:p>
            <a:r>
              <a:rPr lang="es-AR" sz="2500" b="1" dirty="0" smtClean="0">
                <a:solidFill>
                  <a:srgbClr val="0070C0"/>
                </a:solidFill>
              </a:rPr>
              <a:t>COMPLETAR…</a:t>
            </a:r>
            <a:endParaRPr lang="es-AR" sz="2500" b="1"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651963" cy="476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11560" y="332656"/>
            <a:ext cx="6696744" cy="477054"/>
          </a:xfrm>
          <a:prstGeom prst="rect">
            <a:avLst/>
          </a:prstGeom>
          <a:noFill/>
        </p:spPr>
        <p:txBody>
          <a:bodyPr wrap="square" rtlCol="0">
            <a:spAutoFit/>
          </a:bodyPr>
          <a:lstStyle/>
          <a:p>
            <a:r>
              <a:rPr lang="es-AR" sz="2500" b="1" dirty="0" smtClean="0">
                <a:solidFill>
                  <a:srgbClr val="0070C0"/>
                </a:solidFill>
              </a:rPr>
              <a:t>COMPLETAR…</a:t>
            </a:r>
            <a:endParaRPr lang="es-AR" sz="2500" b="1" dirty="0">
              <a:solidFill>
                <a:srgbClr val="0070C0"/>
              </a:solidFill>
            </a:endParaRPr>
          </a:p>
        </p:txBody>
      </p:sp>
    </p:spTree>
    <p:extLst>
      <p:ext uri="{BB962C8B-B14F-4D97-AF65-F5344CB8AC3E}">
        <p14:creationId xmlns:p14="http://schemas.microsoft.com/office/powerpoint/2010/main" val="132519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52736"/>
            <a:ext cx="8229600" cy="5112568"/>
          </a:xfrm>
        </p:spPr>
        <p:txBody>
          <a:bodyPr>
            <a:normAutofit fontScale="92500"/>
          </a:bodyPr>
          <a:lstStyle/>
          <a:p>
            <a:endParaRPr lang="es-UY" sz="900" dirty="0" smtClean="0"/>
          </a:p>
          <a:p>
            <a:pPr algn="just"/>
            <a:r>
              <a:rPr lang="es-UY" dirty="0" smtClean="0"/>
              <a:t>Un </a:t>
            </a:r>
            <a:r>
              <a:rPr lang="es-UY" b="1" dirty="0" smtClean="0"/>
              <a:t>mercado</a:t>
            </a:r>
            <a:r>
              <a:rPr lang="es-UY" dirty="0" smtClean="0"/>
              <a:t> es un grupo de compradores y vendedores de un bien o servicio específico. Los compradores son el grupo que determina la </a:t>
            </a:r>
            <a:r>
              <a:rPr lang="es-UY" b="1" dirty="0" smtClean="0">
                <a:solidFill>
                  <a:srgbClr val="00B050"/>
                </a:solidFill>
              </a:rPr>
              <a:t>demanda</a:t>
            </a:r>
            <a:r>
              <a:rPr lang="es-UY" dirty="0" smtClean="0"/>
              <a:t> del producto y los vendedores el que determina la </a:t>
            </a:r>
            <a:r>
              <a:rPr lang="es-UY" b="1" dirty="0" smtClean="0">
                <a:solidFill>
                  <a:srgbClr val="00B050"/>
                </a:solidFill>
              </a:rPr>
              <a:t>oferta</a:t>
            </a:r>
            <a:r>
              <a:rPr lang="es-UY" dirty="0" smtClean="0"/>
              <a:t> de dicho producto.</a:t>
            </a:r>
          </a:p>
          <a:p>
            <a:pPr algn="just"/>
            <a:r>
              <a:rPr lang="es-UY" dirty="0"/>
              <a:t>Los economistas utilizan el término </a:t>
            </a:r>
            <a:r>
              <a:rPr lang="es-UY" b="1" dirty="0"/>
              <a:t>mercado competitivo</a:t>
            </a:r>
            <a:r>
              <a:rPr lang="es-UY" dirty="0"/>
              <a:t> para describir un mercado en el que hay múltiples compradores y vendedores y, por lo tanto, individualmente ninguno de ellos tiene un impacto significativo en el precio de mercado. </a:t>
            </a:r>
          </a:p>
          <a:p>
            <a:pPr algn="just"/>
            <a:endParaRPr lang="es-AR" dirty="0" smtClean="0"/>
          </a:p>
          <a:p>
            <a:pPr algn="just"/>
            <a:endParaRPr lang="es-AR" dirty="0"/>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3076" name="Rectangle 4"/>
          <p:cNvSpPr>
            <a:spLocks noChangeArrowheads="1"/>
          </p:cNvSpPr>
          <p:nvPr/>
        </p:nvSpPr>
        <p:spPr bwMode="auto">
          <a:xfrm>
            <a:off x="1907704" y="530721"/>
            <a:ext cx="496855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2500" b="1" i="0" u="none" strike="noStrike" cap="none" normalizeH="0" baseline="0" dirty="0" smtClean="0">
                <a:ln>
                  <a:noFill/>
                </a:ln>
                <a:solidFill>
                  <a:srgbClr val="FF0000"/>
                </a:solidFill>
                <a:effectLst/>
                <a:latin typeface="Arial" pitchFamily="34" charset="0"/>
                <a:ea typeface="Calibri" pitchFamily="34" charset="0"/>
                <a:cs typeface="Calibri" pitchFamily="34" charset="0"/>
              </a:rPr>
              <a:t>MERCADOS Y COMPETENCIA</a:t>
            </a:r>
            <a:endParaRPr kumimoji="0" lang="es-UY" sz="25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1"/>
          </p:nvPr>
        </p:nvPicPr>
        <p:blipFill>
          <a:blip r:embed="rId2" cstate="print"/>
          <a:srcRect/>
          <a:stretch>
            <a:fillRect/>
          </a:stretch>
        </p:blipFill>
        <p:spPr bwMode="auto">
          <a:xfrm>
            <a:off x="151928" y="764704"/>
            <a:ext cx="10036696" cy="5904656"/>
          </a:xfrm>
          <a:prstGeom prst="rect">
            <a:avLst/>
          </a:prstGeom>
          <a:noFill/>
          <a:ln w="9525">
            <a:noFill/>
            <a:miter lim="800000"/>
            <a:headEnd/>
            <a:tailEnd/>
          </a:ln>
          <a:effectLst/>
        </p:spPr>
      </p:pic>
      <p:sp>
        <p:nvSpPr>
          <p:cNvPr id="5" name="4 Rectángulo"/>
          <p:cNvSpPr/>
          <p:nvPr/>
        </p:nvSpPr>
        <p:spPr>
          <a:xfrm>
            <a:off x="395536" y="260648"/>
            <a:ext cx="8424936" cy="430887"/>
          </a:xfrm>
          <a:prstGeom prst="rect">
            <a:avLst/>
          </a:prstGeom>
        </p:spPr>
        <p:txBody>
          <a:bodyPr wrap="square">
            <a:spAutoFit/>
          </a:bodyPr>
          <a:lstStyle/>
          <a:p>
            <a:r>
              <a:rPr lang="es-AR" sz="2200" b="1" dirty="0" smtClean="0">
                <a:solidFill>
                  <a:srgbClr val="00B050"/>
                </a:solidFill>
                <a:latin typeface="Arial" pitchFamily="34" charset="0"/>
                <a:cs typeface="Arial" pitchFamily="34" charset="0"/>
              </a:rPr>
              <a:t>DEMANDA. LEY DE LA DEMANDA. CANTIDAD DEMANDADA</a:t>
            </a:r>
            <a:endParaRPr lang="es-AR" sz="2200" b="1"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00419"/>
          <p:cNvPicPr>
            <a:picLocks noGrp="1"/>
          </p:cNvPicPr>
          <p:nvPr>
            <p:ph idx="1"/>
          </p:nvPr>
        </p:nvPicPr>
        <p:blipFill>
          <a:blip r:embed="rId2" cstate="print"/>
          <a:stretch>
            <a:fillRect/>
          </a:stretch>
        </p:blipFill>
        <p:spPr>
          <a:xfrm>
            <a:off x="323528" y="692696"/>
            <a:ext cx="8568952" cy="5976664"/>
          </a:xfrm>
          <a:prstGeom prst="rect">
            <a:avLst/>
          </a:prstGeom>
        </p:spPr>
      </p:pic>
      <p:sp>
        <p:nvSpPr>
          <p:cNvPr id="5" name="1 Título"/>
          <p:cNvSpPr>
            <a:spLocks noGrp="1"/>
          </p:cNvSpPr>
          <p:nvPr>
            <p:ph type="title"/>
          </p:nvPr>
        </p:nvSpPr>
        <p:spPr>
          <a:xfrm>
            <a:off x="107504" y="33834"/>
            <a:ext cx="9036496" cy="634082"/>
          </a:xfrm>
        </p:spPr>
        <p:txBody>
          <a:bodyPr>
            <a:noAutofit/>
          </a:bodyPr>
          <a:lstStyle/>
          <a:p>
            <a:pPr algn="just"/>
            <a:r>
              <a:rPr lang="es-AR" sz="1800" b="1" dirty="0" smtClean="0">
                <a:solidFill>
                  <a:srgbClr val="00B050"/>
                </a:solidFill>
                <a:latin typeface="Arial" pitchFamily="34" charset="0"/>
                <a:cs typeface="Arial" pitchFamily="34" charset="0"/>
              </a:rPr>
              <a:t>DEMANDA DEL MERCADO COMO SUMA DE LAS DEMANDAS INDIVIDUALES</a:t>
            </a:r>
            <a:endParaRPr lang="es-AR" sz="18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748464" cy="1143000"/>
          </a:xfrm>
        </p:spPr>
        <p:txBody>
          <a:bodyPr>
            <a:normAutofit/>
          </a:bodyPr>
          <a:lstStyle/>
          <a:p>
            <a:pPr algn="just"/>
            <a:r>
              <a:rPr lang="es-AR" sz="2500" b="1" dirty="0" smtClean="0">
                <a:solidFill>
                  <a:srgbClr val="00B050"/>
                </a:solidFill>
                <a:latin typeface="Arial" pitchFamily="34" charset="0"/>
                <a:cs typeface="Arial" pitchFamily="34" charset="0"/>
              </a:rPr>
              <a:t>DESPLAZAMIENTOS DE LA CURVA DE LA DEMANDA</a:t>
            </a:r>
            <a:endParaRPr lang="es-AR" sz="2500" b="1" dirty="0">
              <a:solidFill>
                <a:srgbClr val="00B050"/>
              </a:solidFill>
            </a:endParaRPr>
          </a:p>
        </p:txBody>
      </p:sp>
      <p:pic>
        <p:nvPicPr>
          <p:cNvPr id="97282" name="Picture 2"/>
          <p:cNvPicPr>
            <a:picLocks noGrp="1" noChangeAspect="1" noChangeArrowheads="1"/>
          </p:cNvPicPr>
          <p:nvPr>
            <p:ph idx="1"/>
          </p:nvPr>
        </p:nvPicPr>
        <p:blipFill>
          <a:blip r:embed="rId3" cstate="print"/>
          <a:srcRect/>
          <a:stretch>
            <a:fillRect/>
          </a:stretch>
        </p:blipFill>
        <p:spPr bwMode="auto">
          <a:xfrm>
            <a:off x="118273" y="980728"/>
            <a:ext cx="8898366" cy="5544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99660" y="764704"/>
            <a:ext cx="8144679" cy="5566363"/>
          </a:xfrm>
          <a:prstGeom prst="rect">
            <a:avLst/>
          </a:prstGeom>
          <a:noFill/>
          <a:ln w="9525">
            <a:noFill/>
            <a:miter lim="800000"/>
            <a:headEnd/>
            <a:tailEnd/>
          </a:ln>
        </p:spPr>
      </p:pic>
      <p:sp>
        <p:nvSpPr>
          <p:cNvPr id="6" name="5 CuadroTexto"/>
          <p:cNvSpPr txBox="1"/>
          <p:nvPr/>
        </p:nvSpPr>
        <p:spPr>
          <a:xfrm>
            <a:off x="1661143" y="2768271"/>
            <a:ext cx="2808312" cy="261610"/>
          </a:xfrm>
          <a:prstGeom prst="rect">
            <a:avLst/>
          </a:prstGeom>
          <a:solidFill>
            <a:schemeClr val="bg1"/>
          </a:solidFill>
        </p:spPr>
        <p:txBody>
          <a:bodyPr wrap="square" rtlCol="0">
            <a:spAutoFit/>
          </a:bodyPr>
          <a:lstStyle/>
          <a:p>
            <a:r>
              <a:rPr lang="es-AR" sz="1100" dirty="0" smtClean="0"/>
              <a:t>DESPLAZAMIENTO DE LA CURVA DE D</a:t>
            </a:r>
            <a:endParaRPr lang="es-AR" dirty="0"/>
          </a:p>
        </p:txBody>
      </p:sp>
      <p:sp>
        <p:nvSpPr>
          <p:cNvPr id="7" name="6 CuadroTexto"/>
          <p:cNvSpPr txBox="1"/>
          <p:nvPr/>
        </p:nvSpPr>
        <p:spPr>
          <a:xfrm>
            <a:off x="5297268" y="2768271"/>
            <a:ext cx="3096344" cy="261610"/>
          </a:xfrm>
          <a:prstGeom prst="rect">
            <a:avLst/>
          </a:prstGeom>
          <a:solidFill>
            <a:schemeClr val="bg1"/>
          </a:solidFill>
        </p:spPr>
        <p:txBody>
          <a:bodyPr wrap="square" rtlCol="0">
            <a:spAutoFit/>
          </a:bodyPr>
          <a:lstStyle/>
          <a:p>
            <a:r>
              <a:rPr lang="es-AR" sz="1100" dirty="0" smtClean="0"/>
              <a:t>MOVIMIENTO A LO LARGO DE LA CURVA DE D</a:t>
            </a:r>
            <a:endParaRPr lang="es-AR" dirty="0"/>
          </a:p>
        </p:txBody>
      </p:sp>
      <p:sp>
        <p:nvSpPr>
          <p:cNvPr id="8" name="7 CuadroTexto"/>
          <p:cNvSpPr txBox="1"/>
          <p:nvPr/>
        </p:nvSpPr>
        <p:spPr>
          <a:xfrm>
            <a:off x="1979712" y="5867560"/>
            <a:ext cx="2808312" cy="261610"/>
          </a:xfrm>
          <a:prstGeom prst="rect">
            <a:avLst/>
          </a:prstGeom>
          <a:solidFill>
            <a:schemeClr val="bg1"/>
          </a:solidFill>
        </p:spPr>
        <p:txBody>
          <a:bodyPr wrap="square" rtlCol="0">
            <a:spAutoFit/>
          </a:bodyPr>
          <a:lstStyle/>
          <a:p>
            <a:r>
              <a:rPr lang="es-AR" sz="1100" dirty="0" smtClean="0"/>
              <a:t>NÚMERO DE CIGARRILLOS POR DÍA</a:t>
            </a:r>
            <a:endParaRPr lang="es-AR" dirty="0"/>
          </a:p>
        </p:txBody>
      </p:sp>
      <p:sp>
        <p:nvSpPr>
          <p:cNvPr id="9" name="8 CuadroTexto"/>
          <p:cNvSpPr txBox="1"/>
          <p:nvPr/>
        </p:nvSpPr>
        <p:spPr>
          <a:xfrm>
            <a:off x="5747779" y="5867560"/>
            <a:ext cx="2808312" cy="261610"/>
          </a:xfrm>
          <a:prstGeom prst="rect">
            <a:avLst/>
          </a:prstGeom>
          <a:solidFill>
            <a:schemeClr val="bg1"/>
          </a:solidFill>
        </p:spPr>
        <p:txBody>
          <a:bodyPr wrap="square" rtlCol="0">
            <a:spAutoFit/>
          </a:bodyPr>
          <a:lstStyle/>
          <a:p>
            <a:r>
              <a:rPr lang="es-AR" sz="1100" dirty="0" smtClean="0"/>
              <a:t>NÚMERO DE CIGARRILLOS POR DÍA</a:t>
            </a:r>
            <a:endParaRPr lang="es-AR" dirty="0"/>
          </a:p>
        </p:txBody>
      </p:sp>
      <p:sp>
        <p:nvSpPr>
          <p:cNvPr id="10" name="9 CuadroTexto"/>
          <p:cNvSpPr txBox="1"/>
          <p:nvPr/>
        </p:nvSpPr>
        <p:spPr>
          <a:xfrm>
            <a:off x="589214" y="3029881"/>
            <a:ext cx="936104" cy="600164"/>
          </a:xfrm>
          <a:prstGeom prst="rect">
            <a:avLst/>
          </a:prstGeom>
          <a:solidFill>
            <a:schemeClr val="bg1"/>
          </a:solidFill>
        </p:spPr>
        <p:txBody>
          <a:bodyPr wrap="square" rtlCol="0">
            <a:spAutoFit/>
          </a:bodyPr>
          <a:lstStyle/>
          <a:p>
            <a:r>
              <a:rPr lang="es-AR" sz="1100" dirty="0" smtClean="0"/>
              <a:t>PRECIO DE LOS CIGARRILLOS</a:t>
            </a:r>
            <a:endParaRPr lang="es-AR" dirty="0"/>
          </a:p>
        </p:txBody>
      </p:sp>
      <p:sp>
        <p:nvSpPr>
          <p:cNvPr id="11" name="10 CuadroTexto"/>
          <p:cNvSpPr txBox="1"/>
          <p:nvPr/>
        </p:nvSpPr>
        <p:spPr>
          <a:xfrm>
            <a:off x="4499992" y="2975545"/>
            <a:ext cx="936104" cy="600164"/>
          </a:xfrm>
          <a:prstGeom prst="rect">
            <a:avLst/>
          </a:prstGeom>
          <a:solidFill>
            <a:schemeClr val="bg1"/>
          </a:solidFill>
        </p:spPr>
        <p:txBody>
          <a:bodyPr wrap="square" rtlCol="0">
            <a:spAutoFit/>
          </a:bodyPr>
          <a:lstStyle/>
          <a:p>
            <a:r>
              <a:rPr lang="es-AR" sz="1100" dirty="0" smtClean="0"/>
              <a:t>PRECIO DE LOS CIGARRILLOS</a:t>
            </a:r>
            <a:endParaRPr lang="es-AR" dirty="0"/>
          </a:p>
        </p:txBody>
      </p:sp>
      <p:sp>
        <p:nvSpPr>
          <p:cNvPr id="12" name="11 CuadroTexto"/>
          <p:cNvSpPr txBox="1"/>
          <p:nvPr/>
        </p:nvSpPr>
        <p:spPr>
          <a:xfrm>
            <a:off x="2901391" y="3275627"/>
            <a:ext cx="1584176" cy="707886"/>
          </a:xfrm>
          <a:prstGeom prst="rect">
            <a:avLst/>
          </a:prstGeom>
          <a:solidFill>
            <a:schemeClr val="bg1"/>
          </a:solidFill>
        </p:spPr>
        <p:txBody>
          <a:bodyPr wrap="square" rtlCol="0">
            <a:spAutoFit/>
          </a:bodyPr>
          <a:lstStyle/>
          <a:p>
            <a:r>
              <a:rPr lang="es-AR" sz="1000" dirty="0" smtClean="0"/>
              <a:t>UNA POLÍTICA QUE DESALIENTA FUMAR DESPLAZA HACIA LA IZQUIERDA LA CURVA D</a:t>
            </a:r>
            <a:endParaRPr lang="es-AR" sz="1000" dirty="0"/>
          </a:p>
        </p:txBody>
      </p:sp>
      <p:sp>
        <p:nvSpPr>
          <p:cNvPr id="13" name="12 CuadroTexto"/>
          <p:cNvSpPr txBox="1"/>
          <p:nvPr/>
        </p:nvSpPr>
        <p:spPr>
          <a:xfrm>
            <a:off x="6891716" y="3153018"/>
            <a:ext cx="1512168" cy="769441"/>
          </a:xfrm>
          <a:prstGeom prst="rect">
            <a:avLst/>
          </a:prstGeom>
          <a:solidFill>
            <a:schemeClr val="bg1"/>
          </a:solidFill>
        </p:spPr>
        <p:txBody>
          <a:bodyPr wrap="square" rtlCol="0">
            <a:spAutoFit/>
          </a:bodyPr>
          <a:lstStyle/>
          <a:p>
            <a:r>
              <a:rPr lang="es-AR" sz="1100" dirty="0" smtClean="0"/>
              <a:t>UN IMPUESTO QUE INCREMENTA EL PRECIO DESPLAZA A LO LARGO DE LA CURVA</a:t>
            </a:r>
            <a:endParaRPr lang="es-AR" dirty="0"/>
          </a:p>
        </p:txBody>
      </p:sp>
      <p:sp>
        <p:nvSpPr>
          <p:cNvPr id="14" name="13 CuadroTexto"/>
          <p:cNvSpPr txBox="1"/>
          <p:nvPr/>
        </p:nvSpPr>
        <p:spPr>
          <a:xfrm>
            <a:off x="179512" y="188640"/>
            <a:ext cx="8964488" cy="369332"/>
          </a:xfrm>
          <a:prstGeom prst="rect">
            <a:avLst/>
          </a:prstGeom>
          <a:noFill/>
        </p:spPr>
        <p:txBody>
          <a:bodyPr wrap="square" rtlCol="0">
            <a:spAutoFit/>
          </a:bodyPr>
          <a:lstStyle/>
          <a:p>
            <a:r>
              <a:rPr lang="es-AR" dirty="0" smtClean="0">
                <a:solidFill>
                  <a:srgbClr val="00B050"/>
                </a:solidFill>
              </a:rPr>
              <a:t> </a:t>
            </a:r>
            <a:r>
              <a:rPr lang="es-AR" sz="1600" b="1" dirty="0" smtClean="0">
                <a:solidFill>
                  <a:srgbClr val="00B050"/>
                </a:solidFill>
                <a:latin typeface="Arial" pitchFamily="34" charset="0"/>
                <a:cs typeface="Arial" pitchFamily="34" charset="0"/>
              </a:rPr>
              <a:t>DESPLAZAMIENTO DE LA CURVA DE LA “D” Y MOVIMIENTO A LO LARGO DE LA CURVA </a:t>
            </a:r>
            <a:endParaRPr lang="es-AR" sz="16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9&quot;/&gt;&lt;/object&gt;&lt;object type=&quot;3&quot; unique_id=&quot;10010&quot;&gt;&lt;property id=&quot;20148&quot; value=&quot;5&quot;/&gt;&lt;property id=&quot;20300&quot; value=&quot;Slide 19&quot;/&gt;&lt;property id=&quot;20307&quot; value=&quot;260&quot;/&gt;&lt;/object&gt;&lt;object type=&quot;3&quot; unique_id=&quot;10083&quot;&gt;&lt;property id=&quot;20148&quot; value=&quot;5&quot;/&gt;&lt;property id=&quot;20300&quot; value=&quot;Slide 15&quot;/&gt;&lt;property id=&quot;20307&quot; value=&quot;263&quot;/&gt;&lt;/object&gt;&lt;object type=&quot;3&quot; unique_id=&quot;10087&quot;&gt;&lt;property id=&quot;20148&quot; value=&quot;5&quot;/&gt;&lt;property id=&quot;20300&quot; value=&quot;Slide 44&quot;/&gt;&lt;property id=&quot;20307&quot; value=&quot;266&quot;/&gt;&lt;/object&gt;&lt;object type=&quot;3&quot; unique_id=&quot;10242&quot;&gt;&lt;property id=&quot;20148&quot; value=&quot;5&quot;/&gt;&lt;property id=&quot;20300&quot; value=&quot;Slide 1&quot;/&gt;&lt;property id=&quot;20307&quot; value=&quot;276&quot;/&gt;&lt;/object&gt;&lt;object type=&quot;3&quot; unique_id=&quot;10248&quot;&gt;&lt;property id=&quot;20148&quot; value=&quot;5&quot;/&gt;&lt;property id=&quot;20300&quot; value=&quot;Slide 34&quot;/&gt;&lt;property id=&quot;20307&quot; value=&quot;274&quot;/&gt;&lt;/object&gt;&lt;object type=&quot;3&quot; unique_id=&quot;10250&quot;&gt;&lt;property id=&quot;20148&quot; value=&quot;5&quot;/&gt;&lt;property id=&quot;20300&quot; value=&quot;Slide 38&quot;/&gt;&lt;property id=&quot;20307&quot; value=&quot;272&quot;/&gt;&lt;/object&gt;&lt;object type=&quot;3&quot; unique_id=&quot;10398&quot;&gt;&lt;property id=&quot;20148&quot; value=&quot;5&quot;/&gt;&lt;property id=&quot;20300&quot; value=&quot;Slide 45 - &amp;quot;DEMANDA ELÁSTICA UNITARIA: &amp;#x0D;&amp;#x0A;ELASTICIDAD  IGUAL  A  1&amp;quot;&quot;/&gt;&lt;property id=&quot;20307&quot; value=&quot;280&quot;/&gt;&lt;/object&gt;&lt;object type=&quot;3&quot; unique_id=&quot;10399&quot;&gt;&lt;property id=&quot;20148&quot; value=&quot;5&quot;/&gt;&lt;property id=&quot;20300&quot; value=&quot;Slide 46 - &amp;quot;DEMANDA ELÁSTICA &amp;gt; 1&amp;#x0D;&amp;#x0A;PERFECTAMENTE ELÁSTICA = INFINITO&amp;quot;&quot;/&gt;&lt;property id=&quot;20307&quot; value=&quot;278&quot;/&gt;&lt;/object&gt;&lt;object type=&quot;3&quot; unique_id=&quot;10400&quot;&gt;&lt;property id=&quot;20148&quot; value=&quot;5&quot;/&gt;&lt;property id=&quot;20300&quot; value=&quot;Slide 48 - &amp;quot;INGRESOS  TOTALES&amp;quot;&quot;/&gt;&lt;property id=&quot;20307&quot; value=&quot;277&quot;/&gt;&lt;/object&gt;&lt;object type=&quot;3&quot; unique_id=&quot;10545&quot;&gt;&lt;property id=&quot;20148&quot; value=&quot;5&quot;/&gt;&lt;property id=&quot;20300&quot; value=&quot;Slide 49&quot;/&gt;&lt;property id=&quot;20307&quot; value=&quot;284&quot;/&gt;&lt;/object&gt;&lt;object type=&quot;3&quot; unique_id=&quot;10546&quot;&gt;&lt;property id=&quot;20148&quot; value=&quot;5&quot;/&gt;&lt;property id=&quot;20300&quot; value=&quot;Slide 50 - &amp;quot;AUMENTAMOS EL PRECIO DE $ 4 A $ 5&amp;#x0D;&amp;#x0A;INELÁSTICA: DE 400  PASA  A 450 &amp;#x0D;&amp;#x0A;ELÁSTICA    : DE 400 A 350&amp;quot;&quot;/&gt;&lt;property id=&quot;20307&quot; value=&quot;281&quot;/&gt;&lt;/object&gt;&lt;object type=&quot;3&quot; unique_id=&quot;10547&quot;&gt;&lt;property id=&quot;20148&quot; value=&quot;5&quot;/&gt;&lt;property id=&quot;20300&quot; value=&quot;Slide 52 - &amp;quot;ELASTICIDAD DE UNA CURVA DE DEMANDA LINEAL&amp;quot;&quot;/&gt;&lt;property id=&quot;20307&quot; value=&quot;283&quot;/&gt;&lt;/object&gt;&lt;object type=&quot;3&quot; unique_id=&quot;10548&quot;&gt;&lt;property id=&quot;20148&quot; value=&quot;5&quot;/&gt;&lt;property id=&quot;20300&quot; value=&quot;Slide 61&quot;/&gt;&lt;property id=&quot;20307&quot; value=&quot;282&quot;/&gt;&lt;/object&gt;&lt;object type=&quot;3&quot; unique_id=&quot;11025&quot;&gt;&lt;property id=&quot;20148&quot; value=&quot;5&quot;/&gt;&lt;property id=&quot;20300&quot; value=&quot;Slide 53 - &amp;quot;ELASTICIDAD DE UNA CURVA DE DEMANDA LINEAL&amp;#x0D;&amp;#x0A; FIGURA 4&amp;quot;&quot;/&gt;&lt;property id=&quot;20307&quot; value=&quot;285&quot;/&gt;&lt;/object&gt;&lt;object type=&quot;3&quot; unique_id=&quot;11026&quot;&gt;&lt;property id=&quot;20148&quot; value=&quot;5&quot;/&gt;&lt;property id=&quot;20300&quot; value=&quot;Slide 54&quot;/&gt;&lt;property id=&quot;20307&quot; value=&quot;287&quot;/&gt;&lt;/object&gt;&lt;object type=&quot;3&quot; unique_id=&quot;11028&quot;&gt;&lt;property id=&quot;20148&quot; value=&quot;5&quot;/&gt;&lt;property id=&quot;20300&quot; value=&quot;Slide 56&quot;/&gt;&lt;property id=&quot;20307&quot; value=&quot;288&quot;/&gt;&lt;/object&gt;&lt;object type=&quot;3&quot; unique_id=&quot;11029&quot;&gt;&lt;property id=&quot;20148&quot; value=&quot;5&quot;/&gt;&lt;property id=&quot;20300&quot; value=&quot;Slide 58&quot;/&gt;&lt;property id=&quot;20307&quot; value=&quot;290&quot;/&gt;&lt;/object&gt;&lt;object type=&quot;3&quot; unique_id=&quot;11030&quot;&gt;&lt;property id=&quot;20148&quot; value=&quot;5&quot;/&gt;&lt;property id=&quot;20300&quot; value=&quot;Slide 60&quot;/&gt;&lt;property id=&quot;20307&quot; value=&quot;289&quot;/&gt;&lt;/object&gt;&lt;object type=&quot;3&quot; unique_id=&quot;11031&quot;&gt;&lt;property id=&quot;20148&quot; value=&quot;5&quot;/&gt;&lt;property id=&quot;20300&quot; value=&quot;Slide 69&quot;/&gt;&lt;property id=&quot;20307&quot; value=&quot;293&quot;/&gt;&lt;/object&gt;&lt;object type=&quot;3&quot; unique_id=&quot;11032&quot;&gt;&lt;property id=&quot;20148&quot; value=&quot;5&quot;/&gt;&lt;property id=&quot;20300&quot; value=&quot;Slide 63&quot;/&gt;&lt;property id=&quot;20307&quot; value=&quot;292&quot;/&gt;&lt;/object&gt;&lt;object type=&quot;3&quot; unique_id=&quot;11033&quot;&gt;&lt;property id=&quot;20148&quot; value=&quot;5&quot;/&gt;&lt;property id=&quot;20300&quot; value=&quot;Slide 65&quot;/&gt;&lt;property id=&quot;20307&quot; value=&quot;291&quot;/&gt;&lt;/object&gt;&lt;object type=&quot;3&quot; unique_id=&quot;11034&quot;&gt;&lt;property id=&quot;20148&quot; value=&quot;5&quot;/&gt;&lt;property id=&quot;20300&quot; value=&quot;Slide 64&quot;/&gt;&lt;property id=&quot;20307&quot; value=&quot;295&quot;/&gt;&lt;/object&gt;&lt;object type=&quot;3&quot; unique_id=&quot;11036&quot;&gt;&lt;property id=&quot;20148&quot; value=&quot;5&quot;/&gt;&lt;property id=&quot;20300&quot; value=&quot;Slide 67&quot;/&gt;&lt;property id=&quot;20307&quot; value=&quot;294&quot;/&gt;&lt;/object&gt;&lt;object type=&quot;3&quot; unique_id=&quot;11037&quot;&gt;&lt;property id=&quot;20148&quot; value=&quot;5&quot;/&gt;&lt;property id=&quot;20300&quot; value=&quot;Slide 68&quot;/&gt;&lt;property id=&quot;20307&quot; value=&quot;298&quot;/&gt;&lt;/object&gt;&lt;object type=&quot;3&quot; unique_id=&quot;11038&quot;&gt;&lt;property id=&quot;20148&quot; value=&quot;5&quot;/&gt;&lt;property id=&quot;20300&quot; value=&quot;Slide 77&quot;/&gt;&lt;property id=&quot;20307&quot; value=&quot;297&quot;/&gt;&lt;/object&gt;&lt;object type=&quot;3&quot; unique_id=&quot;11039&quot;&gt;&lt;property id=&quot;20148&quot; value=&quot;5&quot;/&gt;&lt;property id=&quot;20300&quot; value=&quot;Slide 79&quot;/&gt;&lt;property id=&quot;20307&quot; value=&quot;296&quot;/&gt;&lt;/object&gt;&lt;object type=&quot;3&quot; unique_id=&quot;11212&quot;&gt;&lt;property id=&quot;20148&quot; value=&quot;5&quot;/&gt;&lt;property id=&quot;20300&quot; value=&quot;Slide 73 - &amp;quot;COMO AFECTAN LOS PRECIOS MÁXIMOS LOS RESULTADOS DEL MERCADO&amp;quot;&quot;/&gt;&lt;property id=&quot;20307&quot; value=&quot;301&quot;/&gt;&lt;/object&gt;&lt;object type=&quot;3&quot; unique_id=&quot;11213&quot;&gt;&lt;property id=&quot;20148&quot; value=&quot;5&quot;/&gt;&lt;property id=&quot;20300&quot; value=&quot;Slide 75&quot;/&gt;&lt;property id=&quot;20307&quot; value=&quot;300&quot;/&gt;&lt;/object&gt;&lt;object type=&quot;3&quot; unique_id=&quot;11349&quot;&gt;&lt;property id=&quot;20148&quot; value=&quot;5&quot;/&gt;&lt;property id=&quot;20300&quot; value=&quot;Slide 70 - &amp;quot;OFERTA, DEMANDA&amp;#x0D;&amp;#x0A;&amp;#x0D;&amp;#x0A; Y POLÍTICAS GUBERNAMENTALES&amp;#x0D;&amp;#x0A;&amp;#x0D;&amp;#x0A;&amp;#x0D;&amp;#x0A;&amp;#x0D;&amp;#x0A;&amp;#x0D;&amp;#x0A;                    Mankiw – Capítulo 6 – (pp 111 – 128)&amp;quot;&quot;/&gt;&lt;property id=&quot;20307&quot; value=&quot;302&quot;/&gt;&lt;/object&gt;&lt;object type=&quot;3&quot; unique_id=&quot;11764&quot;&gt;&lt;property id=&quot;20148&quot; value=&quot;5&quot;/&gt;&lt;property id=&quot;20300&quot; value=&quot;Slide 82&quot;/&gt;&lt;property id=&quot;20307&quot; value=&quot;303&quot;/&gt;&lt;/object&gt;&lt;object type=&quot;3&quot; unique_id=&quot;11765&quot;&gt;&lt;property id=&quot;20148&quot; value=&quot;5&quot;/&gt;&lt;property id=&quot;20300&quot; value=&quot;Slide 81&quot;/&gt;&lt;property id=&quot;20307&quot; value=&quot;304&quot;/&gt;&lt;/object&gt;&lt;object type=&quot;3&quot; unique_id=&quot;11766&quot;&gt;&lt;property id=&quot;20148&quot; value=&quot;5&quot;/&gt;&lt;property id=&quot;20300&quot; value=&quot;Slide 83&quot;/&gt;&lt;property id=&quot;20307&quot; value=&quot;305&quot;/&gt;&lt;/object&gt;&lt;object type=&quot;3&quot; unique_id=&quot;12208&quot;&gt;&lt;property id=&quot;20148&quot; value=&quot;5&quot;/&gt;&lt;property id=&quot;20300&quot; value=&quot;Slide 6&quot;/&gt;&lt;property id=&quot;20307&quot; value=&quot;310&quot;/&gt;&lt;/object&gt;&lt;object type=&quot;3&quot; unique_id=&quot;12210&quot;&gt;&lt;property id=&quot;20148&quot; value=&quot;5&quot;/&gt;&lt;property id=&quot;20300&quot; value=&quot;Slide 8&quot;/&gt;&lt;property id=&quot;20307&quot; value=&quot;311&quot;/&gt;&lt;/object&gt;&lt;object type=&quot;3&quot; unique_id=&quot;12480&quot;&gt;&lt;property id=&quot;20148&quot; value=&quot;5&quot;/&gt;&lt;property id=&quot;20300&quot; value=&quot;Slide 22&quot;/&gt;&lt;property id=&quot;20307&quot; value=&quot;313&quot;/&gt;&lt;/object&gt;&lt;object type=&quot;3&quot; unique_id=&quot;12481&quot;&gt;&lt;property id=&quot;20148&quot; value=&quot;5&quot;/&gt;&lt;property id=&quot;20300&quot; value=&quot;Slide 51&quot;/&gt;&lt;property id=&quot;20307&quot; value=&quot;314&quot;/&gt;&lt;/object&gt;&lt;object type=&quot;3&quot; unique_id=&quot;12482&quot;&gt;&lt;property id=&quot;20148&quot; value=&quot;5&quot;/&gt;&lt;property id=&quot;20300&quot; value=&quot;Slide 59&quot;/&gt;&lt;property id=&quot;20307&quot; value=&quot;315&quot;/&gt;&lt;/object&gt;&lt;object type=&quot;3&quot; unique_id=&quot;12483&quot;&gt;&lt;property id=&quot;20148&quot; value=&quot;5&quot;/&gt;&lt;property id=&quot;20300&quot; value=&quot;Slide 62&quot;/&gt;&lt;property id=&quot;20307&quot; value=&quot;316&quot;/&gt;&lt;/object&gt;&lt;object type=&quot;3&quot; unique_id=&quot;13054&quot;&gt;&lt;property id=&quot;20148&quot; value=&quot;5&quot;/&gt;&lt;property id=&quot;20300&quot; value=&quot;Slide 71&quot;/&gt;&lt;property id=&quot;20307&quot; value=&quot;317&quot;/&gt;&lt;/object&gt;&lt;object type=&quot;3&quot; unique_id=&quot;13055&quot;&gt;&lt;property id=&quot;20148&quot; value=&quot;5&quot;/&gt;&lt;property id=&quot;20300&quot; value=&quot;Slide 72&quot;/&gt;&lt;property id=&quot;20307&quot; value=&quot;318&quot;/&gt;&lt;/object&gt;&lt;object type=&quot;3&quot; unique_id=&quot;13056&quot;&gt;&lt;property id=&quot;20148&quot; value=&quot;5&quot;/&gt;&lt;property id=&quot;20300&quot; value=&quot;Slide 74&quot;/&gt;&lt;property id=&quot;20307&quot; value=&quot;319&quot;/&gt;&lt;/object&gt;&lt;object type=&quot;3&quot; unique_id=&quot;13417&quot;&gt;&lt;property id=&quot;20148&quot; value=&quot;5&quot;/&gt;&lt;property id=&quot;20300&quot; value=&quot;Slide 78&quot;/&gt;&lt;property id=&quot;20307&quot; value=&quot;320&quot;/&gt;&lt;/object&gt;&lt;object type=&quot;3&quot; unique_id=&quot;13418&quot;&gt;&lt;property id=&quot;20148&quot; value=&quot;5&quot;/&gt;&lt;property id=&quot;20300&quot; value=&quot;Slide 80&quot;/&gt;&lt;property id=&quot;20307&quot; value=&quot;321&quot;/&gt;&lt;/object&gt;&lt;object type=&quot;3&quot; unique_id=&quot;13915&quot;&gt;&lt;property id=&quot;20148&quot; value=&quot;5&quot;/&gt;&lt;property id=&quot;20300&quot; value=&quot;Slide 12&quot;/&gt;&lt;property id=&quot;20307&quot; value=&quot;322&quot;/&gt;&lt;/object&gt;&lt;object type=&quot;3&quot; unique_id=&quot;13916&quot;&gt;&lt;property id=&quot;20148&quot; value=&quot;5&quot;/&gt;&lt;property id=&quot;20300&quot; value=&quot;Slide 18&quot;/&gt;&lt;property id=&quot;20307&quot; value=&quot;323&quot;/&gt;&lt;/object&gt;&lt;object type=&quot;3&quot; unique_id=&quot;13917&quot;&gt;&lt;property id=&quot;20148&quot; value=&quot;5&quot;/&gt;&lt;property id=&quot;20300&quot; value=&quot;Slide 20&quot;/&gt;&lt;property id=&quot;20307&quot; value=&quot;324&quot;/&gt;&lt;/object&gt;&lt;object type=&quot;3&quot; unique_id=&quot;13918&quot;&gt;&lt;property id=&quot;20148&quot; value=&quot;5&quot;/&gt;&lt;property id=&quot;20300&quot; value=&quot;Slide 26&quot;/&gt;&lt;property id=&quot;20307&quot; value=&quot;325&quot;/&gt;&lt;/object&gt;&lt;object type=&quot;3&quot; unique_id=&quot;13919&quot;&gt;&lt;property id=&quot;20148&quot; value=&quot;5&quot;/&gt;&lt;property id=&quot;20300&quot; value=&quot;Slide 39&quot;/&gt;&lt;property id=&quot;20307&quot; value=&quot;326&quot;/&gt;&lt;/object&gt;&lt;object type=&quot;3&quot; unique_id=&quot;13920&quot;&gt;&lt;property id=&quot;20148&quot; value=&quot;5&quot;/&gt;&lt;property id=&quot;20300&quot; value=&quot;Slide 40&quot;/&gt;&lt;property id=&quot;20307&quot; value=&quot;327&quot;/&gt;&lt;/object&gt;&lt;object type=&quot;3&quot; unique_id=&quot;13921&quot;&gt;&lt;property id=&quot;20148&quot; value=&quot;5&quot;/&gt;&lt;property id=&quot;20300&quot; value=&quot;Slide 41&quot;/&gt;&lt;property id=&quot;20307&quot; value=&quot;328&quot;/&gt;&lt;/object&gt;&lt;object type=&quot;3&quot; unique_id=&quot;13922&quot;&gt;&lt;property id=&quot;20148&quot; value=&quot;5&quot;/&gt;&lt;property id=&quot;20300&quot; value=&quot;Slide 42&quot;/&gt;&lt;property id=&quot;20307&quot; value=&quot;329&quot;/&gt;&lt;/object&gt;&lt;object type=&quot;3&quot; unique_id=&quot;14273&quot;&gt;&lt;property id=&quot;20148&quot; value=&quot;5&quot;/&gt;&lt;property id=&quot;20300&quot; value=&quot;Slide 43&quot;/&gt;&lt;property id=&quot;20307&quot; value=&quot;330&quot;/&gt;&lt;/object&gt;&lt;object type=&quot;3&quot; unique_id=&quot;14419&quot;&gt;&lt;property id=&quot;20148&quot; value=&quot;5&quot;/&gt;&lt;property id=&quot;20300&quot; value=&quot;Slide 84&quot;/&gt;&lt;property id=&quot;20307&quot; value=&quot;332&quot;/&gt;&lt;/object&gt;&lt;object type=&quot;3&quot; unique_id=&quot;15235&quot;&gt;&lt;property id=&quot;20148&quot; value=&quot;5&quot;/&gt;&lt;property id=&quot;20300&quot; value=&quot;Slide 86&quot;/&gt;&lt;property id=&quot;20307&quot; value=&quot;334&quot;/&gt;&lt;/object&gt;&lt;object type=&quot;3&quot; unique_id=&quot;15236&quot;&gt;&lt;property id=&quot;20148&quot; value=&quot;5&quot;/&gt;&lt;property id=&quot;20300&quot; value=&quot;Slide 92&quot;/&gt;&lt;property id=&quot;20307&quot; value=&quot;335&quot;/&gt;&lt;/object&gt;&lt;object type=&quot;3&quot; unique_id=&quot;15237&quot;&gt;&lt;property id=&quot;20148&quot; value=&quot;5&quot;/&gt;&lt;property id=&quot;20300&quot; value=&quot;Slide 93&quot;/&gt;&lt;property id=&quot;20307&quot; value=&quot;339&quot;/&gt;&lt;/object&gt;&lt;object type=&quot;3&quot; unique_id=&quot;15238&quot;&gt;&lt;property id=&quot;20148&quot; value=&quot;5&quot;/&gt;&lt;property id=&quot;20300&quot; value=&quot;Slide 95&quot;/&gt;&lt;property id=&quot;20307&quot; value=&quot;338&quot;/&gt;&lt;/object&gt;&lt;object type=&quot;3&quot; unique_id=&quot;15881&quot;&gt;&lt;property id=&quot;20148&quot; value=&quot;5&quot;/&gt;&lt;property id=&quot;20300&quot; value=&quot;Slide 3&quot;/&gt;&lt;property id=&quot;20307&quot; value=&quot;340&quot;/&gt;&lt;/object&gt;&lt;object type=&quot;3&quot; unique_id=&quot;15882&quot;&gt;&lt;property id=&quot;20148&quot; value=&quot;5&quot;/&gt;&lt;property id=&quot;20300&quot; value=&quot;Slide 4&quot;/&gt;&lt;property id=&quot;20307&quot; value=&quot;341&quot;/&gt;&lt;/object&gt;&lt;object type=&quot;3&quot; unique_id=&quot;15883&quot;&gt;&lt;property id=&quot;20148&quot; value=&quot;5&quot;/&gt;&lt;property id=&quot;20300&quot; value=&quot;Slide 5&quot;/&gt;&lt;property id=&quot;20307&quot; value=&quot;342&quot;/&gt;&lt;/object&gt;&lt;object type=&quot;3&quot; unique_id=&quot;15884&quot;&gt;&lt;property id=&quot;20148&quot; value=&quot;5&quot;/&gt;&lt;property id=&quot;20300&quot; value=&quot;Slide 7&quot;/&gt;&lt;property id=&quot;20307&quot; value=&quot;343&quot;/&gt;&lt;/object&gt;&lt;object type=&quot;3&quot; unique_id=&quot;15885&quot;&gt;&lt;property id=&quot;20148&quot; value=&quot;5&quot;/&gt;&lt;property id=&quot;20300&quot; value=&quot;Slide 9 - &amp;quot;DEMANDA DEL MERCADO COMO SUMA DE LAS DEMANDAS INDIVIDUALES&amp;quot;&quot;/&gt;&lt;property id=&quot;20307&quot; value=&quot;344&quot;/&gt;&lt;/object&gt;&lt;object type=&quot;3&quot; unique_id=&quot;15886&quot;&gt;&lt;property id=&quot;20148&quot; value=&quot;5&quot;/&gt;&lt;property id=&quot;20300&quot; value=&quot;Slide 10&quot;/&gt;&lt;property id=&quot;20307&quot; value=&quot;345&quot;/&gt;&lt;/object&gt;&lt;object type=&quot;3&quot; unique_id=&quot;15887&quot;&gt;&lt;property id=&quot;20148&quot; value=&quot;5&quot;/&gt;&lt;property id=&quot;20300&quot; value=&quot;Slide 11 - &amp;quot;DESPLAZAMIENTOS DE LA CURVA DE LA DEMANDA&amp;quot;&quot;/&gt;&lt;property id=&quot;20307&quot; value=&quot;346&quot;/&gt;&lt;/object&gt;&lt;object type=&quot;3&quot; unique_id=&quot;16647&quot;&gt;&lt;property id=&quot;20148&quot; value=&quot;5&quot;/&gt;&lt;property id=&quot;20300&quot; value=&quot;Slide 13&quot;/&gt;&lt;property id=&quot;20307&quot; value=&quot;347&quot;/&gt;&lt;/object&gt;&lt;object type=&quot;3&quot; unique_id=&quot;16648&quot;&gt;&lt;property id=&quot;20148&quot; value=&quot;5&quot;/&gt;&lt;property id=&quot;20300&quot; value=&quot;Slide 14 - &amp;quot;VARIABLES QUE INFLUYEN EN LOS “Compradores”&amp;quot;&quot;/&gt;&lt;property id=&quot;20307&quot; value=&quot;348&quot;/&gt;&lt;/object&gt;&lt;object type=&quot;3&quot; unique_id=&quot;16649&quot;&gt;&lt;property id=&quot;20148&quot; value=&quot;5&quot;/&gt;&lt;property id=&quot;20300&quot; value=&quot;Slide 16&quot;/&gt;&lt;property id=&quot;20307&quot; value=&quot;349&quot;/&gt;&lt;/object&gt;&lt;object type=&quot;3&quot; unique_id=&quot;16650&quot;&gt;&lt;property id=&quot;20148&quot; value=&quot;5&quot;/&gt;&lt;property id=&quot;20300&quot; value=&quot;Slide 17&quot;/&gt;&lt;property id=&quot;20307&quot; value=&quot;350&quot;/&gt;&lt;/object&gt;&lt;object type=&quot;3&quot; unique_id=&quot;17086&quot;&gt;&lt;property id=&quot;20148&quot; value=&quot;5&quot;/&gt;&lt;property id=&quot;20300&quot; value=&quot;Slide 21 - &amp;quot;OFERTA DEL MERCADO COMO SUMA DE LAS OFERTAS INDIVIDUALES&amp;quot;&quot;/&gt;&lt;property id=&quot;20307&quot; value=&quot;351&quot;/&gt;&lt;/object&gt;&lt;object type=&quot;3&quot; unique_id=&quot;17087&quot;&gt;&lt;property id=&quot;20148&quot; value=&quot;5&quot;/&gt;&lt;property id=&quot;20300&quot; value=&quot;Slide 23 - &amp;quot;DESPLAZAMIENTO DE LA CURVA DE LA OFERTA ANTE AUMENTO O DISMINUCIÓN DE LOS VENDEDORES&amp;quot;&quot;/&gt;&lt;property id=&quot;20307&quot; value=&quot;352&quot;/&gt;&lt;/object&gt;&lt;object type=&quot;3&quot; unique_id=&quot;17348&quot;&gt;&lt;property id=&quot;20148&quot; value=&quot;5&quot;/&gt;&lt;property id=&quot;20300&quot; value=&quot;Slide 24&quot;/&gt;&lt;property id=&quot;20307&quot; value=&quot;353&quot;/&gt;&lt;/object&gt;&lt;object type=&quot;3&quot; unique_id=&quot;17953&quot;&gt;&lt;property id=&quot;20148&quot; value=&quot;5&quot;/&gt;&lt;property id=&quot;20300&quot; value=&quot;Slide 25 - &amp;quot;VARIABLES QUE INFLUYEN EN LOS VENDEDORES&amp;quot;&quot;/&gt;&lt;property id=&quot;20307&quot; value=&quot;354&quot;/&gt;&lt;/object&gt;&lt;object type=&quot;3&quot; unique_id=&quot;17954&quot;&gt;&lt;property id=&quot;20148&quot; value=&quot;5&quot;/&gt;&lt;property id=&quot;20300&quot; value=&quot;Slide 35&quot;/&gt;&lt;property id=&quot;20307&quot; value=&quot;356&quot;/&gt;&lt;/object&gt;&lt;object type=&quot;3&quot; unique_id=&quot;17955&quot;&gt;&lt;property id=&quot;20148&quot; value=&quot;5&quot;/&gt;&lt;property id=&quot;20300&quot; value=&quot;Slide 36&quot;/&gt;&lt;property id=&quot;20307&quot; value=&quot;355&quot;/&gt;&lt;/object&gt;&lt;object type=&quot;3&quot; unique_id=&quot;17956&quot;&gt;&lt;property id=&quot;20148&quot; value=&quot;5&quot;/&gt;&lt;property id=&quot;20300&quot; value=&quot;Slide 37 - &amp;quot;VARIACIÓN DEL PRECIO Y LA CANTIDAD CUANDO SE DESPLAZAN LA OFERTA Y LA DEMANDA&amp;quot;&quot;/&gt;&lt;property id=&quot;20307&quot; value=&quot;357&quot;/&gt;&lt;/object&gt;&lt;object type=&quot;3&quot; unique_id=&quot;18314&quot;&gt;&lt;property id=&quot;20148&quot; value=&quot;5&quot;/&gt;&lt;property id=&quot;20300&quot; value=&quot;Slide 47 - &amp;quot;5-1e -  Ingresos totales y elasticidad precio de la demanda&amp;quot;&quot;/&gt;&lt;property id=&quot;20307&quot; value=&quot;358&quot;/&gt;&lt;/object&gt;&lt;object type=&quot;3&quot; unique_id=&quot;18404&quot;&gt;&lt;property id=&quot;20148&quot; value=&quot;5&quot;/&gt;&lt;property id=&quot;20300&quot; value=&quot;Slide 27 - &amp;quot;EQUILIBRIO DE LA OFERTA Y LA DEMANDA&amp;#x0D;&amp;#x0A;&amp;quot;&quot;/&gt;&lt;property id=&quot;20307&quot; value=&quot;359&quot;/&gt;&lt;/object&gt;&lt;object type=&quot;3&quot; unique_id=&quot;19215&quot;&gt;&lt;property id=&quot;20148&quot; value=&quot;5&quot;/&gt;&lt;property id=&quot;20300&quot; value=&quot;Slide 28 - &amp;quot;MERCADO QUE NO ESTÁ EN EQUILIBRIO&amp;quot;&quot;/&gt;&lt;property id=&quot;20307&quot; value=&quot;360&quot;/&gt;&lt;/object&gt;&lt;object type=&quot;3&quot; unique_id=&quot;19216&quot;&gt;&lt;property id=&quot;20148&quot; value=&quot;5&quot;/&gt;&lt;property id=&quot;20300&quot; value=&quot;Slide 29&quot;/&gt;&lt;property id=&quot;20307&quot; value=&quot;363&quot;/&gt;&lt;/object&gt;&lt;object type=&quot;3&quot; unique_id=&quot;19217&quot;&gt;&lt;property id=&quot;20148&quot; value=&quot;5&quot;/&gt;&lt;property id=&quot;20300&quot; value=&quot;Slide 30&quot;/&gt;&lt;property id=&quot;20307&quot; value=&quot;364&quot;/&gt;&lt;/object&gt;&lt;object type=&quot;3&quot; unique_id=&quot;19218&quot;&gt;&lt;property id=&quot;20148&quot; value=&quot;5&quot;/&gt;&lt;property id=&quot;20300&quot; value=&quot;Slide 31&quot;/&gt;&lt;property id=&quot;20307&quot; value=&quot;362&quot;/&gt;&lt;/object&gt;&lt;object type=&quot;3&quot; unique_id=&quot;19219&quot;&gt;&lt;property id=&quot;20148&quot; value=&quot;5&quot;/&gt;&lt;property id=&quot;20300&quot; value=&quot;Slide 32 - &amp;quot;EFECTO DEL AUMENTO DE LA DEMANDA EN EL EQUILIBRIO&amp;quot;&quot;/&gt;&lt;property id=&quot;20307&quot; value=&quot;361&quot;/&gt;&lt;/object&gt;&lt;object type=&quot;3&quot; unique_id=&quot;19220&quot;&gt;&lt;property id=&quot;20148&quot; value=&quot;5&quot;/&gt;&lt;property id=&quot;20300&quot; value=&quot;Slide 33&quot;/&gt;&lt;property id=&quot;20307&quot; value=&quot;365&quot;/&gt;&lt;/object&gt;&lt;object type=&quot;3&quot; unique_id=&quot;20688&quot;&gt;&lt;property id=&quot;20148&quot; value=&quot;5&quot;/&gt;&lt;property id=&quot;20300&quot; value=&quot;Slide 55&quot;/&gt;&lt;property id=&quot;20307&quot; value=&quot;366&quot;/&gt;&lt;/object&gt;&lt;object type=&quot;3&quot; unique_id=&quot;20689&quot;&gt;&lt;property id=&quot;20148&quot; value=&quot;5&quot;/&gt;&lt;property id=&quot;20300&quot; value=&quot;Slide 57&quot;/&gt;&lt;property id=&quot;20307&quot; value=&quot;367&quot;/&gt;&lt;/object&gt;&lt;object type=&quot;3&quot; unique_id=&quot;20690&quot;&gt;&lt;property id=&quot;20148&quot; value=&quot;5&quot;/&gt;&lt;property id=&quot;20300&quot; value=&quot;Slide 66 - &amp;quot;INCREMENTO DE LA OFERTA&amp;#x0D;&amp;#x0A; EN EL MERCADO&amp;quot;&quot;/&gt;&lt;property id=&quot;20307&quot; value=&quot;368&quot;/&gt;&lt;/object&gt;&lt;object type=&quot;3&quot; unique_id=&quot;21157&quot;&gt;&lt;property id=&quot;20148&quot; value=&quot;5&quot;/&gt;&lt;property id=&quot;20300&quot; value=&quot;Slide 76&quot;/&gt;&lt;property id=&quot;20307&quot; value=&quot;369&quot;/&gt;&lt;/object&gt;&lt;object type=&quot;3&quot; unique_id=&quot;21623&quot;&gt;&lt;property id=&quot;20148&quot; value=&quot;5&quot;/&gt;&lt;property id=&quot;20300&quot; value=&quot;Slide 85&quot;/&gt;&lt;property id=&quot;20307&quot; value=&quot;370&quot;/&gt;&lt;/object&gt;&lt;object type=&quot;3&quot; unique_id=&quot;21904&quot;&gt;&lt;property id=&quot;20148&quot; value=&quot;5&quot;/&gt;&lt;property id=&quot;20300&quot; value=&quot;Slide 87&quot;/&gt;&lt;property id=&quot;20307&quot; value=&quot;371&quot;/&gt;&lt;/object&gt;&lt;object type=&quot;3&quot; unique_id=&quot;22657&quot;&gt;&lt;property id=&quot;20148&quot; value=&quot;5&quot;/&gt;&lt;property id=&quot;20300&quot; value=&quot;Slide 88&quot;/&gt;&lt;property id=&quot;20307&quot; value=&quot;372&quot;/&gt;&lt;/object&gt;&lt;object type=&quot;3&quot; unique_id=&quot;22658&quot;&gt;&lt;property id=&quot;20148&quot; value=&quot;5&quot;/&gt;&lt;property id=&quot;20300&quot; value=&quot;Slide 89 - &amp;quot;IMPUESTOS SOBRE LOS COMPRADORES&amp;quot;&quot;/&gt;&lt;property id=&quot;20307&quot; value=&quot;375&quot;/&gt;&lt;/object&gt;&lt;object type=&quot;3&quot; unique_id=&quot;22659&quot;&gt;&lt;property id=&quot;20148&quot; value=&quot;5&quot;/&gt;&lt;property id=&quot;20300&quot; value=&quot;Slide 91&quot;/&gt;&lt;property id=&quot;20307&quot; value=&quot;376&quot;/&gt;&lt;/object&gt;&lt;object type=&quot;3&quot; unique_id=&quot;23058&quot;&gt;&lt;property id=&quot;20148&quot; value=&quot;5&quot;/&gt;&lt;property id=&quot;20300&quot; value=&quot;Slide 90&quot;/&gt;&lt;property id=&quot;20307&quot; value=&quot;378&quot;/&gt;&lt;/object&gt;&lt;object type=&quot;3&quot; unique_id=&quot;23059&quot;&gt;&lt;property id=&quot;20148&quot; value=&quot;5&quot;/&gt;&lt;property id=&quot;20300&quot; value=&quot;Slide 94&quot;/&gt;&lt;property id=&quot;20307&quot; value=&quot;379&quot;/&gt;&lt;/object&gt;&lt;/object&gt;&lt;/object&gt;&lt;/database&gt;"/>
  <p:tag name="SECTOMILLISECCONVERTED" val="1"/>
</p:tagLst>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2767</Words>
  <Application>Microsoft Office PowerPoint</Application>
  <PresentationFormat>Presentación en pantalla (4:3)</PresentationFormat>
  <Paragraphs>168</Paragraphs>
  <Slides>43</Slides>
  <Notes>13</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DEMANDA DEL MERCADO COMO SUMA DE LAS DEMANDAS INDIVIDUALES</vt:lpstr>
      <vt:lpstr>DESPLAZAMIENTOS DE LA CURVA DE LA DEMANDA</vt:lpstr>
      <vt:lpstr>Presentación de PowerPoint</vt:lpstr>
      <vt:lpstr>Presentación de PowerPoint</vt:lpstr>
      <vt:lpstr>Presentación de PowerPoint</vt:lpstr>
      <vt:lpstr>OFERTA DEL MERCADO SUMA DE LAS OFERTAS INDIVIDUALES</vt:lpstr>
      <vt:lpstr>Presentación de PowerPoint</vt:lpstr>
      <vt:lpstr>DESPLAZAMIENTO DE LA CURVA DE LA OFERTA ANTE AUMENTO O DISMINUCIÓN DE LOS VENDEDORES</vt:lpstr>
      <vt:lpstr>EQUILIBRIO DE LA OFERTA Y LA DEMANDA </vt:lpstr>
      <vt:lpstr>MERCADO QUE NO ESTÁ EN EQUILIBRIO</vt:lpstr>
      <vt:lpstr>EFECTO DEL AUMENTO DE LA DEMANDA EN EL EQUILIBRIO</vt:lpstr>
      <vt:lpstr>Presentación de PowerPoint</vt:lpstr>
      <vt:lpstr>Presentación de PowerPoint</vt:lpstr>
      <vt:lpstr>APLICACIONES DEL MODELO. CASOS ARGENTINA</vt:lpstr>
      <vt:lpstr>Presentación de PowerPoint</vt:lpstr>
      <vt:lpstr>Presentación de PowerPoint</vt:lpstr>
      <vt:lpstr>Presentación de PowerPoint</vt:lpstr>
      <vt:lpstr>ELASTICIDAD DE UNA CURVA DE DEMANDA LINEAL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APLICACIONES DE LA ELASTICIDAD. CASO 1: IMPACTO SOBRE LOS INGRESOS.</vt:lpstr>
      <vt:lpstr>Presentación de PowerPoint</vt:lpstr>
      <vt:lpstr>Presentación de PowerPoint</vt:lpstr>
      <vt:lpstr>CÓMO AFECTAN LOS PRECIOS MÁXIMOS AL MERCADO</vt:lpstr>
      <vt:lpstr>Presentación de PowerPoint</vt:lpstr>
      <vt:lpstr>CÓMO AFECTAN LOS PRECIOS MÍNIMO AL MERCADO</vt:lpstr>
      <vt:lpstr>Presentación de PowerPoint</vt:lpstr>
      <vt:lpstr>Presentación de PowerPoint</vt:lpstr>
      <vt:lpstr>Presentación de PowerPoint</vt:lpstr>
      <vt:lpstr>Ley de la oferta. Oferta y cantidad ofrecida. Función. Determinantes de la oferta.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Hector</dc:creator>
  <cp:lastModifiedBy>silvina</cp:lastModifiedBy>
  <cp:revision>110</cp:revision>
  <dcterms:created xsi:type="dcterms:W3CDTF">2022-08-01T00:18:23Z</dcterms:created>
  <dcterms:modified xsi:type="dcterms:W3CDTF">2024-03-15T10:45:55Z</dcterms:modified>
</cp:coreProperties>
</file>