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56" r:id="rId3"/>
    <p:sldId id="257" r:id="rId4"/>
    <p:sldId id="258" r:id="rId5"/>
    <p:sldId id="272" r:id="rId6"/>
    <p:sldId id="273" r:id="rId7"/>
    <p:sldId id="259" r:id="rId8"/>
    <p:sldId id="276" r:id="rId9"/>
    <p:sldId id="274" r:id="rId10"/>
    <p:sldId id="277" r:id="rId11"/>
    <p:sldId id="278" r:id="rId12"/>
    <p:sldId id="288" r:id="rId13"/>
    <p:sldId id="279" r:id="rId14"/>
    <p:sldId id="281" r:id="rId15"/>
    <p:sldId id="280" r:id="rId16"/>
    <p:sldId id="282" r:id="rId17"/>
    <p:sldId id="283" r:id="rId18"/>
    <p:sldId id="284" r:id="rId19"/>
    <p:sldId id="285" r:id="rId20"/>
    <p:sldId id="286" r:id="rId21"/>
    <p:sldId id="287" r:id="rId22"/>
    <p:sldId id="289" r:id="rId23"/>
    <p:sldId id="291" r:id="rId24"/>
    <p:sldId id="292" r:id="rId25"/>
    <p:sldId id="293" r:id="rId26"/>
    <p:sldId id="294" r:id="rId27"/>
    <p:sldId id="297" r:id="rId28"/>
    <p:sldId id="295" r:id="rId29"/>
    <p:sldId id="298" r:id="rId30"/>
    <p:sldId id="299" r:id="rId31"/>
    <p:sldId id="300" r:id="rId32"/>
    <p:sldId id="301" r:id="rId33"/>
    <p:sldId id="302" r:id="rId34"/>
    <p:sldId id="296" r:id="rId35"/>
    <p:sldId id="303" r:id="rId36"/>
    <p:sldId id="304" r:id="rId37"/>
    <p:sldId id="305" r:id="rId38"/>
    <p:sldId id="306" r:id="rId39"/>
    <p:sldId id="307" r:id="rId40"/>
    <p:sldId id="308" r:id="rId41"/>
    <p:sldId id="309" r:id="rId42"/>
    <p:sldId id="310" r:id="rId43"/>
    <p:sldId id="270" r:id="rId44"/>
    <p:sldId id="27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28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DD9B-5B9A-60CD-43AB-8CA8066D2C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28CBC7-9A6A-71D8-B3CE-001A43D753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BCA720-EC89-FD2F-95FE-725917550FC1}"/>
              </a:ext>
            </a:extLst>
          </p:cNvPr>
          <p:cNvSpPr>
            <a:spLocks noGrp="1"/>
          </p:cNvSpPr>
          <p:nvPr>
            <p:ph type="dt" sz="half" idx="10"/>
          </p:nvPr>
        </p:nvSpPr>
        <p:spPr/>
        <p:txBody>
          <a:bodyPr/>
          <a:lstStyle/>
          <a:p>
            <a:fld id="{0A461BA9-3B19-4B77-9878-63C2A4B77163}" type="datetimeFigureOut">
              <a:rPr lang="en-US" smtClean="0"/>
              <a:t>5/9/2025</a:t>
            </a:fld>
            <a:endParaRPr lang="en-US"/>
          </a:p>
        </p:txBody>
      </p:sp>
      <p:sp>
        <p:nvSpPr>
          <p:cNvPr id="5" name="Footer Placeholder 4">
            <a:extLst>
              <a:ext uri="{FF2B5EF4-FFF2-40B4-BE49-F238E27FC236}">
                <a16:creationId xmlns:a16="http://schemas.microsoft.com/office/drawing/2014/main" id="{F463A113-E97D-E436-D77D-1798F6530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E12D7-D5FD-D5B4-3B9E-A100BE8BFCED}"/>
              </a:ext>
            </a:extLst>
          </p:cNvPr>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371810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62E8-F97C-3922-9E2D-DAD0972210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61EF03-B1C0-1B58-665E-15C717D6C1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5D742-0575-9D3B-5453-80B6CDE15E72}"/>
              </a:ext>
            </a:extLst>
          </p:cNvPr>
          <p:cNvSpPr>
            <a:spLocks noGrp="1"/>
          </p:cNvSpPr>
          <p:nvPr>
            <p:ph type="dt" sz="half" idx="10"/>
          </p:nvPr>
        </p:nvSpPr>
        <p:spPr/>
        <p:txBody>
          <a:bodyPr/>
          <a:lstStyle/>
          <a:p>
            <a:fld id="{0A461BA9-3B19-4B77-9878-63C2A4B77163}" type="datetimeFigureOut">
              <a:rPr lang="en-US" smtClean="0"/>
              <a:t>5/9/2025</a:t>
            </a:fld>
            <a:endParaRPr lang="en-US"/>
          </a:p>
        </p:txBody>
      </p:sp>
      <p:sp>
        <p:nvSpPr>
          <p:cNvPr id="5" name="Footer Placeholder 4">
            <a:extLst>
              <a:ext uri="{FF2B5EF4-FFF2-40B4-BE49-F238E27FC236}">
                <a16:creationId xmlns:a16="http://schemas.microsoft.com/office/drawing/2014/main" id="{DB4ECCFB-172F-88E5-085B-B5A88986D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A43B4-4F64-9E34-14D3-CA868073F733}"/>
              </a:ext>
            </a:extLst>
          </p:cNvPr>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367129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882695-DE75-8B0B-22DE-5B9D2BF4EF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EA6250-7BC1-37D0-ED6D-3C079C9E37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38218-4D16-4C45-0F27-D28702BA70E9}"/>
              </a:ext>
            </a:extLst>
          </p:cNvPr>
          <p:cNvSpPr>
            <a:spLocks noGrp="1"/>
          </p:cNvSpPr>
          <p:nvPr>
            <p:ph type="dt" sz="half" idx="10"/>
          </p:nvPr>
        </p:nvSpPr>
        <p:spPr/>
        <p:txBody>
          <a:bodyPr/>
          <a:lstStyle/>
          <a:p>
            <a:fld id="{0A461BA9-3B19-4B77-9878-63C2A4B77163}" type="datetimeFigureOut">
              <a:rPr lang="en-US" smtClean="0"/>
              <a:t>5/9/2025</a:t>
            </a:fld>
            <a:endParaRPr lang="en-US"/>
          </a:p>
        </p:txBody>
      </p:sp>
      <p:sp>
        <p:nvSpPr>
          <p:cNvPr id="5" name="Footer Placeholder 4">
            <a:extLst>
              <a:ext uri="{FF2B5EF4-FFF2-40B4-BE49-F238E27FC236}">
                <a16:creationId xmlns:a16="http://schemas.microsoft.com/office/drawing/2014/main" id="{8A2DA833-66CA-B58B-4F82-1708F6B50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C10DD-4F49-F759-A833-D050843B4C8F}"/>
              </a:ext>
            </a:extLst>
          </p:cNvPr>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3630574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61BA9-3B19-4B77-9878-63C2A4B77163}"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7AA68-A6D0-4A01-875A-F91A08B9AA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4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61BA9-3B19-4B77-9878-63C2A4B77163}"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2567916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61BA9-3B19-4B77-9878-63C2A4B77163}"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7AA68-A6D0-4A01-875A-F91A08B9AA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94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61BA9-3B19-4B77-9878-63C2A4B77163}"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2122016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61BA9-3B19-4B77-9878-63C2A4B77163}" type="datetimeFigureOut">
              <a:rPr lang="en-US" smtClean="0"/>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1061569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61BA9-3B19-4B77-9878-63C2A4B77163}" type="datetimeFigureOut">
              <a:rPr lang="en-US" smtClean="0"/>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2628401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A461BA9-3B19-4B77-9878-63C2A4B77163}" type="datetimeFigureOut">
              <a:rPr lang="en-US" smtClean="0"/>
              <a:t>5/9/2025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1897635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A461BA9-3B19-4B77-9878-63C2A4B77163}" type="datetimeFigureOut">
              <a:rPr lang="en-US" smtClean="0"/>
              <a:t>5/9/2025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487AA68-A6D0-4A01-875A-F91A08B9AA74}" type="slidenum">
              <a:rPr lang="en-US" smtClean="0"/>
              <a:t>‹#›</a:t>
            </a:fld>
            <a:endParaRPr lang="en-US"/>
          </a:p>
        </p:txBody>
      </p:sp>
    </p:spTree>
    <p:extLst>
      <p:ext uri="{BB962C8B-B14F-4D97-AF65-F5344CB8AC3E}">
        <p14:creationId xmlns:p14="http://schemas.microsoft.com/office/powerpoint/2010/main" val="92428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565F-C869-D442-D1DA-0A003E196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F4D75-C3D2-E909-E927-844CEBA71B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440BC-F0BC-B080-BBF5-F95240ACDD3E}"/>
              </a:ext>
            </a:extLst>
          </p:cNvPr>
          <p:cNvSpPr>
            <a:spLocks noGrp="1"/>
          </p:cNvSpPr>
          <p:nvPr>
            <p:ph type="dt" sz="half" idx="10"/>
          </p:nvPr>
        </p:nvSpPr>
        <p:spPr/>
        <p:txBody>
          <a:bodyPr/>
          <a:lstStyle/>
          <a:p>
            <a:fld id="{0A461BA9-3B19-4B77-9878-63C2A4B77163}" type="datetimeFigureOut">
              <a:rPr lang="en-US" smtClean="0"/>
              <a:t>5/9/2025</a:t>
            </a:fld>
            <a:endParaRPr lang="en-US"/>
          </a:p>
        </p:txBody>
      </p:sp>
      <p:sp>
        <p:nvSpPr>
          <p:cNvPr id="5" name="Footer Placeholder 4">
            <a:extLst>
              <a:ext uri="{FF2B5EF4-FFF2-40B4-BE49-F238E27FC236}">
                <a16:creationId xmlns:a16="http://schemas.microsoft.com/office/drawing/2014/main" id="{58A8E2F9-8DDD-7310-AD54-C35D1EA93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506CD-5E59-AC2C-20C4-4DA951A03E38}"/>
              </a:ext>
            </a:extLst>
          </p:cNvPr>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3055876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461BA9-3B19-4B77-9878-63C2A4B77163}" type="datetimeFigureOut">
              <a:rPr lang="en-US" smtClean="0"/>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1039761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61BA9-3B19-4B77-9878-63C2A4B77163}"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1949366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61BA9-3B19-4B77-9878-63C2A4B77163}" type="datetimeFigureOut">
              <a:rPr lang="en-US" smtClean="0"/>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390352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C59C-9178-5E8E-3CD0-50B02D6B9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BE0E9C-243E-B101-3524-7AD57FB472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F4C449-955F-F2C9-7466-9A8677018A4D}"/>
              </a:ext>
            </a:extLst>
          </p:cNvPr>
          <p:cNvSpPr>
            <a:spLocks noGrp="1"/>
          </p:cNvSpPr>
          <p:nvPr>
            <p:ph type="dt" sz="half" idx="10"/>
          </p:nvPr>
        </p:nvSpPr>
        <p:spPr/>
        <p:txBody>
          <a:bodyPr/>
          <a:lstStyle/>
          <a:p>
            <a:fld id="{0A461BA9-3B19-4B77-9878-63C2A4B77163}" type="datetimeFigureOut">
              <a:rPr lang="en-US" smtClean="0"/>
              <a:t>5/9/2025</a:t>
            </a:fld>
            <a:endParaRPr lang="en-US"/>
          </a:p>
        </p:txBody>
      </p:sp>
      <p:sp>
        <p:nvSpPr>
          <p:cNvPr id="5" name="Footer Placeholder 4">
            <a:extLst>
              <a:ext uri="{FF2B5EF4-FFF2-40B4-BE49-F238E27FC236}">
                <a16:creationId xmlns:a16="http://schemas.microsoft.com/office/drawing/2014/main" id="{D49B8D8E-342C-274B-0098-277DA2D93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7A0DA-38A9-8E4E-F362-E2B0FA624AC4}"/>
              </a:ext>
            </a:extLst>
          </p:cNvPr>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56632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B5E5-7FF7-9455-166E-E722D31252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F78903-4FEA-1582-6E02-B4CE61665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7F6574-7806-46B2-4150-FCE62F2CA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498687-A9C7-F121-2127-BB13ACEBCBA8}"/>
              </a:ext>
            </a:extLst>
          </p:cNvPr>
          <p:cNvSpPr>
            <a:spLocks noGrp="1"/>
          </p:cNvSpPr>
          <p:nvPr>
            <p:ph type="dt" sz="half" idx="10"/>
          </p:nvPr>
        </p:nvSpPr>
        <p:spPr/>
        <p:txBody>
          <a:bodyPr/>
          <a:lstStyle/>
          <a:p>
            <a:fld id="{0A461BA9-3B19-4B77-9878-63C2A4B77163}" type="datetimeFigureOut">
              <a:rPr lang="en-US" smtClean="0"/>
              <a:t>5/9/2025</a:t>
            </a:fld>
            <a:endParaRPr lang="en-US"/>
          </a:p>
        </p:txBody>
      </p:sp>
      <p:sp>
        <p:nvSpPr>
          <p:cNvPr id="6" name="Footer Placeholder 5">
            <a:extLst>
              <a:ext uri="{FF2B5EF4-FFF2-40B4-BE49-F238E27FC236}">
                <a16:creationId xmlns:a16="http://schemas.microsoft.com/office/drawing/2014/main" id="{3E959E73-256A-6BA7-7E58-E6163AD90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C7595-58B4-D8C8-918B-CA8E466112C0}"/>
              </a:ext>
            </a:extLst>
          </p:cNvPr>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28387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D4A3-4D52-DE50-6AC1-A42A847B7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4962F8-B357-447B-B5C2-28DB47C8BB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756851-F9FD-A4E1-BC48-A30E127CD6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AACF5D-600B-013E-E8A6-02B8AB6D5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86B2DC-7509-2233-10D6-0991991D80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78C936-630F-D6C2-93EC-8227363939D6}"/>
              </a:ext>
            </a:extLst>
          </p:cNvPr>
          <p:cNvSpPr>
            <a:spLocks noGrp="1"/>
          </p:cNvSpPr>
          <p:nvPr>
            <p:ph type="dt" sz="half" idx="10"/>
          </p:nvPr>
        </p:nvSpPr>
        <p:spPr/>
        <p:txBody>
          <a:bodyPr/>
          <a:lstStyle/>
          <a:p>
            <a:fld id="{0A461BA9-3B19-4B77-9878-63C2A4B77163}" type="datetimeFigureOut">
              <a:rPr lang="en-US" smtClean="0"/>
              <a:t>5/9/2025</a:t>
            </a:fld>
            <a:endParaRPr lang="en-US"/>
          </a:p>
        </p:txBody>
      </p:sp>
      <p:sp>
        <p:nvSpPr>
          <p:cNvPr id="8" name="Footer Placeholder 7">
            <a:extLst>
              <a:ext uri="{FF2B5EF4-FFF2-40B4-BE49-F238E27FC236}">
                <a16:creationId xmlns:a16="http://schemas.microsoft.com/office/drawing/2014/main" id="{CC3EA507-0F28-CD33-1F23-887896563D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07916-47FA-77FC-DCF1-0AD4035E2CAD}"/>
              </a:ext>
            </a:extLst>
          </p:cNvPr>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163061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1454-0DB1-2FB0-F529-7E534142F7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1EAEBA-34F3-0677-FC9A-FDE10A4306AB}"/>
              </a:ext>
            </a:extLst>
          </p:cNvPr>
          <p:cNvSpPr>
            <a:spLocks noGrp="1"/>
          </p:cNvSpPr>
          <p:nvPr>
            <p:ph type="dt" sz="half" idx="10"/>
          </p:nvPr>
        </p:nvSpPr>
        <p:spPr/>
        <p:txBody>
          <a:bodyPr/>
          <a:lstStyle/>
          <a:p>
            <a:fld id="{0A461BA9-3B19-4B77-9878-63C2A4B77163}" type="datetimeFigureOut">
              <a:rPr lang="en-US" smtClean="0"/>
              <a:t>5/9/2025</a:t>
            </a:fld>
            <a:endParaRPr lang="en-US"/>
          </a:p>
        </p:txBody>
      </p:sp>
      <p:sp>
        <p:nvSpPr>
          <p:cNvPr id="4" name="Footer Placeholder 3">
            <a:extLst>
              <a:ext uri="{FF2B5EF4-FFF2-40B4-BE49-F238E27FC236}">
                <a16:creationId xmlns:a16="http://schemas.microsoft.com/office/drawing/2014/main" id="{FC08AEA5-9FA3-89A1-8A6C-6041278FF9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D1738D-EBFB-847C-AB33-7DADB7FC2BE0}"/>
              </a:ext>
            </a:extLst>
          </p:cNvPr>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96351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168D6-E4F0-6958-CE14-92E0562E6C99}"/>
              </a:ext>
            </a:extLst>
          </p:cNvPr>
          <p:cNvSpPr>
            <a:spLocks noGrp="1"/>
          </p:cNvSpPr>
          <p:nvPr>
            <p:ph type="dt" sz="half" idx="10"/>
          </p:nvPr>
        </p:nvSpPr>
        <p:spPr/>
        <p:txBody>
          <a:bodyPr/>
          <a:lstStyle/>
          <a:p>
            <a:fld id="{0A461BA9-3B19-4B77-9878-63C2A4B77163}" type="datetimeFigureOut">
              <a:rPr lang="en-US" smtClean="0"/>
              <a:t>5/9/2025</a:t>
            </a:fld>
            <a:endParaRPr lang="en-US"/>
          </a:p>
        </p:txBody>
      </p:sp>
      <p:sp>
        <p:nvSpPr>
          <p:cNvPr id="3" name="Footer Placeholder 2">
            <a:extLst>
              <a:ext uri="{FF2B5EF4-FFF2-40B4-BE49-F238E27FC236}">
                <a16:creationId xmlns:a16="http://schemas.microsoft.com/office/drawing/2014/main" id="{8F68CA6D-56F7-71C3-793A-3C97B851C5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5ED717-5595-4C58-641A-AF7A95C21022}"/>
              </a:ext>
            </a:extLst>
          </p:cNvPr>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74588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637A-C8FE-8D85-4B9F-80889FEC8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809473-8E5F-3ADC-0AFE-F6D53AB73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10FCBA-4A42-C7F2-7E36-F9A03E32F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83809-7672-83E4-BD73-AC236467723C}"/>
              </a:ext>
            </a:extLst>
          </p:cNvPr>
          <p:cNvSpPr>
            <a:spLocks noGrp="1"/>
          </p:cNvSpPr>
          <p:nvPr>
            <p:ph type="dt" sz="half" idx="10"/>
          </p:nvPr>
        </p:nvSpPr>
        <p:spPr/>
        <p:txBody>
          <a:bodyPr/>
          <a:lstStyle/>
          <a:p>
            <a:fld id="{0A461BA9-3B19-4B77-9878-63C2A4B77163}" type="datetimeFigureOut">
              <a:rPr lang="en-US" smtClean="0"/>
              <a:t>5/9/2025</a:t>
            </a:fld>
            <a:endParaRPr lang="en-US"/>
          </a:p>
        </p:txBody>
      </p:sp>
      <p:sp>
        <p:nvSpPr>
          <p:cNvPr id="6" name="Footer Placeholder 5">
            <a:extLst>
              <a:ext uri="{FF2B5EF4-FFF2-40B4-BE49-F238E27FC236}">
                <a16:creationId xmlns:a16="http://schemas.microsoft.com/office/drawing/2014/main" id="{5995AC3A-4627-DDF8-A7D5-F0A5ADF22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BDFB6-5B7F-9AB8-54BD-231B5B2DDAD5}"/>
              </a:ext>
            </a:extLst>
          </p:cNvPr>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148109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D827-99DE-9A60-C35F-A67EA1CC3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250A9-F798-4502-1207-F293F8F67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0AB78B-9FBA-FA7E-5ACD-5BDC6C86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28081B-A75D-514C-8110-47B3114D150A}"/>
              </a:ext>
            </a:extLst>
          </p:cNvPr>
          <p:cNvSpPr>
            <a:spLocks noGrp="1"/>
          </p:cNvSpPr>
          <p:nvPr>
            <p:ph type="dt" sz="half" idx="10"/>
          </p:nvPr>
        </p:nvSpPr>
        <p:spPr/>
        <p:txBody>
          <a:bodyPr/>
          <a:lstStyle/>
          <a:p>
            <a:fld id="{0A461BA9-3B19-4B77-9878-63C2A4B77163}" type="datetimeFigureOut">
              <a:rPr lang="en-US" smtClean="0"/>
              <a:t>5/9/2025</a:t>
            </a:fld>
            <a:endParaRPr lang="en-US"/>
          </a:p>
        </p:txBody>
      </p:sp>
      <p:sp>
        <p:nvSpPr>
          <p:cNvPr id="6" name="Footer Placeholder 5">
            <a:extLst>
              <a:ext uri="{FF2B5EF4-FFF2-40B4-BE49-F238E27FC236}">
                <a16:creationId xmlns:a16="http://schemas.microsoft.com/office/drawing/2014/main" id="{49108866-8A74-E927-844E-B8DED95417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213FEC-9336-FFEB-6EA8-52CA1B727603}"/>
              </a:ext>
            </a:extLst>
          </p:cNvPr>
          <p:cNvSpPr>
            <a:spLocks noGrp="1"/>
          </p:cNvSpPr>
          <p:nvPr>
            <p:ph type="sldNum" sz="quarter" idx="12"/>
          </p:nvPr>
        </p:nvSpPr>
        <p:spPr/>
        <p:txBody>
          <a:bodyPr/>
          <a:lstStyle/>
          <a:p>
            <a:fld id="{B487AA68-A6D0-4A01-875A-F91A08B9AA74}" type="slidenum">
              <a:rPr lang="en-US" smtClean="0"/>
              <a:t>‹#›</a:t>
            </a:fld>
            <a:endParaRPr lang="en-US"/>
          </a:p>
        </p:txBody>
      </p:sp>
    </p:spTree>
    <p:extLst>
      <p:ext uri="{BB962C8B-B14F-4D97-AF65-F5344CB8AC3E}">
        <p14:creationId xmlns:p14="http://schemas.microsoft.com/office/powerpoint/2010/main" val="224500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958F0C-1C09-50D2-D504-CDCD6C9A3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B33A11-6317-7813-E0B1-B3E36C8A0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95E30-B5C1-B045-1387-559A478A3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461BA9-3B19-4B77-9878-63C2A4B77163}" type="datetimeFigureOut">
              <a:rPr lang="en-US" smtClean="0"/>
              <a:t>5/9/2025</a:t>
            </a:fld>
            <a:endParaRPr lang="en-US"/>
          </a:p>
        </p:txBody>
      </p:sp>
      <p:sp>
        <p:nvSpPr>
          <p:cNvPr id="5" name="Footer Placeholder 4">
            <a:extLst>
              <a:ext uri="{FF2B5EF4-FFF2-40B4-BE49-F238E27FC236}">
                <a16:creationId xmlns:a16="http://schemas.microsoft.com/office/drawing/2014/main" id="{8B926DF4-1A8F-EDAC-E637-A1596A359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B489541-D221-38AE-FD80-38E1390D96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87AA68-A6D0-4A01-875A-F91A08B9AA74}" type="slidenum">
              <a:rPr lang="en-US" smtClean="0"/>
              <a:t>‹#›</a:t>
            </a:fld>
            <a:endParaRPr lang="en-US"/>
          </a:p>
        </p:txBody>
      </p:sp>
    </p:spTree>
    <p:extLst>
      <p:ext uri="{BB962C8B-B14F-4D97-AF65-F5344CB8AC3E}">
        <p14:creationId xmlns:p14="http://schemas.microsoft.com/office/powerpoint/2010/main" val="5736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A461BA9-3B19-4B77-9878-63C2A4B77163}" type="datetimeFigureOut">
              <a:rPr lang="en-US" smtClean="0"/>
              <a:t>5/9/2025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487AA68-A6D0-4A01-875A-F91A08B9AA7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69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6456-5BD0-04D1-26CE-FF7CAF8F8CE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79CDB60-E86B-1FA2-6CF2-C0403F7543E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083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a:extLst>
              <a:ext uri="{FF2B5EF4-FFF2-40B4-BE49-F238E27FC236}">
                <a16:creationId xmlns:a16="http://schemas.microsoft.com/office/drawing/2014/main" id="{B6513216-13B3-8020-6B91-D430A922DA50}"/>
              </a:ext>
            </a:extLst>
          </p:cNvPr>
          <p:cNvSpPr>
            <a:spLocks noGrp="1"/>
          </p:cNvSpPr>
          <p:nvPr>
            <p:ph type="title"/>
          </p:nvPr>
        </p:nvSpPr>
        <p:spPr>
          <a:xfrm>
            <a:off x="1981200" y="549276"/>
            <a:ext cx="8229600" cy="576263"/>
          </a:xfrm>
        </p:spPr>
        <p:txBody>
          <a:bodyPr rtlCol="0">
            <a:normAutofit/>
          </a:bodyPr>
          <a:lstStyle/>
          <a:p>
            <a:pPr>
              <a:defRPr/>
            </a:pPr>
            <a:r>
              <a:rPr lang="es-AR" sz="3600"/>
              <a:t>EL PROBLEMA DE MAXIMIZACIÓN</a:t>
            </a:r>
            <a:endParaRPr lang="es-PE" sz="3600"/>
          </a:p>
        </p:txBody>
      </p:sp>
      <p:sp>
        <p:nvSpPr>
          <p:cNvPr id="4" name="3 CuadroTexto">
            <a:extLst>
              <a:ext uri="{FF2B5EF4-FFF2-40B4-BE49-F238E27FC236}">
                <a16:creationId xmlns:a16="http://schemas.microsoft.com/office/drawing/2014/main" id="{9384335C-EBDA-9E38-1420-291AF32715CD}"/>
              </a:ext>
            </a:extLst>
          </p:cNvPr>
          <p:cNvSpPr txBox="1"/>
          <p:nvPr/>
        </p:nvSpPr>
        <p:spPr>
          <a:xfrm>
            <a:off x="1774825" y="1268414"/>
            <a:ext cx="8642350" cy="4303679"/>
          </a:xfrm>
          <a:prstGeom prst="rect">
            <a:avLst/>
          </a:prstGeom>
          <a:noFill/>
        </p:spPr>
        <p:txBody>
          <a:bodyPr>
            <a:spAutoFit/>
          </a:bodyPr>
          <a:lstStyle/>
          <a:p>
            <a:pPr algn="just">
              <a:lnSpc>
                <a:spcPts val="3300"/>
              </a:lnSpc>
              <a:defRPr/>
            </a:pPr>
            <a:r>
              <a:rPr lang="es-AR" sz="2400" dirty="0">
                <a:cs typeface="Arial" charset="0"/>
              </a:rPr>
              <a:t>La formulación del problema para esta situación es la siguiente:</a:t>
            </a:r>
          </a:p>
          <a:p>
            <a:pPr algn="just">
              <a:lnSpc>
                <a:spcPts val="3300"/>
              </a:lnSpc>
              <a:defRPr/>
            </a:pPr>
            <a:endParaRPr lang="es-AR" sz="2400" dirty="0">
              <a:cs typeface="Arial" charset="0"/>
            </a:endParaRPr>
          </a:p>
          <a:p>
            <a:pPr algn="just">
              <a:lnSpc>
                <a:spcPts val="3300"/>
              </a:lnSpc>
              <a:defRPr/>
            </a:pPr>
            <a:endParaRPr lang="es-AR" sz="2400" dirty="0">
              <a:cs typeface="Arial" charset="0"/>
            </a:endParaRPr>
          </a:p>
          <a:p>
            <a:pPr algn="just">
              <a:lnSpc>
                <a:spcPts val="3300"/>
              </a:lnSpc>
              <a:defRPr/>
            </a:pPr>
            <a:endParaRPr lang="es-AR" sz="2400" dirty="0">
              <a:cs typeface="Arial" charset="0"/>
            </a:endParaRPr>
          </a:p>
          <a:p>
            <a:pPr algn="just">
              <a:lnSpc>
                <a:spcPts val="3300"/>
              </a:lnSpc>
              <a:defRPr/>
            </a:pPr>
            <a:endParaRPr lang="es-AR" sz="2400" dirty="0">
              <a:cs typeface="Arial" charset="0"/>
            </a:endParaRPr>
          </a:p>
          <a:p>
            <a:pPr algn="just">
              <a:lnSpc>
                <a:spcPts val="3300"/>
              </a:lnSpc>
              <a:defRPr/>
            </a:pPr>
            <a:r>
              <a:rPr lang="es-AR" sz="2400" dirty="0">
                <a:cs typeface="Arial" charset="0"/>
              </a:rPr>
              <a:t>Donde </a:t>
            </a:r>
          </a:p>
          <a:p>
            <a:pPr algn="just">
              <a:lnSpc>
                <a:spcPts val="3300"/>
              </a:lnSpc>
              <a:defRPr/>
            </a:pPr>
            <a:r>
              <a:rPr lang="es-AR" sz="2400" dirty="0">
                <a:cs typeface="Arial" charset="0"/>
              </a:rPr>
              <a:t>X</a:t>
            </a:r>
            <a:r>
              <a:rPr lang="es-AR" sz="2400" baseline="-25000" dirty="0">
                <a:cs typeface="Arial" charset="0"/>
              </a:rPr>
              <a:t>1 </a:t>
            </a:r>
            <a:r>
              <a:rPr lang="es-AR" sz="2400" dirty="0">
                <a:cs typeface="Arial" charset="0"/>
              </a:rPr>
              <a:t>= cantidad de relojes de hombre que se producen semanalmente.</a:t>
            </a:r>
          </a:p>
          <a:p>
            <a:pPr algn="just">
              <a:lnSpc>
                <a:spcPts val="3300"/>
              </a:lnSpc>
              <a:defRPr/>
            </a:pPr>
            <a:r>
              <a:rPr lang="es-AR" sz="2400" dirty="0">
                <a:cs typeface="Arial" charset="0"/>
              </a:rPr>
              <a:t>X</a:t>
            </a:r>
            <a:r>
              <a:rPr lang="es-AR" sz="2400" baseline="-25000" dirty="0">
                <a:cs typeface="Arial" charset="0"/>
              </a:rPr>
              <a:t>2</a:t>
            </a:r>
            <a:r>
              <a:rPr lang="es-AR" sz="2400" dirty="0">
                <a:cs typeface="Arial" charset="0"/>
              </a:rPr>
              <a:t> = cantidad de relojes de mujer que se producen semanalmente.</a:t>
            </a:r>
          </a:p>
        </p:txBody>
      </p:sp>
      <p:pic>
        <p:nvPicPr>
          <p:cNvPr id="10244" name="Picture 2">
            <a:extLst>
              <a:ext uri="{FF2B5EF4-FFF2-40B4-BE49-F238E27FC236}">
                <a16:creationId xmlns:a16="http://schemas.microsoft.com/office/drawing/2014/main" id="{599CA5EC-00D6-B527-3228-15B379057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305050"/>
            <a:ext cx="84709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a:extLst>
              <a:ext uri="{FF2B5EF4-FFF2-40B4-BE49-F238E27FC236}">
                <a16:creationId xmlns:a16="http://schemas.microsoft.com/office/drawing/2014/main" id="{08C3FA85-183B-3F23-DA43-4618AF841F89}"/>
              </a:ext>
            </a:extLst>
          </p:cNvPr>
          <p:cNvSpPr>
            <a:spLocks noGrp="1"/>
          </p:cNvSpPr>
          <p:nvPr>
            <p:ph type="title"/>
          </p:nvPr>
        </p:nvSpPr>
        <p:spPr>
          <a:xfrm>
            <a:off x="1981200" y="549276"/>
            <a:ext cx="8229600" cy="576263"/>
          </a:xfrm>
        </p:spPr>
        <p:txBody>
          <a:bodyPr rtlCol="0">
            <a:normAutofit/>
          </a:bodyPr>
          <a:lstStyle/>
          <a:p>
            <a:pPr>
              <a:defRPr/>
            </a:pPr>
            <a:r>
              <a:rPr lang="es-AR" sz="3600"/>
              <a:t>EL PROBLEMA DE MAXIMIZACIÓN</a:t>
            </a:r>
            <a:endParaRPr lang="es-PE" sz="3600"/>
          </a:p>
        </p:txBody>
      </p:sp>
      <p:pic>
        <p:nvPicPr>
          <p:cNvPr id="11267" name="Picture 2">
            <a:extLst>
              <a:ext uri="{FF2B5EF4-FFF2-40B4-BE49-F238E27FC236}">
                <a16:creationId xmlns:a16="http://schemas.microsoft.com/office/drawing/2014/main" id="{3ED3998F-1979-C891-8431-A536C1C2F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1628776"/>
            <a:ext cx="7978775"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a:extLst>
              <a:ext uri="{FF2B5EF4-FFF2-40B4-BE49-F238E27FC236}">
                <a16:creationId xmlns:a16="http://schemas.microsoft.com/office/drawing/2014/main" id="{DC0D01F1-7FB3-ED2A-65CF-612697E54CCA}"/>
              </a:ext>
            </a:extLst>
          </p:cNvPr>
          <p:cNvSpPr>
            <a:spLocks noGrp="1"/>
          </p:cNvSpPr>
          <p:nvPr>
            <p:ph type="title"/>
          </p:nvPr>
        </p:nvSpPr>
        <p:spPr>
          <a:xfrm>
            <a:off x="1981200" y="765176"/>
            <a:ext cx="8229600" cy="576263"/>
          </a:xfrm>
        </p:spPr>
        <p:txBody>
          <a:bodyPr rtlCol="0">
            <a:normAutofit fontScale="90000"/>
          </a:bodyPr>
          <a:lstStyle/>
          <a:p>
            <a:pPr>
              <a:defRPr/>
            </a:pPr>
            <a:r>
              <a:rPr lang="es-AR" sz="2800"/>
              <a:t>AUMENTO DE LAS RESTRICCIONES Y DE LA FUNCIÓN OBJETIVO</a:t>
            </a:r>
            <a:endParaRPr lang="es-PE" sz="2800"/>
          </a:p>
        </p:txBody>
      </p:sp>
      <p:sp>
        <p:nvSpPr>
          <p:cNvPr id="4" name="3 CuadroTexto">
            <a:extLst>
              <a:ext uri="{FF2B5EF4-FFF2-40B4-BE49-F238E27FC236}">
                <a16:creationId xmlns:a16="http://schemas.microsoft.com/office/drawing/2014/main" id="{C443934D-FB82-5BFB-AB0C-5465BB2D2021}"/>
              </a:ext>
            </a:extLst>
          </p:cNvPr>
          <p:cNvSpPr txBox="1"/>
          <p:nvPr/>
        </p:nvSpPr>
        <p:spPr>
          <a:xfrm>
            <a:off x="1774825" y="1860551"/>
            <a:ext cx="8642350" cy="3478213"/>
          </a:xfrm>
          <a:prstGeom prst="rect">
            <a:avLst/>
          </a:prstGeom>
          <a:noFill/>
        </p:spPr>
        <p:txBody>
          <a:bodyPr>
            <a:spAutoFit/>
          </a:bodyPr>
          <a:lstStyle/>
          <a:p>
            <a:pPr algn="just">
              <a:lnSpc>
                <a:spcPts val="3300"/>
              </a:lnSpc>
              <a:defRPr/>
            </a:pPr>
            <a:r>
              <a:rPr lang="es-AR" sz="2400" dirty="0">
                <a:cs typeface="Arial" charset="0"/>
              </a:rPr>
              <a:t>El aumento de las restricciones y de la función objetivo surge porque el método </a:t>
            </a:r>
            <a:r>
              <a:rPr lang="es-AR" sz="2400" dirty="0" err="1">
                <a:cs typeface="Arial" charset="0"/>
              </a:rPr>
              <a:t>símplex</a:t>
            </a:r>
            <a:r>
              <a:rPr lang="es-AR" sz="2400" dirty="0">
                <a:cs typeface="Arial" charset="0"/>
              </a:rPr>
              <a:t> comienza por definición en el origen es decir en el punto (0,0) y de este punto al valor de las restricciones existe una diferencia. </a:t>
            </a:r>
          </a:p>
          <a:p>
            <a:pPr algn="just">
              <a:lnSpc>
                <a:spcPts val="3300"/>
              </a:lnSpc>
              <a:defRPr/>
            </a:pPr>
            <a:endParaRPr lang="es-AR" sz="2400" dirty="0">
              <a:cs typeface="Arial" charset="0"/>
            </a:endParaRPr>
          </a:p>
          <a:p>
            <a:pPr algn="just">
              <a:lnSpc>
                <a:spcPts val="3300"/>
              </a:lnSpc>
              <a:defRPr/>
            </a:pPr>
            <a:r>
              <a:rPr lang="es-AR" sz="2400" dirty="0">
                <a:cs typeface="Arial" charset="0"/>
              </a:rPr>
              <a:t>Esta diferencia se conoce como </a:t>
            </a:r>
            <a:r>
              <a:rPr lang="es-AR" sz="2400" b="1" i="1" dirty="0">
                <a:solidFill>
                  <a:schemeClr val="accent6">
                    <a:lumMod val="50000"/>
                  </a:schemeClr>
                </a:solidFill>
                <a:cs typeface="Arial" charset="0"/>
              </a:rPr>
              <a:t>holgura </a:t>
            </a:r>
            <a:r>
              <a:rPr lang="es-AR" sz="2400" dirty="0">
                <a:cs typeface="Arial" charset="0"/>
              </a:rPr>
              <a:t>y por cada restricción que tenga el problema tendremos una o más variables las cuales el método tomará en consideración.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a:extLst>
              <a:ext uri="{FF2B5EF4-FFF2-40B4-BE49-F238E27FC236}">
                <a16:creationId xmlns:a16="http://schemas.microsoft.com/office/drawing/2014/main" id="{F76EE329-FFDD-22F3-2DA0-C26BF35AE792}"/>
              </a:ext>
            </a:extLst>
          </p:cNvPr>
          <p:cNvSpPr>
            <a:spLocks noGrp="1"/>
          </p:cNvSpPr>
          <p:nvPr>
            <p:ph type="title"/>
          </p:nvPr>
        </p:nvSpPr>
        <p:spPr>
          <a:xfrm>
            <a:off x="1981200" y="765176"/>
            <a:ext cx="8229600" cy="576263"/>
          </a:xfrm>
        </p:spPr>
        <p:txBody>
          <a:bodyPr rtlCol="0">
            <a:normAutofit fontScale="90000"/>
          </a:bodyPr>
          <a:lstStyle/>
          <a:p>
            <a:pPr>
              <a:defRPr/>
            </a:pPr>
            <a:r>
              <a:rPr lang="es-AR" sz="2800"/>
              <a:t>AUMENTO DE LAS RESTRICCIONES Y DE LA FUNCIÓN OBJETIVO</a:t>
            </a:r>
            <a:endParaRPr lang="es-PE" sz="2800"/>
          </a:p>
        </p:txBody>
      </p:sp>
      <p:sp>
        <p:nvSpPr>
          <p:cNvPr id="4" name="3 CuadroTexto">
            <a:extLst>
              <a:ext uri="{FF2B5EF4-FFF2-40B4-BE49-F238E27FC236}">
                <a16:creationId xmlns:a16="http://schemas.microsoft.com/office/drawing/2014/main" id="{58843732-CB27-D70A-32F4-77BA1D80F79D}"/>
              </a:ext>
            </a:extLst>
          </p:cNvPr>
          <p:cNvSpPr txBox="1"/>
          <p:nvPr/>
        </p:nvSpPr>
        <p:spPr>
          <a:xfrm>
            <a:off x="1774825" y="1700214"/>
            <a:ext cx="8642350" cy="3055937"/>
          </a:xfrm>
          <a:prstGeom prst="rect">
            <a:avLst/>
          </a:prstGeom>
          <a:noFill/>
        </p:spPr>
        <p:txBody>
          <a:bodyPr>
            <a:spAutoFit/>
          </a:bodyPr>
          <a:lstStyle/>
          <a:p>
            <a:pPr algn="just">
              <a:lnSpc>
                <a:spcPts val="3300"/>
              </a:lnSpc>
              <a:defRPr/>
            </a:pPr>
            <a:r>
              <a:rPr lang="es-AR" sz="2400" dirty="0">
                <a:cs typeface="Arial" charset="0"/>
              </a:rPr>
              <a:t>Comencemos con las ecuaciones de restricción:</a:t>
            </a:r>
          </a:p>
          <a:p>
            <a:pPr algn="just">
              <a:lnSpc>
                <a:spcPts val="3300"/>
              </a:lnSpc>
              <a:defRPr/>
            </a:pPr>
            <a:endParaRPr lang="es-AR" sz="2400" dirty="0">
              <a:cs typeface="Arial" charset="0"/>
            </a:endParaRPr>
          </a:p>
          <a:p>
            <a:pPr algn="just">
              <a:lnSpc>
                <a:spcPts val="3300"/>
              </a:lnSpc>
              <a:defRPr/>
            </a:pPr>
            <a:endParaRPr lang="es-AR" sz="2400" dirty="0">
              <a:cs typeface="Arial" charset="0"/>
            </a:endParaRPr>
          </a:p>
          <a:p>
            <a:pPr algn="just">
              <a:lnSpc>
                <a:spcPts val="3300"/>
              </a:lnSpc>
              <a:defRPr/>
            </a:pPr>
            <a:endParaRPr lang="es-AR" sz="2400" dirty="0">
              <a:cs typeface="Arial" charset="0"/>
            </a:endParaRPr>
          </a:p>
          <a:p>
            <a:pPr algn="just">
              <a:lnSpc>
                <a:spcPts val="3300"/>
              </a:lnSpc>
              <a:defRPr/>
            </a:pPr>
            <a:r>
              <a:rPr lang="es-AR" sz="2400" dirty="0">
                <a:cs typeface="Arial" charset="0"/>
              </a:rPr>
              <a:t>La variable de holgura S</a:t>
            </a:r>
            <a:r>
              <a:rPr lang="es-AR" sz="2400" baseline="-25000" dirty="0">
                <a:cs typeface="Arial" charset="0"/>
              </a:rPr>
              <a:t>1</a:t>
            </a:r>
            <a:r>
              <a:rPr lang="es-AR" sz="2400" dirty="0">
                <a:cs typeface="Arial" charset="0"/>
              </a:rPr>
              <a:t> representa las horas de producción no </a:t>
            </a:r>
            <a:r>
              <a:rPr lang="es-AR" sz="2400" dirty="0" err="1">
                <a:cs typeface="Arial" charset="0"/>
              </a:rPr>
              <a:t>utilzazas</a:t>
            </a:r>
            <a:r>
              <a:rPr lang="es-AR" sz="2400" dirty="0">
                <a:cs typeface="Arial" charset="0"/>
              </a:rPr>
              <a:t> y la variable S</a:t>
            </a:r>
            <a:r>
              <a:rPr lang="es-AR" sz="2400" baseline="-25000" dirty="0">
                <a:cs typeface="Arial" charset="0"/>
              </a:rPr>
              <a:t>2</a:t>
            </a:r>
            <a:r>
              <a:rPr lang="es-AR" sz="2400" dirty="0">
                <a:cs typeface="Arial" charset="0"/>
              </a:rPr>
              <a:t> representa las horas de inspección y empaque no utilizadas.</a:t>
            </a:r>
          </a:p>
        </p:txBody>
      </p:sp>
      <p:pic>
        <p:nvPicPr>
          <p:cNvPr id="13316" name="Picture 2">
            <a:extLst>
              <a:ext uri="{FF2B5EF4-FFF2-40B4-BE49-F238E27FC236}">
                <a16:creationId xmlns:a16="http://schemas.microsoft.com/office/drawing/2014/main" id="{F4D484D0-FB85-E07A-4687-6E0D07E91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825" y="2420939"/>
            <a:ext cx="33083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id="{016F457F-AF8F-0714-1605-F447F2E53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5086350"/>
            <a:ext cx="40322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a:extLst>
              <a:ext uri="{FF2B5EF4-FFF2-40B4-BE49-F238E27FC236}">
                <a16:creationId xmlns:a16="http://schemas.microsoft.com/office/drawing/2014/main" id="{84A60AB8-D03C-CEB0-4F10-CEA481972D72}"/>
              </a:ext>
            </a:extLst>
          </p:cNvPr>
          <p:cNvSpPr>
            <a:spLocks noGrp="1"/>
          </p:cNvSpPr>
          <p:nvPr>
            <p:ph type="title"/>
          </p:nvPr>
        </p:nvSpPr>
        <p:spPr>
          <a:xfrm>
            <a:off x="1981200" y="765176"/>
            <a:ext cx="8229600" cy="576263"/>
          </a:xfrm>
        </p:spPr>
        <p:txBody>
          <a:bodyPr rtlCol="0">
            <a:normAutofit fontScale="90000"/>
          </a:bodyPr>
          <a:lstStyle/>
          <a:p>
            <a:pPr>
              <a:defRPr/>
            </a:pPr>
            <a:r>
              <a:rPr lang="es-AR" sz="2800"/>
              <a:t>AUMENTO DE LAS RESTRICCIONES Y DE LA FUNCIÓN OBJETIVO</a:t>
            </a:r>
            <a:endParaRPr lang="es-PE" sz="2800"/>
          </a:p>
        </p:txBody>
      </p:sp>
      <p:sp>
        <p:nvSpPr>
          <p:cNvPr id="4" name="3 CuadroTexto">
            <a:extLst>
              <a:ext uri="{FF2B5EF4-FFF2-40B4-BE49-F238E27FC236}">
                <a16:creationId xmlns:a16="http://schemas.microsoft.com/office/drawing/2014/main" id="{6EFFC058-470C-3A4F-515F-32CD079B0735}"/>
              </a:ext>
            </a:extLst>
          </p:cNvPr>
          <p:cNvSpPr txBox="1"/>
          <p:nvPr/>
        </p:nvSpPr>
        <p:spPr>
          <a:xfrm>
            <a:off x="1774825" y="1700214"/>
            <a:ext cx="8642350" cy="3055937"/>
          </a:xfrm>
          <a:prstGeom prst="rect">
            <a:avLst/>
          </a:prstGeom>
          <a:noFill/>
        </p:spPr>
        <p:txBody>
          <a:bodyPr>
            <a:spAutoFit/>
          </a:bodyPr>
          <a:lstStyle/>
          <a:p>
            <a:pPr algn="just">
              <a:lnSpc>
                <a:spcPts val="3300"/>
              </a:lnSpc>
              <a:defRPr/>
            </a:pPr>
            <a:r>
              <a:rPr lang="es-AR" sz="2400" dirty="0">
                <a:cs typeface="Arial" charset="0"/>
              </a:rPr>
              <a:t>Estas variables de holgura no producen ganancia alguna porque se relacionan con los recursos por lo tanto serán añadidas a la función objetivo y sus coeficientes serán 0 porque estas no aportan a la ganancia. Al reformular la función objetivo junto con las</a:t>
            </a:r>
          </a:p>
          <a:p>
            <a:pPr algn="just">
              <a:lnSpc>
                <a:spcPts val="3300"/>
              </a:lnSpc>
              <a:defRPr/>
            </a:pPr>
            <a:r>
              <a:rPr lang="es-AR" sz="2400" dirty="0">
                <a:cs typeface="Arial" charset="0"/>
              </a:rPr>
              <a:t>restricciones tendremos que estas se expresan de la siguiente forma:</a:t>
            </a:r>
          </a:p>
        </p:txBody>
      </p:sp>
      <p:pic>
        <p:nvPicPr>
          <p:cNvPr id="14340" name="Picture 3">
            <a:extLst>
              <a:ext uri="{FF2B5EF4-FFF2-40B4-BE49-F238E27FC236}">
                <a16:creationId xmlns:a16="http://schemas.microsoft.com/office/drawing/2014/main" id="{54207204-2255-0519-0E69-F1BA33B00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4868864"/>
            <a:ext cx="67071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a:extLst>
              <a:ext uri="{FF2B5EF4-FFF2-40B4-BE49-F238E27FC236}">
                <a16:creationId xmlns:a16="http://schemas.microsoft.com/office/drawing/2014/main" id="{1E1584B4-B57D-8B47-DC01-8CEB409C3C77}"/>
              </a:ext>
            </a:extLst>
          </p:cNvPr>
          <p:cNvSpPr>
            <a:spLocks noGrp="1"/>
          </p:cNvSpPr>
          <p:nvPr>
            <p:ph type="title"/>
          </p:nvPr>
        </p:nvSpPr>
        <p:spPr>
          <a:xfrm>
            <a:off x="1981200" y="765176"/>
            <a:ext cx="8229600" cy="576263"/>
          </a:xfrm>
        </p:spPr>
        <p:txBody>
          <a:bodyPr/>
          <a:lstStyle/>
          <a:p>
            <a:r>
              <a:rPr lang="es-AR" altLang="en-US" sz="2800"/>
              <a:t>SOLUCIÓN INICIAL</a:t>
            </a:r>
            <a:endParaRPr lang="es-PE" altLang="en-US" sz="2800"/>
          </a:p>
        </p:txBody>
      </p:sp>
      <p:sp>
        <p:nvSpPr>
          <p:cNvPr id="4" name="3 CuadroTexto">
            <a:extLst>
              <a:ext uri="{FF2B5EF4-FFF2-40B4-BE49-F238E27FC236}">
                <a16:creationId xmlns:a16="http://schemas.microsoft.com/office/drawing/2014/main" id="{7E66C93B-7569-83D8-FCBD-404A572DED40}"/>
              </a:ext>
            </a:extLst>
          </p:cNvPr>
          <p:cNvSpPr txBox="1"/>
          <p:nvPr/>
        </p:nvSpPr>
        <p:spPr>
          <a:xfrm>
            <a:off x="1774825" y="1700213"/>
            <a:ext cx="8642350" cy="4748212"/>
          </a:xfrm>
          <a:prstGeom prst="rect">
            <a:avLst/>
          </a:prstGeom>
          <a:noFill/>
        </p:spPr>
        <p:txBody>
          <a:bodyPr>
            <a:spAutoFit/>
          </a:bodyPr>
          <a:lstStyle/>
          <a:p>
            <a:pPr algn="just">
              <a:lnSpc>
                <a:spcPts val="3300"/>
              </a:lnSpc>
              <a:defRPr/>
            </a:pPr>
            <a:r>
              <a:rPr lang="es-AR" sz="2400" dirty="0">
                <a:cs typeface="Arial" charset="0"/>
              </a:rPr>
              <a:t>Las dos restricciones consideradas en la formulación del problema establecen dos ecuaciones y cuatro variables (X</a:t>
            </a:r>
            <a:r>
              <a:rPr lang="es-AR" sz="2400" baseline="-25000" dirty="0">
                <a:cs typeface="Arial" charset="0"/>
              </a:rPr>
              <a:t>1</a:t>
            </a:r>
            <a:r>
              <a:rPr lang="es-AR" sz="2400" dirty="0">
                <a:cs typeface="Arial" charset="0"/>
              </a:rPr>
              <a:t>, X</a:t>
            </a:r>
            <a:r>
              <a:rPr lang="es-AR" sz="2400" baseline="-25000" dirty="0">
                <a:cs typeface="Arial" charset="0"/>
              </a:rPr>
              <a:t>2</a:t>
            </a:r>
            <a:r>
              <a:rPr lang="es-AR" sz="2400" dirty="0">
                <a:cs typeface="Arial" charset="0"/>
              </a:rPr>
              <a:t>, S</a:t>
            </a:r>
            <a:r>
              <a:rPr lang="es-AR" sz="2400" baseline="-25000" dirty="0">
                <a:cs typeface="Arial" charset="0"/>
              </a:rPr>
              <a:t>1</a:t>
            </a:r>
            <a:r>
              <a:rPr lang="es-AR" sz="2400" dirty="0">
                <a:cs typeface="Arial" charset="0"/>
              </a:rPr>
              <a:t>, S</a:t>
            </a:r>
            <a:r>
              <a:rPr lang="es-AR" sz="2400" baseline="-25000" dirty="0">
                <a:cs typeface="Arial" charset="0"/>
              </a:rPr>
              <a:t>2</a:t>
            </a:r>
            <a:r>
              <a:rPr lang="es-AR" sz="2400" dirty="0">
                <a:cs typeface="Arial" charset="0"/>
              </a:rPr>
              <a:t>). </a:t>
            </a:r>
          </a:p>
          <a:p>
            <a:pPr algn="just">
              <a:lnSpc>
                <a:spcPts val="3300"/>
              </a:lnSpc>
              <a:defRPr/>
            </a:pPr>
            <a:r>
              <a:rPr lang="es-AR" sz="2400" dirty="0">
                <a:cs typeface="Arial" charset="0"/>
              </a:rPr>
              <a:t>El uso del álgebra para aquellos casos donde tenemos cuatro variables desconocidas y solo dos ecuaciones, conlleva igualar dos de las variables a 0 y luego resolvemos para las otras dos variables restantes. </a:t>
            </a:r>
          </a:p>
          <a:p>
            <a:pPr algn="just">
              <a:lnSpc>
                <a:spcPts val="3300"/>
              </a:lnSpc>
              <a:defRPr/>
            </a:pPr>
            <a:r>
              <a:rPr lang="es-AR" sz="2400" dirty="0">
                <a:cs typeface="Arial" charset="0"/>
              </a:rPr>
              <a:t>Es decir si X</a:t>
            </a:r>
            <a:r>
              <a:rPr lang="es-AR" sz="2400" baseline="-25000" dirty="0">
                <a:cs typeface="Arial" charset="0"/>
              </a:rPr>
              <a:t>1</a:t>
            </a:r>
            <a:r>
              <a:rPr lang="es-AR" sz="2400" dirty="0">
                <a:cs typeface="Arial" charset="0"/>
              </a:rPr>
              <a:t> = X</a:t>
            </a:r>
            <a:r>
              <a:rPr lang="es-AR" sz="2400" baseline="-25000" dirty="0">
                <a:cs typeface="Arial" charset="0"/>
              </a:rPr>
              <a:t>2 </a:t>
            </a:r>
            <a:r>
              <a:rPr lang="es-AR" sz="2400" dirty="0">
                <a:cs typeface="Arial" charset="0"/>
              </a:rPr>
              <a:t>= 0 entonces S</a:t>
            </a:r>
            <a:r>
              <a:rPr lang="es-AR" sz="2400" baseline="-25000" dirty="0">
                <a:cs typeface="Arial" charset="0"/>
              </a:rPr>
              <a:t>1</a:t>
            </a:r>
            <a:r>
              <a:rPr lang="es-AR" sz="2400" dirty="0">
                <a:cs typeface="Arial" charset="0"/>
              </a:rPr>
              <a:t> = 120 y S</a:t>
            </a:r>
            <a:r>
              <a:rPr lang="es-AR" sz="2400" baseline="-25000" dirty="0">
                <a:cs typeface="Arial" charset="0"/>
              </a:rPr>
              <a:t>2</a:t>
            </a:r>
            <a:r>
              <a:rPr lang="es-AR" sz="2400" dirty="0">
                <a:cs typeface="Arial" charset="0"/>
              </a:rPr>
              <a:t> = 100. </a:t>
            </a:r>
          </a:p>
          <a:p>
            <a:pPr algn="just">
              <a:lnSpc>
                <a:spcPts val="3300"/>
              </a:lnSpc>
              <a:defRPr/>
            </a:pPr>
            <a:endParaRPr lang="es-AR" sz="2400" dirty="0">
              <a:cs typeface="Arial" charset="0"/>
            </a:endParaRPr>
          </a:p>
          <a:p>
            <a:pPr algn="ctr">
              <a:lnSpc>
                <a:spcPts val="3300"/>
              </a:lnSpc>
              <a:defRPr/>
            </a:pPr>
            <a:r>
              <a:rPr lang="es-AR" sz="2400" dirty="0">
                <a:cs typeface="Arial" charset="0"/>
              </a:rPr>
              <a:t>Esto se conoce como una posible solución o </a:t>
            </a:r>
            <a:r>
              <a:rPr lang="es-AR" sz="2400" b="1" i="1" dirty="0">
                <a:solidFill>
                  <a:schemeClr val="accent6">
                    <a:lumMod val="50000"/>
                  </a:schemeClr>
                </a:solidFill>
                <a:cs typeface="Arial" charset="0"/>
              </a:rPr>
              <a:t>solución básica factible</a:t>
            </a:r>
            <a:r>
              <a:rPr lang="es-AR" sz="2400" dirty="0">
                <a:cs typeface="Arial"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a:extLst>
              <a:ext uri="{FF2B5EF4-FFF2-40B4-BE49-F238E27FC236}">
                <a16:creationId xmlns:a16="http://schemas.microsoft.com/office/drawing/2014/main" id="{41883F70-9BBA-1CDB-9233-6CE84768CCC8}"/>
              </a:ext>
            </a:extLst>
          </p:cNvPr>
          <p:cNvSpPr>
            <a:spLocks noGrp="1"/>
          </p:cNvSpPr>
          <p:nvPr>
            <p:ph type="title"/>
          </p:nvPr>
        </p:nvSpPr>
        <p:spPr>
          <a:xfrm>
            <a:off x="1981200" y="549276"/>
            <a:ext cx="8229600" cy="576263"/>
          </a:xfrm>
        </p:spPr>
        <p:txBody>
          <a:bodyPr/>
          <a:lstStyle/>
          <a:p>
            <a:r>
              <a:rPr lang="es-AR" altLang="en-US" sz="2800"/>
              <a:t>CUADRO INICIAL</a:t>
            </a:r>
            <a:endParaRPr lang="es-PE" altLang="en-US" sz="2800"/>
          </a:p>
        </p:txBody>
      </p:sp>
      <p:sp>
        <p:nvSpPr>
          <p:cNvPr id="4" name="3 CuadroTexto">
            <a:extLst>
              <a:ext uri="{FF2B5EF4-FFF2-40B4-BE49-F238E27FC236}">
                <a16:creationId xmlns:a16="http://schemas.microsoft.com/office/drawing/2014/main" id="{7FC6125A-EBCE-BCFF-846F-BF0A175F25F3}"/>
              </a:ext>
            </a:extLst>
          </p:cNvPr>
          <p:cNvSpPr txBox="1"/>
          <p:nvPr/>
        </p:nvSpPr>
        <p:spPr>
          <a:xfrm>
            <a:off x="1774825" y="3429001"/>
            <a:ext cx="8642350" cy="3478213"/>
          </a:xfrm>
          <a:prstGeom prst="rect">
            <a:avLst/>
          </a:prstGeom>
          <a:noFill/>
        </p:spPr>
        <p:txBody>
          <a:bodyPr>
            <a:spAutoFit/>
          </a:bodyPr>
          <a:lstStyle/>
          <a:p>
            <a:pPr algn="just">
              <a:defRPr/>
            </a:pPr>
            <a:r>
              <a:rPr lang="es-AR" sz="2000" dirty="0" err="1">
                <a:cs typeface="Arial" charset="0"/>
              </a:rPr>
              <a:t>C</a:t>
            </a:r>
            <a:r>
              <a:rPr lang="es-AR" sz="2000" baseline="-25000" dirty="0" err="1">
                <a:cs typeface="Arial" charset="0"/>
              </a:rPr>
              <a:t>j</a:t>
            </a:r>
            <a:r>
              <a:rPr lang="es-AR" sz="2000" baseline="-25000" dirty="0">
                <a:cs typeface="Arial" charset="0"/>
              </a:rPr>
              <a:t> </a:t>
            </a:r>
            <a:r>
              <a:rPr lang="es-AR" sz="2000" dirty="0">
                <a:cs typeface="Arial" charset="0"/>
              </a:rPr>
              <a:t>= forma aumentada de los coeficientes de la función objetivo</a:t>
            </a:r>
          </a:p>
          <a:p>
            <a:pPr algn="just">
              <a:defRPr/>
            </a:pPr>
            <a:r>
              <a:rPr lang="es-AR" sz="2000" dirty="0">
                <a:cs typeface="Arial" charset="0"/>
              </a:rPr>
              <a:t>C</a:t>
            </a:r>
            <a:r>
              <a:rPr lang="es-AR" sz="2000" baseline="-25000" dirty="0">
                <a:cs typeface="Arial" charset="0"/>
              </a:rPr>
              <a:t>i</a:t>
            </a:r>
            <a:r>
              <a:rPr lang="es-AR" sz="2000" dirty="0">
                <a:cs typeface="Arial" charset="0"/>
              </a:rPr>
              <a:t> = coeficientes de las variables básicas</a:t>
            </a:r>
          </a:p>
          <a:p>
            <a:pPr algn="just">
              <a:defRPr/>
            </a:pPr>
            <a:r>
              <a:rPr lang="es-AR" sz="2000" dirty="0" err="1">
                <a:cs typeface="Arial" charset="0"/>
              </a:rPr>
              <a:t>a</a:t>
            </a:r>
            <a:r>
              <a:rPr lang="es-AR" sz="2000" baseline="-25000" dirty="0" err="1">
                <a:cs typeface="Arial" charset="0"/>
              </a:rPr>
              <a:t>ij</a:t>
            </a:r>
            <a:r>
              <a:rPr lang="es-AR" sz="2000" dirty="0">
                <a:cs typeface="Arial" charset="0"/>
              </a:rPr>
              <a:t> = forma aumentada de los coeficientes de las restricciones o tasa de sustitución</a:t>
            </a:r>
          </a:p>
          <a:p>
            <a:pPr algn="just">
              <a:defRPr/>
            </a:pPr>
            <a:r>
              <a:rPr lang="es-AR" sz="2000" dirty="0" err="1">
                <a:cs typeface="Arial" charset="0"/>
              </a:rPr>
              <a:t>b</a:t>
            </a:r>
            <a:r>
              <a:rPr lang="es-AR" sz="2000" baseline="-25000" dirty="0" err="1">
                <a:cs typeface="Arial" charset="0"/>
              </a:rPr>
              <a:t>i</a:t>
            </a:r>
            <a:r>
              <a:rPr lang="es-AR" sz="2000" dirty="0">
                <a:cs typeface="Arial" charset="0"/>
              </a:rPr>
              <a:t> = valores del lado derecho de las restricciones</a:t>
            </a:r>
          </a:p>
          <a:p>
            <a:pPr algn="just">
              <a:defRPr/>
            </a:pPr>
            <a:r>
              <a:rPr lang="es-AR" sz="2000" dirty="0">
                <a:cs typeface="Arial" charset="0"/>
              </a:rPr>
              <a:t>z = valor de la función objetivo</a:t>
            </a:r>
          </a:p>
          <a:p>
            <a:pPr algn="just">
              <a:defRPr/>
            </a:pPr>
            <a:r>
              <a:rPr lang="es-AR" sz="2000" dirty="0" err="1">
                <a:cs typeface="Arial" charset="0"/>
              </a:rPr>
              <a:t>Z</a:t>
            </a:r>
            <a:r>
              <a:rPr lang="es-AR" sz="2000" baseline="-25000" dirty="0" err="1">
                <a:cs typeface="Arial" charset="0"/>
              </a:rPr>
              <a:t>j</a:t>
            </a:r>
            <a:r>
              <a:rPr lang="es-AR" sz="2000" baseline="-25000" dirty="0">
                <a:cs typeface="Arial" charset="0"/>
              </a:rPr>
              <a:t> </a:t>
            </a:r>
            <a:r>
              <a:rPr lang="es-AR" sz="2000" dirty="0">
                <a:cs typeface="Arial" charset="0"/>
              </a:rPr>
              <a:t>= reducción de ganancias, aumento en costos asociados con la introducción de una de</a:t>
            </a:r>
          </a:p>
          <a:p>
            <a:pPr algn="just">
              <a:defRPr/>
            </a:pPr>
            <a:r>
              <a:rPr lang="es-AR" sz="2000" dirty="0">
                <a:cs typeface="Arial" charset="0"/>
              </a:rPr>
              <a:t>sus valores en las columnas respectivas</a:t>
            </a:r>
          </a:p>
          <a:p>
            <a:pPr algn="just">
              <a:defRPr/>
            </a:pPr>
            <a:r>
              <a:rPr lang="el-GR" sz="2000" dirty="0">
                <a:cs typeface="Arial" charset="0"/>
              </a:rPr>
              <a:t>Δ</a:t>
            </a:r>
            <a:r>
              <a:rPr lang="es-AR" sz="2000" dirty="0" err="1">
                <a:cs typeface="Arial" charset="0"/>
              </a:rPr>
              <a:t>Z</a:t>
            </a:r>
            <a:r>
              <a:rPr lang="es-AR" sz="2000" baseline="-25000" dirty="0" err="1">
                <a:cs typeface="Arial" charset="0"/>
              </a:rPr>
              <a:t>j</a:t>
            </a:r>
            <a:r>
              <a:rPr lang="es-AR" sz="2000" dirty="0">
                <a:cs typeface="Arial" charset="0"/>
              </a:rPr>
              <a:t> = </a:t>
            </a:r>
            <a:r>
              <a:rPr lang="es-AR" sz="2000" dirty="0" err="1">
                <a:cs typeface="Arial" charset="0"/>
              </a:rPr>
              <a:t>C</a:t>
            </a:r>
            <a:r>
              <a:rPr lang="es-AR" sz="2000" baseline="-25000" dirty="0" err="1">
                <a:cs typeface="Arial" charset="0"/>
              </a:rPr>
              <a:t>j</a:t>
            </a:r>
            <a:r>
              <a:rPr lang="es-AR" sz="2000" dirty="0">
                <a:cs typeface="Arial" charset="0"/>
              </a:rPr>
              <a:t> - </a:t>
            </a:r>
            <a:r>
              <a:rPr lang="es-AR" sz="2000" dirty="0" err="1">
                <a:cs typeface="Arial" charset="0"/>
              </a:rPr>
              <a:t>Z</a:t>
            </a:r>
            <a:r>
              <a:rPr lang="es-AR" sz="2000" baseline="-25000" dirty="0" err="1">
                <a:cs typeface="Arial" charset="0"/>
              </a:rPr>
              <a:t>j</a:t>
            </a:r>
            <a:r>
              <a:rPr lang="es-AR" sz="2000" baseline="-25000" dirty="0">
                <a:cs typeface="Arial" charset="0"/>
              </a:rPr>
              <a:t> </a:t>
            </a:r>
            <a:r>
              <a:rPr lang="es-AR" sz="2000" dirty="0">
                <a:cs typeface="Arial" charset="0"/>
              </a:rPr>
              <a:t>= índice de mejoramiento o renglón de criterio </a:t>
            </a:r>
            <a:r>
              <a:rPr lang="es-AR" sz="2000" dirty="0" err="1">
                <a:cs typeface="Arial" charset="0"/>
              </a:rPr>
              <a:t>símplex</a:t>
            </a:r>
            <a:endParaRPr lang="es-AR" sz="2000" dirty="0">
              <a:cs typeface="Arial" charset="0"/>
            </a:endParaRPr>
          </a:p>
          <a:p>
            <a:pPr algn="just">
              <a:defRPr/>
            </a:pPr>
            <a:r>
              <a:rPr lang="es-AR" sz="2000" dirty="0">
                <a:cs typeface="Arial" charset="0"/>
              </a:rPr>
              <a:t>Ratio = límites introductorios</a:t>
            </a:r>
          </a:p>
        </p:txBody>
      </p:sp>
      <p:pic>
        <p:nvPicPr>
          <p:cNvPr id="16388" name="Picture 2">
            <a:extLst>
              <a:ext uri="{FF2B5EF4-FFF2-40B4-BE49-F238E27FC236}">
                <a16:creationId xmlns:a16="http://schemas.microsoft.com/office/drawing/2014/main" id="{E491B23F-8CB4-FFBE-51E4-DFD70B0CF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6" y="1052514"/>
            <a:ext cx="84804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a:extLst>
              <a:ext uri="{FF2B5EF4-FFF2-40B4-BE49-F238E27FC236}">
                <a16:creationId xmlns:a16="http://schemas.microsoft.com/office/drawing/2014/main" id="{311F3D17-FE60-1207-83FD-0AA5AB26034D}"/>
              </a:ext>
            </a:extLst>
          </p:cNvPr>
          <p:cNvSpPr>
            <a:spLocks noGrp="1"/>
          </p:cNvSpPr>
          <p:nvPr>
            <p:ph type="title"/>
          </p:nvPr>
        </p:nvSpPr>
        <p:spPr>
          <a:xfrm>
            <a:off x="1981200" y="765176"/>
            <a:ext cx="8229600" cy="576263"/>
          </a:xfrm>
        </p:spPr>
        <p:txBody>
          <a:bodyPr/>
          <a:lstStyle/>
          <a:p>
            <a:r>
              <a:rPr lang="es-AR" altLang="en-US" sz="2800"/>
              <a:t>MEJORANDO EL CUADRO INICIAL</a:t>
            </a:r>
            <a:endParaRPr lang="es-PE" altLang="en-US" sz="2800"/>
          </a:p>
        </p:txBody>
      </p:sp>
      <p:sp>
        <p:nvSpPr>
          <p:cNvPr id="4" name="3 CuadroTexto">
            <a:extLst>
              <a:ext uri="{FF2B5EF4-FFF2-40B4-BE49-F238E27FC236}">
                <a16:creationId xmlns:a16="http://schemas.microsoft.com/office/drawing/2014/main" id="{4E62EBE8-FFE4-60DF-F464-99B8E403ABF3}"/>
              </a:ext>
            </a:extLst>
          </p:cNvPr>
          <p:cNvSpPr txBox="1"/>
          <p:nvPr/>
        </p:nvSpPr>
        <p:spPr>
          <a:xfrm>
            <a:off x="1774825" y="1484313"/>
            <a:ext cx="8642350" cy="918136"/>
          </a:xfrm>
          <a:prstGeom prst="rect">
            <a:avLst/>
          </a:prstGeom>
          <a:noFill/>
        </p:spPr>
        <p:txBody>
          <a:bodyPr>
            <a:spAutoFit/>
          </a:bodyPr>
          <a:lstStyle/>
          <a:p>
            <a:pPr algn="just">
              <a:lnSpc>
                <a:spcPts val="3300"/>
              </a:lnSpc>
              <a:defRPr/>
            </a:pPr>
            <a:r>
              <a:rPr lang="es-AR" sz="2400" dirty="0">
                <a:cs typeface="Arial" charset="0"/>
              </a:rPr>
              <a:t>Para mejorar la solución el método </a:t>
            </a:r>
            <a:r>
              <a:rPr lang="es-AR" sz="2400" dirty="0" err="1">
                <a:cs typeface="Arial" charset="0"/>
              </a:rPr>
              <a:t>símplex</a:t>
            </a:r>
            <a:r>
              <a:rPr lang="es-AR" sz="2400" dirty="0">
                <a:cs typeface="Arial" charset="0"/>
              </a:rPr>
              <a:t> seleccionará el mejor cambio en </a:t>
            </a:r>
            <a:r>
              <a:rPr lang="es-AR" sz="2400" dirty="0" err="1">
                <a:cs typeface="Arial" charset="0"/>
              </a:rPr>
              <a:t>Zj</a:t>
            </a:r>
            <a:r>
              <a:rPr lang="es-AR" sz="2400" dirty="0">
                <a:cs typeface="Arial" charset="0"/>
              </a:rPr>
              <a:t> , (</a:t>
            </a:r>
            <a:r>
              <a:rPr lang="el-GR" sz="2400" dirty="0">
                <a:cs typeface="Arial" charset="0"/>
              </a:rPr>
              <a:t>Δ</a:t>
            </a:r>
            <a:r>
              <a:rPr lang="es-AR" sz="2400" dirty="0" err="1">
                <a:cs typeface="Arial" charset="0"/>
              </a:rPr>
              <a:t>Zj</a:t>
            </a:r>
            <a:r>
              <a:rPr lang="es-AR" sz="2400" dirty="0">
                <a:cs typeface="Arial" charset="0"/>
              </a:rPr>
              <a:t>), es decir el más grande o más positivo</a:t>
            </a:r>
          </a:p>
        </p:txBody>
      </p:sp>
      <p:pic>
        <p:nvPicPr>
          <p:cNvPr id="17412" name="Picture 3">
            <a:extLst>
              <a:ext uri="{FF2B5EF4-FFF2-40B4-BE49-F238E27FC236}">
                <a16:creationId xmlns:a16="http://schemas.microsoft.com/office/drawing/2014/main" id="{D3EAD8C8-E720-C318-13AB-CCA9035C5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4" y="3071813"/>
            <a:ext cx="661352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a:extLst>
              <a:ext uri="{FF2B5EF4-FFF2-40B4-BE49-F238E27FC236}">
                <a16:creationId xmlns:a16="http://schemas.microsoft.com/office/drawing/2014/main" id="{01EFB757-7251-0C2A-28F0-12C7A6BD6CE3}"/>
              </a:ext>
            </a:extLst>
          </p:cNvPr>
          <p:cNvSpPr>
            <a:spLocks noGrp="1"/>
          </p:cNvSpPr>
          <p:nvPr>
            <p:ph type="title"/>
          </p:nvPr>
        </p:nvSpPr>
        <p:spPr>
          <a:xfrm>
            <a:off x="1981200" y="620713"/>
            <a:ext cx="8229600" cy="576262"/>
          </a:xfrm>
        </p:spPr>
        <p:txBody>
          <a:bodyPr/>
          <a:lstStyle/>
          <a:p>
            <a:r>
              <a:rPr lang="es-AR" altLang="en-US" sz="2800"/>
              <a:t>MEJORANDO EL CUADRO INICIAL</a:t>
            </a:r>
            <a:endParaRPr lang="es-PE" altLang="en-US" sz="2800"/>
          </a:p>
        </p:txBody>
      </p:sp>
      <p:sp>
        <p:nvSpPr>
          <p:cNvPr id="4" name="3 CuadroTexto">
            <a:extLst>
              <a:ext uri="{FF2B5EF4-FFF2-40B4-BE49-F238E27FC236}">
                <a16:creationId xmlns:a16="http://schemas.microsoft.com/office/drawing/2014/main" id="{4BFB8CBF-45F1-0F68-D39D-40D849883E54}"/>
              </a:ext>
            </a:extLst>
          </p:cNvPr>
          <p:cNvSpPr txBox="1"/>
          <p:nvPr/>
        </p:nvSpPr>
        <p:spPr>
          <a:xfrm>
            <a:off x="1774825" y="1196975"/>
            <a:ext cx="8642350" cy="1764522"/>
          </a:xfrm>
          <a:prstGeom prst="rect">
            <a:avLst/>
          </a:prstGeom>
          <a:noFill/>
        </p:spPr>
        <p:txBody>
          <a:bodyPr>
            <a:spAutoFit/>
          </a:bodyPr>
          <a:lstStyle/>
          <a:p>
            <a:pPr algn="just">
              <a:lnSpc>
                <a:spcPts val="3300"/>
              </a:lnSpc>
              <a:defRPr/>
            </a:pPr>
            <a:r>
              <a:rPr lang="es-AR" sz="2400" dirty="0">
                <a:cs typeface="Arial" charset="0"/>
              </a:rPr>
              <a:t>La búsqueda del mejor Ratio nos indicará cuál de las variables básicas, S</a:t>
            </a:r>
            <a:r>
              <a:rPr lang="es-AR" sz="2400" baseline="-25000" dirty="0">
                <a:cs typeface="Arial" charset="0"/>
              </a:rPr>
              <a:t>1</a:t>
            </a:r>
            <a:r>
              <a:rPr lang="es-AR" sz="2400" dirty="0">
                <a:cs typeface="Arial" charset="0"/>
              </a:rPr>
              <a:t> y S</a:t>
            </a:r>
            <a:r>
              <a:rPr lang="es-AR" sz="2400" baseline="-25000" dirty="0">
                <a:cs typeface="Arial" charset="0"/>
              </a:rPr>
              <a:t>2</a:t>
            </a:r>
            <a:r>
              <a:rPr lang="es-AR" sz="2400" dirty="0">
                <a:cs typeface="Arial" charset="0"/>
              </a:rPr>
              <a:t> saldrá para dar paso a la nueva variable entrante, variable básica X</a:t>
            </a:r>
            <a:r>
              <a:rPr lang="es-AR" sz="2400" baseline="-25000" dirty="0">
                <a:cs typeface="Arial" charset="0"/>
              </a:rPr>
              <a:t>2</a:t>
            </a:r>
            <a:r>
              <a:rPr lang="es-AR" sz="2400" dirty="0">
                <a:cs typeface="Arial" charset="0"/>
              </a:rPr>
              <a:t> y evitar que las variables básicas tengan valores negativos o se violenten las restricciones.</a:t>
            </a:r>
          </a:p>
        </p:txBody>
      </p:sp>
      <p:pic>
        <p:nvPicPr>
          <p:cNvPr id="18436" name="Picture 2">
            <a:extLst>
              <a:ext uri="{FF2B5EF4-FFF2-40B4-BE49-F238E27FC236}">
                <a16:creationId xmlns:a16="http://schemas.microsoft.com/office/drawing/2014/main" id="{D47DB52A-88E1-3A1A-1ADE-7C20AFCCE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3500438"/>
            <a:ext cx="76358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a:extLst>
              <a:ext uri="{FF2B5EF4-FFF2-40B4-BE49-F238E27FC236}">
                <a16:creationId xmlns:a16="http://schemas.microsoft.com/office/drawing/2014/main" id="{EC41EAFB-D0F2-BB3E-1306-E5C0F4669F08}"/>
              </a:ext>
            </a:extLst>
          </p:cNvPr>
          <p:cNvSpPr>
            <a:spLocks noGrp="1"/>
          </p:cNvSpPr>
          <p:nvPr>
            <p:ph type="title"/>
          </p:nvPr>
        </p:nvSpPr>
        <p:spPr>
          <a:xfrm>
            <a:off x="1981200" y="620713"/>
            <a:ext cx="8229600" cy="576262"/>
          </a:xfrm>
        </p:spPr>
        <p:txBody>
          <a:bodyPr/>
          <a:lstStyle/>
          <a:p>
            <a:r>
              <a:rPr lang="es-PE" altLang="en-US" sz="2800"/>
              <a:t>SEGUNDA TABLA SÍMPLEX</a:t>
            </a:r>
          </a:p>
        </p:txBody>
      </p:sp>
      <p:sp>
        <p:nvSpPr>
          <p:cNvPr id="4" name="3 CuadroTexto">
            <a:extLst>
              <a:ext uri="{FF2B5EF4-FFF2-40B4-BE49-F238E27FC236}">
                <a16:creationId xmlns:a16="http://schemas.microsoft.com/office/drawing/2014/main" id="{097C5F91-1D1E-9919-1C43-4D84B4EE0D4F}"/>
              </a:ext>
            </a:extLst>
          </p:cNvPr>
          <p:cNvSpPr txBox="1"/>
          <p:nvPr/>
        </p:nvSpPr>
        <p:spPr>
          <a:xfrm>
            <a:off x="1774825" y="3213100"/>
            <a:ext cx="8642350" cy="2610908"/>
          </a:xfrm>
          <a:prstGeom prst="rect">
            <a:avLst/>
          </a:prstGeom>
          <a:noFill/>
        </p:spPr>
        <p:txBody>
          <a:bodyPr>
            <a:spAutoFit/>
          </a:bodyPr>
          <a:lstStyle/>
          <a:p>
            <a:pPr algn="just">
              <a:lnSpc>
                <a:spcPts val="3300"/>
              </a:lnSpc>
              <a:defRPr/>
            </a:pPr>
            <a:r>
              <a:rPr lang="es-AR" sz="2400" dirty="0">
                <a:cs typeface="Arial" charset="0"/>
              </a:rPr>
              <a:t>En conclusión la mezcla para la producción de los relojes se encuentra en el punto (0, 30) en donde la producción semanal será de 30 relojes de mujer y 0 relojes de hombre.</a:t>
            </a:r>
          </a:p>
          <a:p>
            <a:pPr algn="just">
              <a:lnSpc>
                <a:spcPts val="3300"/>
              </a:lnSpc>
              <a:defRPr/>
            </a:pPr>
            <a:r>
              <a:rPr lang="es-AR" sz="2400" dirty="0">
                <a:cs typeface="Arial" charset="0"/>
              </a:rPr>
              <a:t>Además se utilizó el total de horas de producción para hacer los relojes y existe un sobrante de 10 horas disponibles de inspección y empaque para una ganancia de $180. </a:t>
            </a:r>
          </a:p>
        </p:txBody>
      </p:sp>
      <p:pic>
        <p:nvPicPr>
          <p:cNvPr id="19460" name="Picture 2">
            <a:extLst>
              <a:ext uri="{FF2B5EF4-FFF2-40B4-BE49-F238E27FC236}">
                <a16:creationId xmlns:a16="http://schemas.microsoft.com/office/drawing/2014/main" id="{07685589-0F5E-F183-FDFF-9F84C43BF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1196976"/>
            <a:ext cx="58674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Título">
            <a:extLst>
              <a:ext uri="{FF2B5EF4-FFF2-40B4-BE49-F238E27FC236}">
                <a16:creationId xmlns:a16="http://schemas.microsoft.com/office/drawing/2014/main" id="{6675C160-9B81-0459-D388-1D655CA58B9F}"/>
              </a:ext>
            </a:extLst>
          </p:cNvPr>
          <p:cNvSpPr>
            <a:spLocks noGrp="1"/>
          </p:cNvSpPr>
          <p:nvPr>
            <p:ph type="ctrTitle"/>
          </p:nvPr>
        </p:nvSpPr>
        <p:spPr>
          <a:xfrm>
            <a:off x="1524000" y="1293338"/>
            <a:ext cx="9144000" cy="3274592"/>
          </a:xfrm>
        </p:spPr>
        <p:txBody>
          <a:bodyPr anchor="ctr">
            <a:normAutofit/>
          </a:bodyPr>
          <a:lstStyle/>
          <a:p>
            <a:r>
              <a:rPr lang="es-PE" altLang="en-US" sz="7200">
                <a:latin typeface="Adams" pitchFamily="34" charset="0"/>
              </a:rPr>
              <a:t>Ingeniería en Sistemas</a:t>
            </a:r>
          </a:p>
        </p:txBody>
      </p:sp>
      <p:sp>
        <p:nvSpPr>
          <p:cNvPr id="3" name="2 Subtítulo">
            <a:extLst>
              <a:ext uri="{FF2B5EF4-FFF2-40B4-BE49-F238E27FC236}">
                <a16:creationId xmlns:a16="http://schemas.microsoft.com/office/drawing/2014/main" id="{3C881C78-8C96-5029-DD81-A2F650BC60E5}"/>
              </a:ext>
            </a:extLst>
          </p:cNvPr>
          <p:cNvSpPr>
            <a:spLocks noGrp="1"/>
          </p:cNvSpPr>
          <p:nvPr>
            <p:ph type="subTitle" idx="1"/>
          </p:nvPr>
        </p:nvSpPr>
        <p:spPr>
          <a:xfrm>
            <a:off x="1524000" y="5514052"/>
            <a:ext cx="9144000" cy="651910"/>
          </a:xfrm>
        </p:spPr>
        <p:txBody>
          <a:bodyPr rtlCol="0" anchor="ctr">
            <a:normAutofit lnSpcReduction="10000"/>
          </a:bodyPr>
          <a:lstStyle/>
          <a:p>
            <a:pPr>
              <a:buClr>
                <a:schemeClr val="accent3"/>
              </a:buClr>
              <a:defRPr/>
            </a:pPr>
            <a:r>
              <a:rPr lang="es-PE" sz="2000" b="1">
                <a:latin typeface="+mj-lt"/>
              </a:rPr>
              <a:t>MAESTRÍA EN CIENCIAS DE LA INGENIERÍA – MENCIÓN EN RECURSOS HÍDRICOS</a:t>
            </a:r>
          </a:p>
          <a:p>
            <a:pPr>
              <a:buClr>
                <a:schemeClr val="accent3"/>
              </a:buClr>
              <a:defRPr/>
            </a:pPr>
            <a:endParaRPr lang="es-PE" sz="2000" b="1">
              <a:latin typeface="+mj-lt"/>
            </a:endParaRPr>
          </a:p>
          <a:p>
            <a:pPr>
              <a:buClr>
                <a:schemeClr val="accent3"/>
              </a:buClr>
              <a:defRPr/>
            </a:pPr>
            <a:endParaRPr lang="es-PE" sz="2000" b="1">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a:extLst>
              <a:ext uri="{FF2B5EF4-FFF2-40B4-BE49-F238E27FC236}">
                <a16:creationId xmlns:a16="http://schemas.microsoft.com/office/drawing/2014/main" id="{B549E2BA-9B8E-ABBB-DFDD-0194A11CED26}"/>
              </a:ext>
            </a:extLst>
          </p:cNvPr>
          <p:cNvSpPr>
            <a:spLocks noGrp="1"/>
          </p:cNvSpPr>
          <p:nvPr>
            <p:ph type="title"/>
          </p:nvPr>
        </p:nvSpPr>
        <p:spPr>
          <a:xfrm>
            <a:off x="1981200" y="620713"/>
            <a:ext cx="8229600" cy="576262"/>
          </a:xfrm>
        </p:spPr>
        <p:txBody>
          <a:bodyPr/>
          <a:lstStyle/>
          <a:p>
            <a:r>
              <a:rPr lang="es-PE" altLang="en-US" sz="2800"/>
              <a:t>SEGUNDA TABLA SÍMPLEX</a:t>
            </a:r>
          </a:p>
        </p:txBody>
      </p:sp>
      <p:sp>
        <p:nvSpPr>
          <p:cNvPr id="4" name="3 CuadroTexto">
            <a:extLst>
              <a:ext uri="{FF2B5EF4-FFF2-40B4-BE49-F238E27FC236}">
                <a16:creationId xmlns:a16="http://schemas.microsoft.com/office/drawing/2014/main" id="{A7915E22-9E9B-4F81-4470-7EFA39CAD99B}"/>
              </a:ext>
            </a:extLst>
          </p:cNvPr>
          <p:cNvSpPr txBox="1"/>
          <p:nvPr/>
        </p:nvSpPr>
        <p:spPr>
          <a:xfrm>
            <a:off x="1774825" y="1412875"/>
            <a:ext cx="8642350" cy="918136"/>
          </a:xfrm>
          <a:prstGeom prst="rect">
            <a:avLst/>
          </a:prstGeom>
          <a:noFill/>
        </p:spPr>
        <p:txBody>
          <a:bodyPr>
            <a:spAutoFit/>
          </a:bodyPr>
          <a:lstStyle/>
          <a:p>
            <a:pPr algn="just">
              <a:lnSpc>
                <a:spcPts val="3300"/>
              </a:lnSpc>
              <a:defRPr/>
            </a:pPr>
            <a:r>
              <a:rPr lang="es-AR" sz="2400" dirty="0">
                <a:cs typeface="Arial" charset="0"/>
              </a:rPr>
              <a:t>Al comparar la solución </a:t>
            </a:r>
            <a:r>
              <a:rPr lang="es-AR" sz="2400" dirty="0" err="1">
                <a:cs typeface="Arial" charset="0"/>
              </a:rPr>
              <a:t>símplex</a:t>
            </a:r>
            <a:r>
              <a:rPr lang="es-AR" sz="2400" dirty="0">
                <a:cs typeface="Arial" charset="0"/>
              </a:rPr>
              <a:t> con el análisis gráfico encontramos la solución en el punto II.</a:t>
            </a:r>
          </a:p>
        </p:txBody>
      </p:sp>
      <p:pic>
        <p:nvPicPr>
          <p:cNvPr id="20484" name="Picture 2">
            <a:extLst>
              <a:ext uri="{FF2B5EF4-FFF2-40B4-BE49-F238E27FC236}">
                <a16:creationId xmlns:a16="http://schemas.microsoft.com/office/drawing/2014/main" id="{94206D27-6326-2098-02CA-CB52D4D4A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2663826"/>
            <a:ext cx="68675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a:extLst>
              <a:ext uri="{FF2B5EF4-FFF2-40B4-BE49-F238E27FC236}">
                <a16:creationId xmlns:a16="http://schemas.microsoft.com/office/drawing/2014/main" id="{D4E1AFC0-1281-9030-CC28-C0C54EFA81F9}"/>
              </a:ext>
            </a:extLst>
          </p:cNvPr>
          <p:cNvSpPr>
            <a:spLocks noGrp="1"/>
          </p:cNvSpPr>
          <p:nvPr>
            <p:ph type="title"/>
          </p:nvPr>
        </p:nvSpPr>
        <p:spPr>
          <a:xfrm>
            <a:off x="1981200" y="620713"/>
            <a:ext cx="8229600" cy="576262"/>
          </a:xfrm>
        </p:spPr>
        <p:txBody>
          <a:bodyPr/>
          <a:lstStyle/>
          <a:p>
            <a:r>
              <a:rPr lang="es-PE" altLang="en-US" sz="2800"/>
              <a:t>TERCER TABLÓN SÍMPLEX</a:t>
            </a:r>
          </a:p>
        </p:txBody>
      </p:sp>
      <p:sp>
        <p:nvSpPr>
          <p:cNvPr id="4" name="3 CuadroTexto">
            <a:extLst>
              <a:ext uri="{FF2B5EF4-FFF2-40B4-BE49-F238E27FC236}">
                <a16:creationId xmlns:a16="http://schemas.microsoft.com/office/drawing/2014/main" id="{C38F232D-5FFD-F0E3-FB11-4413849F8FDE}"/>
              </a:ext>
            </a:extLst>
          </p:cNvPr>
          <p:cNvSpPr txBox="1"/>
          <p:nvPr/>
        </p:nvSpPr>
        <p:spPr>
          <a:xfrm>
            <a:off x="1774825" y="1309688"/>
            <a:ext cx="8642350" cy="2610908"/>
          </a:xfrm>
          <a:prstGeom prst="rect">
            <a:avLst/>
          </a:prstGeom>
          <a:noFill/>
        </p:spPr>
        <p:txBody>
          <a:bodyPr>
            <a:spAutoFit/>
          </a:bodyPr>
          <a:lstStyle/>
          <a:p>
            <a:pPr algn="just">
              <a:lnSpc>
                <a:spcPts val="3300"/>
              </a:lnSpc>
              <a:defRPr/>
            </a:pPr>
            <a:r>
              <a:rPr lang="es-AR" sz="2400" dirty="0">
                <a:cs typeface="Arial" charset="0"/>
              </a:rPr>
              <a:t>Para completar el tercer tablón, repetimos el proceso mecánico </a:t>
            </a:r>
            <a:r>
              <a:rPr lang="es-AR" sz="2400" dirty="0" err="1">
                <a:cs typeface="Arial" charset="0"/>
              </a:rPr>
              <a:t>símplex</a:t>
            </a:r>
            <a:r>
              <a:rPr lang="es-AR" sz="2400" dirty="0">
                <a:cs typeface="Arial" charset="0"/>
              </a:rPr>
              <a:t>: </a:t>
            </a:r>
          </a:p>
          <a:p>
            <a:pPr algn="just">
              <a:lnSpc>
                <a:spcPts val="3300"/>
              </a:lnSpc>
              <a:defRPr/>
            </a:pPr>
            <a:r>
              <a:rPr lang="es-AR" sz="2400" dirty="0">
                <a:cs typeface="Arial" charset="0"/>
              </a:rPr>
              <a:t>1. Busque el mejor el </a:t>
            </a:r>
            <a:r>
              <a:rPr lang="el-GR" sz="2400" dirty="0">
                <a:cs typeface="Arial" charset="0"/>
              </a:rPr>
              <a:t>Δ</a:t>
            </a:r>
            <a:r>
              <a:rPr lang="es-AR" sz="2400" dirty="0" err="1">
                <a:cs typeface="Arial" charset="0"/>
              </a:rPr>
              <a:t>Z</a:t>
            </a:r>
            <a:r>
              <a:rPr lang="es-AR" sz="2400" baseline="-25000" dirty="0" err="1">
                <a:cs typeface="Arial" charset="0"/>
              </a:rPr>
              <a:t>j</a:t>
            </a:r>
            <a:r>
              <a:rPr lang="es-AR" sz="2400" dirty="0">
                <a:cs typeface="Arial" charset="0"/>
              </a:rPr>
              <a:t> más positivo, </a:t>
            </a:r>
            <a:r>
              <a:rPr lang="el-GR" sz="2400" dirty="0">
                <a:cs typeface="Arial" charset="0"/>
              </a:rPr>
              <a:t>Δ</a:t>
            </a:r>
            <a:r>
              <a:rPr lang="es-AR" sz="2400" dirty="0" err="1">
                <a:cs typeface="Arial" charset="0"/>
              </a:rPr>
              <a:t>Z</a:t>
            </a:r>
            <a:r>
              <a:rPr lang="es-AR" sz="2400" baseline="-25000" dirty="0" err="1">
                <a:cs typeface="Arial" charset="0"/>
              </a:rPr>
              <a:t>j</a:t>
            </a:r>
            <a:r>
              <a:rPr lang="es-AR" sz="2400" dirty="0">
                <a:cs typeface="Arial" charset="0"/>
              </a:rPr>
              <a:t> = 1 para la columna X</a:t>
            </a:r>
            <a:r>
              <a:rPr lang="es-AR" sz="2400" baseline="-25000" dirty="0">
                <a:cs typeface="Arial" charset="0"/>
              </a:rPr>
              <a:t>1</a:t>
            </a:r>
            <a:r>
              <a:rPr lang="es-AR" sz="2400" dirty="0">
                <a:cs typeface="Arial" charset="0"/>
              </a:rPr>
              <a:t>.</a:t>
            </a:r>
          </a:p>
          <a:p>
            <a:pPr algn="just">
              <a:lnSpc>
                <a:spcPts val="3300"/>
              </a:lnSpc>
              <a:defRPr/>
            </a:pPr>
            <a:r>
              <a:rPr lang="es-AR" sz="2400" dirty="0">
                <a:cs typeface="Arial" charset="0"/>
              </a:rPr>
              <a:t>2. Halle el Ratio positivo más pequeño, R</a:t>
            </a:r>
            <a:r>
              <a:rPr lang="es-AR" sz="2400" baseline="-25000" dirty="0">
                <a:cs typeface="Arial" charset="0"/>
              </a:rPr>
              <a:t>2</a:t>
            </a:r>
            <a:r>
              <a:rPr lang="es-AR" sz="2400" dirty="0">
                <a:cs typeface="Arial" charset="0"/>
              </a:rPr>
              <a:t> = 20, </a:t>
            </a:r>
            <a:r>
              <a:rPr lang="es-AR" sz="2400" baseline="-25000" dirty="0">
                <a:cs typeface="Arial" charset="0"/>
              </a:rPr>
              <a:t>S2</a:t>
            </a:r>
            <a:r>
              <a:rPr lang="es-AR" sz="2400" dirty="0">
                <a:cs typeface="Arial" charset="0"/>
              </a:rPr>
              <a:t> renglón pivote.</a:t>
            </a:r>
          </a:p>
          <a:p>
            <a:pPr algn="just">
              <a:lnSpc>
                <a:spcPts val="3300"/>
              </a:lnSpc>
              <a:defRPr/>
            </a:pPr>
            <a:r>
              <a:rPr lang="es-AR" sz="2400" dirty="0">
                <a:cs typeface="Arial" charset="0"/>
              </a:rPr>
              <a:t>3. Halle el renglón pivote, (½, 0, -¾, 1; 10)</a:t>
            </a:r>
          </a:p>
        </p:txBody>
      </p:sp>
      <p:pic>
        <p:nvPicPr>
          <p:cNvPr id="21508" name="Picture 2">
            <a:extLst>
              <a:ext uri="{FF2B5EF4-FFF2-40B4-BE49-F238E27FC236}">
                <a16:creationId xmlns:a16="http://schemas.microsoft.com/office/drawing/2014/main" id="{98F1AF21-70BC-CD7D-7E0C-202A9A528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4237039"/>
            <a:ext cx="72009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a:extLst>
              <a:ext uri="{FF2B5EF4-FFF2-40B4-BE49-F238E27FC236}">
                <a16:creationId xmlns:a16="http://schemas.microsoft.com/office/drawing/2014/main" id="{1A13952E-A69A-83B2-DD52-7A4B5A3B7A5A}"/>
              </a:ext>
            </a:extLst>
          </p:cNvPr>
          <p:cNvSpPr>
            <a:spLocks noGrp="1"/>
          </p:cNvSpPr>
          <p:nvPr>
            <p:ph type="title"/>
          </p:nvPr>
        </p:nvSpPr>
        <p:spPr>
          <a:xfrm>
            <a:off x="1981200" y="620713"/>
            <a:ext cx="8229600" cy="576262"/>
          </a:xfrm>
        </p:spPr>
        <p:txBody>
          <a:bodyPr/>
          <a:lstStyle/>
          <a:p>
            <a:r>
              <a:rPr lang="es-PE" altLang="en-US" sz="2800"/>
              <a:t>TABLÓN SÍMPLEX ÓPTIMO</a:t>
            </a:r>
          </a:p>
        </p:txBody>
      </p:sp>
      <p:sp>
        <p:nvSpPr>
          <p:cNvPr id="4" name="3 CuadroTexto">
            <a:extLst>
              <a:ext uri="{FF2B5EF4-FFF2-40B4-BE49-F238E27FC236}">
                <a16:creationId xmlns:a16="http://schemas.microsoft.com/office/drawing/2014/main" id="{597FBAAA-33A2-459F-B728-E555E15EDF2E}"/>
              </a:ext>
            </a:extLst>
          </p:cNvPr>
          <p:cNvSpPr txBox="1"/>
          <p:nvPr/>
        </p:nvSpPr>
        <p:spPr>
          <a:xfrm>
            <a:off x="1774825" y="4652963"/>
            <a:ext cx="8642350" cy="918136"/>
          </a:xfrm>
          <a:prstGeom prst="rect">
            <a:avLst/>
          </a:prstGeom>
          <a:noFill/>
        </p:spPr>
        <p:txBody>
          <a:bodyPr>
            <a:spAutoFit/>
          </a:bodyPr>
          <a:lstStyle/>
          <a:p>
            <a:pPr algn="just">
              <a:lnSpc>
                <a:spcPts val="3300"/>
              </a:lnSpc>
              <a:defRPr/>
            </a:pPr>
            <a:r>
              <a:rPr lang="es-AR" sz="2400" dirty="0">
                <a:cs typeface="Arial" charset="0"/>
              </a:rPr>
              <a:t>El análisis de todos los </a:t>
            </a:r>
            <a:r>
              <a:rPr lang="el-GR" sz="2400" dirty="0">
                <a:cs typeface="Arial" charset="0"/>
              </a:rPr>
              <a:t>Δ</a:t>
            </a:r>
            <a:r>
              <a:rPr lang="es-AR" sz="2400" dirty="0" err="1">
                <a:cs typeface="Arial" charset="0"/>
              </a:rPr>
              <a:t>Zj</a:t>
            </a:r>
            <a:r>
              <a:rPr lang="es-AR" sz="2400" dirty="0">
                <a:cs typeface="Arial" charset="0"/>
              </a:rPr>
              <a:t> para el tercer tablón indica que la solución es final óptima.</a:t>
            </a:r>
          </a:p>
        </p:txBody>
      </p:sp>
      <p:pic>
        <p:nvPicPr>
          <p:cNvPr id="22532" name="Picture 2">
            <a:extLst>
              <a:ext uri="{FF2B5EF4-FFF2-40B4-BE49-F238E27FC236}">
                <a16:creationId xmlns:a16="http://schemas.microsoft.com/office/drawing/2014/main" id="{72C70811-1E88-AE49-6751-77C00FE6F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864" y="1628776"/>
            <a:ext cx="670242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a:extLst>
              <a:ext uri="{FF2B5EF4-FFF2-40B4-BE49-F238E27FC236}">
                <a16:creationId xmlns:a16="http://schemas.microsoft.com/office/drawing/2014/main" id="{B5211422-269D-05B4-A7AE-1F077CE0EF90}"/>
              </a:ext>
            </a:extLst>
          </p:cNvPr>
          <p:cNvSpPr>
            <a:spLocks noGrp="1"/>
          </p:cNvSpPr>
          <p:nvPr>
            <p:ph type="title"/>
          </p:nvPr>
        </p:nvSpPr>
        <p:spPr>
          <a:xfrm>
            <a:off x="1981200" y="404813"/>
            <a:ext cx="8229600" cy="576262"/>
          </a:xfrm>
        </p:spPr>
        <p:txBody>
          <a:bodyPr/>
          <a:lstStyle/>
          <a:p>
            <a:r>
              <a:rPr lang="es-PE" altLang="en-US" sz="2800"/>
              <a:t>EL PROBLEMA DE MINIMIZACIÓN</a:t>
            </a:r>
          </a:p>
        </p:txBody>
      </p:sp>
      <p:sp>
        <p:nvSpPr>
          <p:cNvPr id="4" name="3 CuadroTexto">
            <a:extLst>
              <a:ext uri="{FF2B5EF4-FFF2-40B4-BE49-F238E27FC236}">
                <a16:creationId xmlns:a16="http://schemas.microsoft.com/office/drawing/2014/main" id="{5E6E4DA6-898F-60C7-303D-2089BEE5B632}"/>
              </a:ext>
            </a:extLst>
          </p:cNvPr>
          <p:cNvSpPr txBox="1"/>
          <p:nvPr/>
        </p:nvSpPr>
        <p:spPr>
          <a:xfrm>
            <a:off x="1774825" y="1052514"/>
            <a:ext cx="8642350" cy="4303679"/>
          </a:xfrm>
          <a:prstGeom prst="rect">
            <a:avLst/>
          </a:prstGeom>
          <a:noFill/>
        </p:spPr>
        <p:txBody>
          <a:bodyPr>
            <a:spAutoFit/>
          </a:bodyPr>
          <a:lstStyle/>
          <a:p>
            <a:pPr algn="just">
              <a:lnSpc>
                <a:spcPts val="3300"/>
              </a:lnSpc>
              <a:defRPr/>
            </a:pPr>
            <a:r>
              <a:rPr lang="es-AR" sz="2400" dirty="0">
                <a:cs typeface="Arial" charset="0"/>
              </a:rPr>
              <a:t>La solución para un problema de minimización se simplifica después de haber practicado un problema de maximización. </a:t>
            </a:r>
          </a:p>
          <a:p>
            <a:pPr algn="just">
              <a:lnSpc>
                <a:spcPts val="3300"/>
              </a:lnSpc>
              <a:defRPr/>
            </a:pPr>
            <a:r>
              <a:rPr lang="es-AR" sz="2400" dirty="0">
                <a:cs typeface="Arial" charset="0"/>
              </a:rPr>
              <a:t>La diferencia en el procedimiento es mínima y se puede resolver de distintas maneras</a:t>
            </a:r>
          </a:p>
          <a:p>
            <a:pPr marL="457200" indent="-457200" algn="just">
              <a:lnSpc>
                <a:spcPts val="3300"/>
              </a:lnSpc>
              <a:buFontTx/>
              <a:buAutoNum type="arabicParenR"/>
              <a:defRPr/>
            </a:pPr>
            <a:r>
              <a:rPr lang="es-AR" sz="2400" dirty="0">
                <a:cs typeface="Arial" charset="0"/>
              </a:rPr>
              <a:t>Cambiar el tablón simplex y buscar el negativo más grande</a:t>
            </a:r>
          </a:p>
          <a:p>
            <a:pPr marL="457200" indent="-457200" algn="just">
              <a:lnSpc>
                <a:spcPts val="3300"/>
              </a:lnSpc>
              <a:buFontTx/>
              <a:buAutoNum type="arabicParenR"/>
              <a:defRPr/>
            </a:pPr>
            <a:r>
              <a:rPr lang="es-AR" sz="2400" dirty="0">
                <a:cs typeface="Arial" charset="0"/>
              </a:rPr>
              <a:t>Convertir en problema de minimización en un problema de maximización y resolverlo.</a:t>
            </a:r>
          </a:p>
          <a:p>
            <a:pPr marL="914400" lvl="1" indent="-457200" algn="just">
              <a:lnSpc>
                <a:spcPts val="3300"/>
              </a:lnSpc>
              <a:buFont typeface="+mj-lt"/>
              <a:buAutoNum type="alphaLcParenR"/>
              <a:defRPr/>
            </a:pPr>
            <a:r>
              <a:rPr lang="es-AR" sz="2400" dirty="0">
                <a:cs typeface="Arial" charset="0"/>
              </a:rPr>
              <a:t>Multiplicar la </a:t>
            </a:r>
            <a:r>
              <a:rPr lang="es-AR" sz="2400" dirty="0" err="1">
                <a:cs typeface="Arial" charset="0"/>
              </a:rPr>
              <a:t>func</a:t>
            </a:r>
            <a:r>
              <a:rPr lang="es-AR" sz="2400" dirty="0">
                <a:cs typeface="Arial" charset="0"/>
              </a:rPr>
              <a:t>. </a:t>
            </a:r>
            <a:r>
              <a:rPr lang="es-AR" sz="2400" dirty="0" err="1">
                <a:cs typeface="Arial" charset="0"/>
              </a:rPr>
              <a:t>Obj</a:t>
            </a:r>
            <a:r>
              <a:rPr lang="es-AR" sz="2400" dirty="0">
                <a:cs typeface="Arial" charset="0"/>
              </a:rPr>
              <a:t> por -1 y resolver como maximización ( min (z) = </a:t>
            </a:r>
            <a:r>
              <a:rPr lang="es-AR" sz="2400" dirty="0" err="1">
                <a:cs typeface="Arial" charset="0"/>
              </a:rPr>
              <a:t>max</a:t>
            </a:r>
            <a:r>
              <a:rPr lang="es-AR" sz="2400" dirty="0">
                <a:cs typeface="Arial" charset="0"/>
              </a:rPr>
              <a:t> (-z))</a:t>
            </a:r>
          </a:p>
          <a:p>
            <a:pPr marL="457200" indent="-457200" algn="just">
              <a:lnSpc>
                <a:spcPts val="3300"/>
              </a:lnSpc>
              <a:buFontTx/>
              <a:buAutoNum type="arabicParenR"/>
              <a:defRPr/>
            </a:pPr>
            <a:r>
              <a:rPr lang="es-AR" sz="2400" dirty="0">
                <a:cs typeface="Arial" charset="0"/>
              </a:rPr>
              <a:t>Resolver el problema del dual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a:extLst>
              <a:ext uri="{FF2B5EF4-FFF2-40B4-BE49-F238E27FC236}">
                <a16:creationId xmlns:a16="http://schemas.microsoft.com/office/drawing/2014/main" id="{9C058280-D4B4-DE6D-9B5C-9F1D2E152112}"/>
              </a:ext>
            </a:extLst>
          </p:cNvPr>
          <p:cNvSpPr>
            <a:spLocks noGrp="1"/>
          </p:cNvSpPr>
          <p:nvPr>
            <p:ph type="title"/>
          </p:nvPr>
        </p:nvSpPr>
        <p:spPr>
          <a:xfrm>
            <a:off x="1981200" y="620713"/>
            <a:ext cx="8229600" cy="576262"/>
          </a:xfrm>
        </p:spPr>
        <p:txBody>
          <a:bodyPr/>
          <a:lstStyle/>
          <a:p>
            <a:r>
              <a:rPr lang="es-PE" altLang="en-US" sz="2800"/>
              <a:t>EL PROBLEMA DE MINIMIZACIÓN</a:t>
            </a:r>
          </a:p>
        </p:txBody>
      </p:sp>
      <p:sp>
        <p:nvSpPr>
          <p:cNvPr id="4" name="3 CuadroTexto">
            <a:extLst>
              <a:ext uri="{FF2B5EF4-FFF2-40B4-BE49-F238E27FC236}">
                <a16:creationId xmlns:a16="http://schemas.microsoft.com/office/drawing/2014/main" id="{D3AB54CD-9326-6EF7-4595-0F8EF7FD2203}"/>
              </a:ext>
            </a:extLst>
          </p:cNvPr>
          <p:cNvSpPr txBox="1"/>
          <p:nvPr/>
        </p:nvSpPr>
        <p:spPr>
          <a:xfrm>
            <a:off x="1774825" y="1412876"/>
            <a:ext cx="8642350" cy="4303679"/>
          </a:xfrm>
          <a:prstGeom prst="rect">
            <a:avLst/>
          </a:prstGeom>
          <a:noFill/>
        </p:spPr>
        <p:txBody>
          <a:bodyPr>
            <a:spAutoFit/>
          </a:bodyPr>
          <a:lstStyle/>
          <a:p>
            <a:pPr algn="just">
              <a:lnSpc>
                <a:spcPts val="3300"/>
              </a:lnSpc>
              <a:defRPr/>
            </a:pPr>
            <a:r>
              <a:rPr lang="es-AR" sz="2400" dirty="0">
                <a:cs typeface="Arial" charset="0"/>
              </a:rPr>
              <a:t>La empresa Que Lindo Perrito se dedica a la producción y venta de comida seca para perros. La compañía produce y empaca dos clases de comidas en bolsos de 20 libras, estos son a saber; comida seca para perros en crecimiento y comida seca para perros adultos. El costo semanal de fabricar un saco de comida para crecimiento es de $5 y para adultos de $7. A la comida para crecimiento se le puede añadir un máximo de 200 unidades de vitaminas mientras que la comida para perros adultos deberá tener un mínimo de 100 unidades. El total de unidades de vitaminas para la mezcla deberá ser exactamente 800 unidades.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a:extLst>
              <a:ext uri="{FF2B5EF4-FFF2-40B4-BE49-F238E27FC236}">
                <a16:creationId xmlns:a16="http://schemas.microsoft.com/office/drawing/2014/main" id="{FB7D8A98-A06C-18AD-1BCB-CCF8B6BCA4A5}"/>
              </a:ext>
            </a:extLst>
          </p:cNvPr>
          <p:cNvSpPr>
            <a:spLocks noGrp="1"/>
          </p:cNvSpPr>
          <p:nvPr>
            <p:ph type="title"/>
          </p:nvPr>
        </p:nvSpPr>
        <p:spPr>
          <a:xfrm>
            <a:off x="1981200" y="620713"/>
            <a:ext cx="8229600" cy="576262"/>
          </a:xfrm>
        </p:spPr>
        <p:txBody>
          <a:bodyPr/>
          <a:lstStyle/>
          <a:p>
            <a:r>
              <a:rPr lang="es-PE" altLang="en-US" sz="2800"/>
              <a:t>EL PROBLEMA DE MINIMIZACIÓN</a:t>
            </a:r>
          </a:p>
        </p:txBody>
      </p:sp>
      <p:sp>
        <p:nvSpPr>
          <p:cNvPr id="4" name="3 CuadroTexto">
            <a:extLst>
              <a:ext uri="{FF2B5EF4-FFF2-40B4-BE49-F238E27FC236}">
                <a16:creationId xmlns:a16="http://schemas.microsoft.com/office/drawing/2014/main" id="{19C49F9E-8831-2EF8-854E-F6D8A64AD863}"/>
              </a:ext>
            </a:extLst>
          </p:cNvPr>
          <p:cNvSpPr txBox="1"/>
          <p:nvPr/>
        </p:nvSpPr>
        <p:spPr>
          <a:xfrm>
            <a:off x="1774825" y="1412875"/>
            <a:ext cx="8642350" cy="5170488"/>
          </a:xfrm>
          <a:prstGeom prst="rect">
            <a:avLst/>
          </a:prstGeom>
          <a:noFill/>
        </p:spPr>
        <p:txBody>
          <a:bodyPr>
            <a:spAutoFit/>
          </a:bodyPr>
          <a:lstStyle/>
          <a:p>
            <a:pPr algn="just">
              <a:lnSpc>
                <a:spcPts val="3300"/>
              </a:lnSpc>
              <a:defRPr/>
            </a:pPr>
            <a:r>
              <a:rPr lang="es-AR" sz="2400" dirty="0">
                <a:cs typeface="Arial" charset="0"/>
              </a:rPr>
              <a:t>La formulación para este problema de programación lineal es la siguiente.</a:t>
            </a:r>
          </a:p>
          <a:p>
            <a:pPr algn="just">
              <a:lnSpc>
                <a:spcPts val="3300"/>
              </a:lnSpc>
              <a:defRPr/>
            </a:pPr>
            <a:endParaRPr lang="es-AR" sz="2400" dirty="0">
              <a:cs typeface="Arial" charset="0"/>
            </a:endParaRPr>
          </a:p>
          <a:p>
            <a:pPr algn="just">
              <a:lnSpc>
                <a:spcPts val="3300"/>
              </a:lnSpc>
              <a:defRPr/>
            </a:pPr>
            <a:endParaRPr lang="es-AR" sz="2400" dirty="0">
              <a:cs typeface="Arial" charset="0"/>
            </a:endParaRPr>
          </a:p>
          <a:p>
            <a:pPr algn="just">
              <a:lnSpc>
                <a:spcPts val="3300"/>
              </a:lnSpc>
              <a:defRPr/>
            </a:pPr>
            <a:endParaRPr lang="es-AR" sz="2400" dirty="0">
              <a:cs typeface="Arial" charset="0"/>
            </a:endParaRPr>
          </a:p>
          <a:p>
            <a:pPr algn="just">
              <a:lnSpc>
                <a:spcPts val="3300"/>
              </a:lnSpc>
              <a:defRPr/>
            </a:pPr>
            <a:endParaRPr lang="es-AR" sz="2400" dirty="0">
              <a:cs typeface="Arial" charset="0"/>
            </a:endParaRPr>
          </a:p>
          <a:p>
            <a:pPr algn="just">
              <a:lnSpc>
                <a:spcPts val="3300"/>
              </a:lnSpc>
              <a:defRPr/>
            </a:pPr>
            <a:endParaRPr lang="es-AR" sz="2400" dirty="0">
              <a:cs typeface="Arial" charset="0"/>
            </a:endParaRPr>
          </a:p>
          <a:p>
            <a:pPr algn="just">
              <a:lnSpc>
                <a:spcPts val="3300"/>
              </a:lnSpc>
              <a:defRPr/>
            </a:pPr>
            <a:r>
              <a:rPr lang="es-AR" sz="2400" dirty="0">
                <a:cs typeface="Arial" charset="0"/>
              </a:rPr>
              <a:t>Donde</a:t>
            </a:r>
          </a:p>
          <a:p>
            <a:pPr algn="just">
              <a:lnSpc>
                <a:spcPts val="3300"/>
              </a:lnSpc>
              <a:defRPr/>
            </a:pPr>
            <a:r>
              <a:rPr lang="es-AR" sz="2400" dirty="0">
                <a:cs typeface="Arial" charset="0"/>
              </a:rPr>
              <a:t>X</a:t>
            </a:r>
            <a:r>
              <a:rPr lang="es-AR" sz="2400" baseline="-25000" dirty="0">
                <a:cs typeface="Arial" charset="0"/>
              </a:rPr>
              <a:t>1</a:t>
            </a:r>
            <a:r>
              <a:rPr lang="es-AR" sz="2400" dirty="0">
                <a:cs typeface="Arial" charset="0"/>
              </a:rPr>
              <a:t> = unidades de vitaminas para las bolsas de comida para crecimiento</a:t>
            </a:r>
          </a:p>
          <a:p>
            <a:pPr algn="just">
              <a:lnSpc>
                <a:spcPts val="3300"/>
              </a:lnSpc>
              <a:defRPr/>
            </a:pPr>
            <a:r>
              <a:rPr lang="es-AR" sz="2400" dirty="0">
                <a:cs typeface="Arial" charset="0"/>
              </a:rPr>
              <a:t>X</a:t>
            </a:r>
            <a:r>
              <a:rPr lang="es-AR" sz="2400" baseline="-25000" dirty="0">
                <a:cs typeface="Arial" charset="0"/>
              </a:rPr>
              <a:t>2</a:t>
            </a:r>
            <a:r>
              <a:rPr lang="es-AR" sz="2400" dirty="0">
                <a:cs typeface="Arial" charset="0"/>
              </a:rPr>
              <a:t> = unidades de vitaminas para bolsas de comida perros adultos</a:t>
            </a:r>
          </a:p>
        </p:txBody>
      </p:sp>
      <p:pic>
        <p:nvPicPr>
          <p:cNvPr id="25604" name="Picture 2">
            <a:extLst>
              <a:ext uri="{FF2B5EF4-FFF2-40B4-BE49-F238E27FC236}">
                <a16:creationId xmlns:a16="http://schemas.microsoft.com/office/drawing/2014/main" id="{9A341ABA-0BCB-ECBA-CA34-5897436B7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2420938"/>
            <a:ext cx="860425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a:extLst>
              <a:ext uri="{FF2B5EF4-FFF2-40B4-BE49-F238E27FC236}">
                <a16:creationId xmlns:a16="http://schemas.microsoft.com/office/drawing/2014/main" id="{E4CE9516-D1D1-ED02-4BA4-D3C380C420A5}"/>
              </a:ext>
            </a:extLst>
          </p:cNvPr>
          <p:cNvSpPr>
            <a:spLocks noGrp="1"/>
          </p:cNvSpPr>
          <p:nvPr>
            <p:ph type="title"/>
          </p:nvPr>
        </p:nvSpPr>
        <p:spPr>
          <a:xfrm>
            <a:off x="1981200" y="620713"/>
            <a:ext cx="8229600" cy="576262"/>
          </a:xfrm>
        </p:spPr>
        <p:txBody>
          <a:bodyPr rtlCol="0">
            <a:normAutofit fontScale="90000"/>
          </a:bodyPr>
          <a:lstStyle/>
          <a:p>
            <a:pPr>
              <a:defRPr/>
            </a:pPr>
            <a:r>
              <a:rPr lang="es-AR" sz="2800"/>
              <a:t>AUMENTO DE LAS RESTRICCIONES Y DE LA FUNCIÓN OBJETIVO</a:t>
            </a:r>
            <a:endParaRPr lang="es-PE" sz="2800"/>
          </a:p>
        </p:txBody>
      </p:sp>
      <p:sp>
        <p:nvSpPr>
          <p:cNvPr id="4" name="3 CuadroTexto">
            <a:extLst>
              <a:ext uri="{FF2B5EF4-FFF2-40B4-BE49-F238E27FC236}">
                <a16:creationId xmlns:a16="http://schemas.microsoft.com/office/drawing/2014/main" id="{EB02A6AC-796D-CA20-97E8-BFD501582980}"/>
              </a:ext>
            </a:extLst>
          </p:cNvPr>
          <p:cNvSpPr txBox="1"/>
          <p:nvPr/>
        </p:nvSpPr>
        <p:spPr>
          <a:xfrm>
            <a:off x="1774825" y="1412876"/>
            <a:ext cx="8642350" cy="3877087"/>
          </a:xfrm>
          <a:prstGeom prst="rect">
            <a:avLst/>
          </a:prstGeom>
          <a:noFill/>
        </p:spPr>
        <p:txBody>
          <a:bodyPr>
            <a:spAutoFit/>
          </a:bodyPr>
          <a:lstStyle/>
          <a:p>
            <a:pPr algn="just">
              <a:lnSpc>
                <a:spcPts val="3300"/>
              </a:lnSpc>
              <a:defRPr/>
            </a:pPr>
            <a:r>
              <a:rPr lang="es-AR" sz="2400" dirty="0">
                <a:cs typeface="Arial" charset="0"/>
              </a:rPr>
              <a:t>La segunda restricción, 2X</a:t>
            </a:r>
            <a:r>
              <a:rPr lang="es-AR" sz="2400" baseline="-25000" dirty="0">
                <a:cs typeface="Arial" charset="0"/>
              </a:rPr>
              <a:t>1</a:t>
            </a:r>
            <a:r>
              <a:rPr lang="es-AR" sz="2400" dirty="0">
                <a:cs typeface="Arial" charset="0"/>
              </a:rPr>
              <a:t> + 3X</a:t>
            </a:r>
            <a:r>
              <a:rPr lang="es-AR" sz="2400" baseline="-25000" dirty="0">
                <a:cs typeface="Arial" charset="0"/>
              </a:rPr>
              <a:t>2</a:t>
            </a:r>
            <a:r>
              <a:rPr lang="es-AR" sz="2400" dirty="0">
                <a:cs typeface="Arial" charset="0"/>
              </a:rPr>
              <a:t> ≥ 100 tiene un signo mayor e igual, es decir el lado izquierdo es mayor que el lado derecho.</a:t>
            </a:r>
          </a:p>
          <a:p>
            <a:pPr algn="just">
              <a:lnSpc>
                <a:spcPts val="3300"/>
              </a:lnSpc>
              <a:defRPr/>
            </a:pPr>
            <a:r>
              <a:rPr lang="es-AR" sz="2400" dirty="0">
                <a:cs typeface="Arial" charset="0"/>
              </a:rPr>
              <a:t>Para poder igualar la restricción habrá que restar una variable de holgura. Esta variable se conoce como una variable de holgura negativa o de excedente o superflua.</a:t>
            </a:r>
          </a:p>
          <a:p>
            <a:pPr algn="just">
              <a:lnSpc>
                <a:spcPts val="3300"/>
              </a:lnSpc>
              <a:defRPr/>
            </a:pPr>
            <a:r>
              <a:rPr lang="es-AR" sz="2400" dirty="0">
                <a:latin typeface="Arial" charset="0"/>
                <a:cs typeface="Arial" charset="0"/>
              </a:rPr>
              <a:t>0X</a:t>
            </a:r>
            <a:r>
              <a:rPr lang="es-AR" sz="2400" baseline="-25000" dirty="0">
                <a:latin typeface="Arial" charset="0"/>
                <a:cs typeface="Arial" charset="0"/>
              </a:rPr>
              <a:t>1</a:t>
            </a:r>
            <a:r>
              <a:rPr lang="es-AR" sz="2400" dirty="0">
                <a:latin typeface="Arial" charset="0"/>
                <a:cs typeface="Arial" charset="0"/>
              </a:rPr>
              <a:t> + 1X</a:t>
            </a:r>
            <a:r>
              <a:rPr lang="es-AR" sz="2400" baseline="-25000" dirty="0">
                <a:latin typeface="Arial" charset="0"/>
                <a:cs typeface="Arial" charset="0"/>
              </a:rPr>
              <a:t>2 </a:t>
            </a:r>
            <a:r>
              <a:rPr lang="es-AR" sz="2400" dirty="0">
                <a:latin typeface="Arial" charset="0"/>
                <a:cs typeface="Arial" charset="0"/>
              </a:rPr>
              <a:t>-S</a:t>
            </a:r>
            <a:r>
              <a:rPr lang="es-AR" sz="2400" baseline="-25000" dirty="0">
                <a:latin typeface="Arial" charset="0"/>
                <a:cs typeface="Arial" charset="0"/>
              </a:rPr>
              <a:t>2</a:t>
            </a:r>
            <a:r>
              <a:rPr lang="es-AR" sz="2400" dirty="0">
                <a:latin typeface="Arial" charset="0"/>
                <a:cs typeface="Arial" charset="0"/>
              </a:rPr>
              <a:t> = 100</a:t>
            </a:r>
          </a:p>
          <a:p>
            <a:pPr algn="just">
              <a:lnSpc>
                <a:spcPts val="3300"/>
              </a:lnSpc>
              <a:defRPr/>
            </a:pPr>
            <a:r>
              <a:rPr lang="es-AR" sz="2400" dirty="0">
                <a:latin typeface="Arial" charset="0"/>
                <a:cs typeface="Arial" charset="0"/>
              </a:rPr>
              <a:t>Como el método </a:t>
            </a:r>
            <a:r>
              <a:rPr lang="es-AR" sz="2400" dirty="0" err="1">
                <a:latin typeface="Arial" charset="0"/>
                <a:cs typeface="Arial" charset="0"/>
              </a:rPr>
              <a:t>símplex</a:t>
            </a:r>
            <a:r>
              <a:rPr lang="es-AR" sz="2400" dirty="0">
                <a:latin typeface="Arial" charset="0"/>
                <a:cs typeface="Arial" charset="0"/>
              </a:rPr>
              <a:t> comienza en el origen, esto significa desafortunadamente que en el punto de solución inicial (0,0) el valor de la variable S</a:t>
            </a:r>
            <a:r>
              <a:rPr lang="es-AR" sz="2400" baseline="-25000" dirty="0">
                <a:latin typeface="Arial" charset="0"/>
                <a:cs typeface="Arial" charset="0"/>
              </a:rPr>
              <a:t>2</a:t>
            </a:r>
            <a:r>
              <a:rPr lang="es-AR" sz="2400" dirty="0">
                <a:latin typeface="Arial" charset="0"/>
                <a:cs typeface="Arial" charset="0"/>
              </a:rPr>
              <a:t> será de -100.</a:t>
            </a:r>
            <a:endParaRPr lang="es-AR" sz="2400" dirty="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a:extLst>
              <a:ext uri="{FF2B5EF4-FFF2-40B4-BE49-F238E27FC236}">
                <a16:creationId xmlns:a16="http://schemas.microsoft.com/office/drawing/2014/main" id="{D04B297C-A68F-84EF-AC51-D93A6AC1055B}"/>
              </a:ext>
            </a:extLst>
          </p:cNvPr>
          <p:cNvSpPr>
            <a:spLocks noGrp="1"/>
          </p:cNvSpPr>
          <p:nvPr>
            <p:ph type="title"/>
          </p:nvPr>
        </p:nvSpPr>
        <p:spPr>
          <a:xfrm>
            <a:off x="1981200" y="620713"/>
            <a:ext cx="8229600" cy="576262"/>
          </a:xfrm>
        </p:spPr>
        <p:txBody>
          <a:bodyPr rtlCol="0">
            <a:normAutofit fontScale="90000"/>
          </a:bodyPr>
          <a:lstStyle/>
          <a:p>
            <a:pPr>
              <a:defRPr/>
            </a:pPr>
            <a:r>
              <a:rPr lang="es-AR" sz="2800"/>
              <a:t>AUMENTO DE LAS RESTRICCIONES Y DE LA FUNCIÓN OBJETIVO</a:t>
            </a:r>
            <a:endParaRPr lang="es-PE" sz="2800"/>
          </a:p>
        </p:txBody>
      </p:sp>
      <p:sp>
        <p:nvSpPr>
          <p:cNvPr id="4" name="3 CuadroTexto">
            <a:extLst>
              <a:ext uri="{FF2B5EF4-FFF2-40B4-BE49-F238E27FC236}">
                <a16:creationId xmlns:a16="http://schemas.microsoft.com/office/drawing/2014/main" id="{0BC0812F-9F8D-725F-41BE-98A7EC39BAA9}"/>
              </a:ext>
            </a:extLst>
          </p:cNvPr>
          <p:cNvSpPr txBox="1"/>
          <p:nvPr/>
        </p:nvSpPr>
        <p:spPr>
          <a:xfrm>
            <a:off x="1774825" y="1325563"/>
            <a:ext cx="8642350" cy="5262562"/>
          </a:xfrm>
          <a:prstGeom prst="rect">
            <a:avLst/>
          </a:prstGeom>
          <a:noFill/>
        </p:spPr>
        <p:txBody>
          <a:bodyPr>
            <a:spAutoFit/>
          </a:bodyPr>
          <a:lstStyle/>
          <a:p>
            <a:pPr>
              <a:defRPr/>
            </a:pPr>
            <a:r>
              <a:rPr lang="es-AR" sz="2400" dirty="0">
                <a:latin typeface="Arial" charset="0"/>
                <a:cs typeface="Arial" charset="0"/>
              </a:rPr>
              <a:t>No es permitido un valor negativo para la variable de holgura. Este valor negativo representa la falta de recurso. Para remediar esta situación se le asignará una variable artificial a la restricción al lado izquierdo en adición a la variable de holgura negativa. La variable artificial absorberá la negatividad de la variable de holgura.</a:t>
            </a:r>
          </a:p>
          <a:p>
            <a:pPr algn="ctr">
              <a:defRPr/>
            </a:pPr>
            <a:r>
              <a:rPr lang="es-AR" sz="2400" dirty="0">
                <a:latin typeface="Arial" charset="0"/>
                <a:cs typeface="Arial" charset="0"/>
              </a:rPr>
              <a:t>1X</a:t>
            </a:r>
            <a:r>
              <a:rPr lang="es-AR" sz="2400" baseline="-25000" dirty="0">
                <a:latin typeface="Arial" charset="0"/>
                <a:cs typeface="Arial" charset="0"/>
              </a:rPr>
              <a:t>2</a:t>
            </a:r>
            <a:r>
              <a:rPr lang="es-AR" sz="2400" dirty="0">
                <a:latin typeface="Arial" charset="0"/>
                <a:cs typeface="Arial" charset="0"/>
              </a:rPr>
              <a:t> - S</a:t>
            </a:r>
            <a:r>
              <a:rPr lang="es-AR" sz="2400" baseline="-25000" dirty="0">
                <a:latin typeface="Arial" charset="0"/>
                <a:cs typeface="Arial" charset="0"/>
              </a:rPr>
              <a:t>2</a:t>
            </a:r>
            <a:r>
              <a:rPr lang="es-AR" sz="2400" dirty="0">
                <a:latin typeface="Arial" charset="0"/>
                <a:cs typeface="Arial" charset="0"/>
              </a:rPr>
              <a:t> + A</a:t>
            </a:r>
            <a:r>
              <a:rPr lang="es-AR" sz="2400" baseline="-25000" dirty="0">
                <a:latin typeface="Arial" charset="0"/>
                <a:cs typeface="Arial" charset="0"/>
              </a:rPr>
              <a:t>2</a:t>
            </a:r>
            <a:r>
              <a:rPr lang="es-AR" sz="2400" dirty="0">
                <a:latin typeface="Arial" charset="0"/>
                <a:cs typeface="Arial" charset="0"/>
              </a:rPr>
              <a:t> = 100</a:t>
            </a:r>
          </a:p>
          <a:p>
            <a:pPr>
              <a:defRPr/>
            </a:pPr>
            <a:r>
              <a:rPr lang="es-AR" sz="2400" dirty="0">
                <a:latin typeface="Arial" charset="0"/>
                <a:cs typeface="Arial" charset="0"/>
              </a:rPr>
              <a:t>Su interpretación, es de una variable de holgura negativa que demuestra por cuántas unidades la solución final violenta la segunda restricción. </a:t>
            </a:r>
          </a:p>
          <a:p>
            <a:pPr>
              <a:defRPr/>
            </a:pPr>
            <a:r>
              <a:rPr lang="es-AR" sz="2400" dirty="0">
                <a:latin typeface="Arial" charset="0"/>
                <a:cs typeface="Arial" charset="0"/>
              </a:rPr>
              <a:t>Cuando se encuentra una solución que no violente la restricción, A</a:t>
            </a:r>
            <a:r>
              <a:rPr lang="es-AR" sz="2400" baseline="-25000" dirty="0">
                <a:latin typeface="Arial" charset="0"/>
                <a:cs typeface="Arial" charset="0"/>
              </a:rPr>
              <a:t>2</a:t>
            </a:r>
            <a:r>
              <a:rPr lang="es-AR" sz="2400" dirty="0">
                <a:latin typeface="Arial" charset="0"/>
                <a:cs typeface="Arial" charset="0"/>
              </a:rPr>
              <a:t> será cero (0) y se quedará con ese valor. </a:t>
            </a:r>
          </a:p>
          <a:p>
            <a:pPr>
              <a:defRPr/>
            </a:pPr>
            <a:r>
              <a:rPr lang="es-AR" sz="2400" dirty="0">
                <a:latin typeface="Arial" charset="0"/>
                <a:cs typeface="Arial" charset="0"/>
              </a:rPr>
              <a:t>Su único propósito es el proveer una solución inicial con valores no negativos.</a:t>
            </a:r>
            <a:endParaRPr lang="es-AR" sz="2400" dirty="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a:extLst>
              <a:ext uri="{FF2B5EF4-FFF2-40B4-BE49-F238E27FC236}">
                <a16:creationId xmlns:a16="http://schemas.microsoft.com/office/drawing/2014/main" id="{E2174AC9-9D99-6C80-374B-D5F4160C2028}"/>
              </a:ext>
            </a:extLst>
          </p:cNvPr>
          <p:cNvSpPr>
            <a:spLocks noGrp="1"/>
          </p:cNvSpPr>
          <p:nvPr>
            <p:ph type="title"/>
          </p:nvPr>
        </p:nvSpPr>
        <p:spPr>
          <a:xfrm>
            <a:off x="1981200" y="620713"/>
            <a:ext cx="8229600" cy="576262"/>
          </a:xfrm>
        </p:spPr>
        <p:txBody>
          <a:bodyPr rtlCol="0">
            <a:normAutofit fontScale="90000"/>
          </a:bodyPr>
          <a:lstStyle/>
          <a:p>
            <a:pPr>
              <a:defRPr/>
            </a:pPr>
            <a:r>
              <a:rPr lang="es-AR" sz="2800"/>
              <a:t>AUMENTO DE LAS RESTRICCIONES Y DE LA FUNCIÓN OBJETIVO</a:t>
            </a:r>
            <a:endParaRPr lang="es-PE" sz="2800"/>
          </a:p>
        </p:txBody>
      </p:sp>
      <p:sp>
        <p:nvSpPr>
          <p:cNvPr id="4" name="3 CuadroTexto">
            <a:extLst>
              <a:ext uri="{FF2B5EF4-FFF2-40B4-BE49-F238E27FC236}">
                <a16:creationId xmlns:a16="http://schemas.microsoft.com/office/drawing/2014/main" id="{EF2B8B63-AF52-598D-2456-6C3F8E131C9C}"/>
              </a:ext>
            </a:extLst>
          </p:cNvPr>
          <p:cNvSpPr txBox="1"/>
          <p:nvPr/>
        </p:nvSpPr>
        <p:spPr>
          <a:xfrm>
            <a:off x="1774825" y="1325564"/>
            <a:ext cx="8642350" cy="3786187"/>
          </a:xfrm>
          <a:prstGeom prst="rect">
            <a:avLst/>
          </a:prstGeom>
          <a:noFill/>
        </p:spPr>
        <p:txBody>
          <a:bodyPr>
            <a:spAutoFit/>
          </a:bodyPr>
          <a:lstStyle/>
          <a:p>
            <a:pPr>
              <a:defRPr/>
            </a:pPr>
            <a:r>
              <a:rPr lang="es-AR" sz="2400" dirty="0">
                <a:latin typeface="Arial" charset="0"/>
                <a:cs typeface="Arial" charset="0"/>
              </a:rPr>
              <a:t>La tercera restricción, X</a:t>
            </a:r>
            <a:r>
              <a:rPr lang="es-AR" sz="2400" baseline="-25000" dirty="0">
                <a:latin typeface="Arial" charset="0"/>
                <a:cs typeface="Arial" charset="0"/>
              </a:rPr>
              <a:t>1</a:t>
            </a:r>
            <a:r>
              <a:rPr lang="es-AR" sz="2400" dirty="0">
                <a:latin typeface="Arial" charset="0"/>
                <a:cs typeface="Arial" charset="0"/>
              </a:rPr>
              <a:t> + X</a:t>
            </a:r>
            <a:r>
              <a:rPr lang="es-AR" sz="2400" baseline="-25000" dirty="0">
                <a:latin typeface="Arial" charset="0"/>
                <a:cs typeface="Arial" charset="0"/>
              </a:rPr>
              <a:t>2</a:t>
            </a:r>
            <a:r>
              <a:rPr lang="es-AR" sz="2400" dirty="0">
                <a:latin typeface="Arial" charset="0"/>
                <a:cs typeface="Arial" charset="0"/>
              </a:rPr>
              <a:t> = 800, se le añadirá una variable artificial para no violentar la restricción. </a:t>
            </a:r>
          </a:p>
          <a:p>
            <a:pPr>
              <a:defRPr/>
            </a:pPr>
            <a:endParaRPr lang="es-AR" sz="2400" dirty="0">
              <a:latin typeface="Arial" charset="0"/>
              <a:cs typeface="Arial" charset="0"/>
            </a:endParaRPr>
          </a:p>
          <a:p>
            <a:pPr>
              <a:defRPr/>
            </a:pPr>
            <a:r>
              <a:rPr lang="es-AR" sz="2400" dirty="0">
                <a:latin typeface="Arial" charset="0"/>
                <a:cs typeface="Arial" charset="0"/>
              </a:rPr>
              <a:t>A menos que la restricción pase por el origen, de lo contrario existirá una diferencia entre el origen y la igualad de la</a:t>
            </a:r>
          </a:p>
          <a:p>
            <a:pPr>
              <a:defRPr/>
            </a:pPr>
            <a:r>
              <a:rPr lang="es-AR" sz="2400" dirty="0">
                <a:latin typeface="Arial" charset="0"/>
                <a:cs typeface="Arial" charset="0"/>
              </a:rPr>
              <a:t>restricción. </a:t>
            </a:r>
          </a:p>
          <a:p>
            <a:pPr>
              <a:defRPr/>
            </a:pPr>
            <a:endParaRPr lang="es-AR" sz="2400" dirty="0">
              <a:latin typeface="Arial" charset="0"/>
              <a:cs typeface="Arial" charset="0"/>
            </a:endParaRPr>
          </a:p>
          <a:p>
            <a:pPr>
              <a:defRPr/>
            </a:pPr>
            <a:r>
              <a:rPr lang="es-AR" sz="2400" dirty="0">
                <a:latin typeface="Arial" charset="0"/>
                <a:cs typeface="Arial" charset="0"/>
              </a:rPr>
              <a:t>La variable artificial absorberá esta diferencia</a:t>
            </a:r>
          </a:p>
          <a:p>
            <a:pPr>
              <a:defRPr/>
            </a:pPr>
            <a:endParaRPr lang="es-AR" sz="2400" dirty="0">
              <a:latin typeface="Arial" charset="0"/>
              <a:cs typeface="Arial" charset="0"/>
            </a:endParaRPr>
          </a:p>
          <a:p>
            <a:pPr algn="ctr">
              <a:defRPr/>
            </a:pPr>
            <a:r>
              <a:rPr lang="es-AR" sz="2400" dirty="0">
                <a:latin typeface="Arial" charset="0"/>
                <a:cs typeface="Arial" charset="0"/>
              </a:rPr>
              <a:t>X</a:t>
            </a:r>
            <a:r>
              <a:rPr lang="es-AR" sz="2400" baseline="-25000" dirty="0">
                <a:latin typeface="Arial" charset="0"/>
                <a:cs typeface="Arial" charset="0"/>
              </a:rPr>
              <a:t>1</a:t>
            </a:r>
            <a:r>
              <a:rPr lang="es-AR" sz="2400" dirty="0">
                <a:latin typeface="Arial" charset="0"/>
                <a:cs typeface="Arial" charset="0"/>
              </a:rPr>
              <a:t> + X</a:t>
            </a:r>
            <a:r>
              <a:rPr lang="es-AR" sz="2400" baseline="-25000" dirty="0">
                <a:latin typeface="Arial" charset="0"/>
                <a:cs typeface="Arial" charset="0"/>
              </a:rPr>
              <a:t>2</a:t>
            </a:r>
            <a:r>
              <a:rPr lang="es-AR" sz="2400" dirty="0">
                <a:latin typeface="Arial" charset="0"/>
                <a:cs typeface="Arial" charset="0"/>
              </a:rPr>
              <a:t> + A</a:t>
            </a:r>
            <a:r>
              <a:rPr lang="es-AR" sz="2400" baseline="-25000" dirty="0">
                <a:latin typeface="Arial" charset="0"/>
                <a:cs typeface="Arial" charset="0"/>
              </a:rPr>
              <a:t>2</a:t>
            </a:r>
            <a:r>
              <a:rPr lang="es-AR" sz="2400" dirty="0">
                <a:latin typeface="Arial" charset="0"/>
                <a:cs typeface="Arial" charset="0"/>
              </a:rPr>
              <a:t> = 800</a:t>
            </a:r>
            <a:endParaRPr lang="es-AR" sz="2400" dirty="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a:extLst>
              <a:ext uri="{FF2B5EF4-FFF2-40B4-BE49-F238E27FC236}">
                <a16:creationId xmlns:a16="http://schemas.microsoft.com/office/drawing/2014/main" id="{958C6ECF-917D-7A57-383E-B4BF7DB320D6}"/>
              </a:ext>
            </a:extLst>
          </p:cNvPr>
          <p:cNvSpPr>
            <a:spLocks noGrp="1"/>
          </p:cNvSpPr>
          <p:nvPr>
            <p:ph type="title"/>
          </p:nvPr>
        </p:nvSpPr>
        <p:spPr>
          <a:xfrm>
            <a:off x="1981200" y="620713"/>
            <a:ext cx="8229600" cy="576262"/>
          </a:xfrm>
        </p:spPr>
        <p:txBody>
          <a:bodyPr rtlCol="0">
            <a:normAutofit fontScale="90000"/>
          </a:bodyPr>
          <a:lstStyle/>
          <a:p>
            <a:pPr>
              <a:defRPr/>
            </a:pPr>
            <a:r>
              <a:rPr lang="es-AR" sz="2800"/>
              <a:t>AUMENTO DE LAS RESTRICCIONES Y DE LA FUNCIÓN OBJETIVO</a:t>
            </a:r>
            <a:endParaRPr lang="es-PE" sz="2800"/>
          </a:p>
        </p:txBody>
      </p:sp>
      <p:sp>
        <p:nvSpPr>
          <p:cNvPr id="29699" name="3 CuadroTexto">
            <a:extLst>
              <a:ext uri="{FF2B5EF4-FFF2-40B4-BE49-F238E27FC236}">
                <a16:creationId xmlns:a16="http://schemas.microsoft.com/office/drawing/2014/main" id="{86C7D114-0566-38CB-91B1-69CE523CD2FC}"/>
              </a:ext>
            </a:extLst>
          </p:cNvPr>
          <p:cNvSpPr txBox="1">
            <a:spLocks noChangeArrowheads="1"/>
          </p:cNvSpPr>
          <p:nvPr/>
        </p:nvSpPr>
        <p:spPr bwMode="auto">
          <a:xfrm>
            <a:off x="827314" y="1771878"/>
            <a:ext cx="1019991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sz="2400"/>
              <a:t>Siempre que se incorpore una variable de holgura o artificial a una restricción, habrá que agregarlas en las demás restricciones y en la función objetivo. </a:t>
            </a:r>
          </a:p>
          <a:p>
            <a:pPr eaLnBrk="1" hangingPunct="1"/>
            <a:r>
              <a:rPr lang="es-AR" altLang="en-US" sz="2400"/>
              <a:t>En una solución óptima, </a:t>
            </a:r>
            <a:r>
              <a:rPr lang="es-AR" altLang="en-US" sz="2400" i="1">
                <a:solidFill>
                  <a:srgbClr val="FF0000"/>
                </a:solidFill>
              </a:rPr>
              <a:t>las variables artificiales no pueden ser variables básicas</a:t>
            </a:r>
            <a:r>
              <a:rPr lang="es-AR" altLang="en-US" sz="2400"/>
              <a:t>. La razón para que estas se excluyan en la solución óptima es que estas absorben la negatividad de la variable de holgura.</a:t>
            </a:r>
          </a:p>
          <a:p>
            <a:pPr eaLnBrk="1" hangingPunct="1"/>
            <a:r>
              <a:rPr lang="es-AR" altLang="en-US" sz="2400"/>
              <a:t>También </a:t>
            </a:r>
            <a:r>
              <a:rPr lang="es-AR" altLang="en-US" sz="2400" i="1">
                <a:solidFill>
                  <a:srgbClr val="FF0000"/>
                </a:solidFill>
              </a:rPr>
              <a:t>representan por cuantas unidades no se ha cumplido con la restricción</a:t>
            </a:r>
            <a:r>
              <a:rPr lang="es-AR" altLang="en-US" sz="2400"/>
              <a:t>.</a:t>
            </a:r>
          </a:p>
          <a:p>
            <a:pPr eaLnBrk="1" hangingPunct="1"/>
            <a:r>
              <a:rPr lang="es-AR" altLang="en-US" sz="2400"/>
              <a:t>Para eliminar estas variables artificiales se le asigna un costo extremadamente alto para los casos de minimización y una reducción grande en las ganancias para los casos de maximización.</a:t>
            </a:r>
            <a:endParaRPr lang="es-AR"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a:extLst>
              <a:ext uri="{FF2B5EF4-FFF2-40B4-BE49-F238E27FC236}">
                <a16:creationId xmlns:a16="http://schemas.microsoft.com/office/drawing/2014/main" id="{33656B73-2BFE-7D7F-95AF-BD723BC10F57}"/>
              </a:ext>
            </a:extLst>
          </p:cNvPr>
          <p:cNvSpPr>
            <a:spLocks noGrp="1"/>
          </p:cNvSpPr>
          <p:nvPr>
            <p:ph type="title"/>
          </p:nvPr>
        </p:nvSpPr>
        <p:spPr>
          <a:xfrm>
            <a:off x="1981200" y="692150"/>
            <a:ext cx="8229600" cy="1066800"/>
          </a:xfrm>
        </p:spPr>
        <p:txBody>
          <a:bodyPr/>
          <a:lstStyle/>
          <a:p>
            <a:r>
              <a:rPr lang="es-PE" altLang="en-US" sz="4800" b="1"/>
              <a:t>INTRODUCCIÓN</a:t>
            </a:r>
            <a:endParaRPr lang="es-PE" altLang="en-US" b="1"/>
          </a:p>
        </p:txBody>
      </p:sp>
      <p:sp>
        <p:nvSpPr>
          <p:cNvPr id="3075" name="2 Marcador de contenido">
            <a:extLst>
              <a:ext uri="{FF2B5EF4-FFF2-40B4-BE49-F238E27FC236}">
                <a16:creationId xmlns:a16="http://schemas.microsoft.com/office/drawing/2014/main" id="{7BFF4967-98C2-2381-E995-32CF35CAC3AE}"/>
              </a:ext>
            </a:extLst>
          </p:cNvPr>
          <p:cNvSpPr>
            <a:spLocks noGrp="1"/>
          </p:cNvSpPr>
          <p:nvPr>
            <p:ph idx="1"/>
          </p:nvPr>
        </p:nvSpPr>
        <p:spPr>
          <a:xfrm>
            <a:off x="1981201" y="2249488"/>
            <a:ext cx="8043863" cy="4324350"/>
          </a:xfrm>
        </p:spPr>
        <p:txBody>
          <a:bodyPr/>
          <a:lstStyle/>
          <a:p>
            <a:pPr algn="just">
              <a:buFont typeface="Georgia" panose="02040502050405020303" pitchFamily="18" charset="0"/>
              <a:buNone/>
            </a:pPr>
            <a:r>
              <a:rPr lang="es-AR" altLang="en-US" sz="2400">
                <a:ea typeface="Verdana" panose="020B0604030504040204" pitchFamily="34" charset="0"/>
                <a:cs typeface="Verdana" panose="020B0604030504040204" pitchFamily="34" charset="0"/>
              </a:rPr>
              <a:t>La Investigación Operativa, es una rama de las Matemáticas consistente en el uso de </a:t>
            </a:r>
            <a:r>
              <a:rPr lang="es-AR" altLang="en-US" sz="2400" i="1">
                <a:solidFill>
                  <a:srgbClr val="FF0000"/>
                </a:solidFill>
                <a:ea typeface="Verdana" panose="020B0604030504040204" pitchFamily="34" charset="0"/>
                <a:cs typeface="Verdana" panose="020B0604030504040204" pitchFamily="34" charset="0"/>
              </a:rPr>
              <a:t>modelos matemáticos</a:t>
            </a:r>
            <a:r>
              <a:rPr lang="es-AR" altLang="en-US" sz="2400">
                <a:ea typeface="Verdana" panose="020B0604030504040204" pitchFamily="34" charset="0"/>
                <a:cs typeface="Verdana" panose="020B0604030504040204" pitchFamily="34" charset="0"/>
              </a:rPr>
              <a:t>, estadística y algoritmos con objeto de realizar un proceso de </a:t>
            </a:r>
            <a:r>
              <a:rPr lang="es-AR" altLang="en-US" sz="2400" i="1">
                <a:solidFill>
                  <a:srgbClr val="FF0000"/>
                </a:solidFill>
                <a:ea typeface="Verdana" panose="020B0604030504040204" pitchFamily="34" charset="0"/>
                <a:cs typeface="Verdana" panose="020B0604030504040204" pitchFamily="34" charset="0"/>
              </a:rPr>
              <a:t>toma de decisiones</a:t>
            </a:r>
            <a:r>
              <a:rPr lang="es-AR" altLang="en-US" sz="2400">
                <a:ea typeface="Verdana" panose="020B0604030504040204" pitchFamily="34" charset="0"/>
                <a:cs typeface="Verdana" panose="020B0604030504040204" pitchFamily="34" charset="0"/>
              </a:rPr>
              <a:t>. </a:t>
            </a:r>
          </a:p>
          <a:p>
            <a:pPr algn="just">
              <a:buFont typeface="Georgia" panose="02040502050405020303" pitchFamily="18" charset="0"/>
              <a:buNone/>
            </a:pPr>
            <a:r>
              <a:rPr lang="es-AR" altLang="en-US" sz="2400">
                <a:ea typeface="Verdana" panose="020B0604030504040204" pitchFamily="34" charset="0"/>
                <a:cs typeface="Verdana" panose="020B0604030504040204" pitchFamily="34" charset="0"/>
              </a:rPr>
              <a:t>La investigación de operaciones permite el análisis de la toma de decisiones teniendo en cuenta la </a:t>
            </a:r>
            <a:r>
              <a:rPr lang="es-AR" altLang="en-US" sz="2400" i="1">
                <a:solidFill>
                  <a:srgbClr val="FF0000"/>
                </a:solidFill>
                <a:ea typeface="Verdana" panose="020B0604030504040204" pitchFamily="34" charset="0"/>
                <a:cs typeface="Verdana" panose="020B0604030504040204" pitchFamily="34" charset="0"/>
              </a:rPr>
              <a:t>escasez de recursos</a:t>
            </a:r>
            <a:r>
              <a:rPr lang="es-AR" altLang="en-US" sz="2400">
                <a:ea typeface="Verdana" panose="020B0604030504040204" pitchFamily="34" charset="0"/>
                <a:cs typeface="Verdana" panose="020B0604030504040204" pitchFamily="34" charset="0"/>
              </a:rPr>
              <a:t>, para determinar cómo se puede </a:t>
            </a:r>
            <a:r>
              <a:rPr lang="es-AR" altLang="en-US" sz="2400" i="1">
                <a:solidFill>
                  <a:srgbClr val="FF0000"/>
                </a:solidFill>
                <a:ea typeface="Verdana" panose="020B0604030504040204" pitchFamily="34" charset="0"/>
                <a:cs typeface="Verdana" panose="020B0604030504040204" pitchFamily="34" charset="0"/>
              </a:rPr>
              <a:t>optimizar un objetivo.</a:t>
            </a:r>
            <a:endParaRPr lang="es-PE"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799" name="Rectangle 33798">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3794" name="1 Título">
            <a:extLst>
              <a:ext uri="{FF2B5EF4-FFF2-40B4-BE49-F238E27FC236}">
                <a16:creationId xmlns:a16="http://schemas.microsoft.com/office/drawing/2014/main" id="{42A16544-FA16-BDEF-8E40-8E3660D90066}"/>
              </a:ext>
            </a:extLst>
          </p:cNvPr>
          <p:cNvSpPr>
            <a:spLocks noGrp="1"/>
          </p:cNvSpPr>
          <p:nvPr>
            <p:ph type="title"/>
          </p:nvPr>
        </p:nvSpPr>
        <p:spPr>
          <a:xfrm>
            <a:off x="990932" y="286603"/>
            <a:ext cx="6750987" cy="1450757"/>
          </a:xfrm>
        </p:spPr>
        <p:txBody>
          <a:bodyPr vert="horz" lIns="91440" tIns="45720" rIns="91440" bIns="45720" rtlCol="0" anchor="b">
            <a:normAutofit/>
          </a:bodyPr>
          <a:lstStyle/>
          <a:p>
            <a:pPr>
              <a:defRPr/>
            </a:pPr>
            <a:r>
              <a:rPr lang="en-US" sz="3700">
                <a:solidFill>
                  <a:schemeClr val="accent2"/>
                </a:solidFill>
              </a:rPr>
              <a:t>AUMENTO DE LAS RESTRICCIONES Y DE LA FUNCIÓN OBJETIVO</a:t>
            </a:r>
          </a:p>
        </p:txBody>
      </p:sp>
      <p:sp>
        <p:nvSpPr>
          <p:cNvPr id="30723" name="3 CuadroTexto">
            <a:extLst>
              <a:ext uri="{FF2B5EF4-FFF2-40B4-BE49-F238E27FC236}">
                <a16:creationId xmlns:a16="http://schemas.microsoft.com/office/drawing/2014/main" id="{A9F0E5BE-A018-8B15-CC93-80B767446AB1}"/>
              </a:ext>
            </a:extLst>
          </p:cNvPr>
          <p:cNvSpPr txBox="1">
            <a:spLocks noChangeArrowheads="1"/>
          </p:cNvSpPr>
          <p:nvPr/>
        </p:nvSpPr>
        <p:spPr bwMode="auto">
          <a:xfrm>
            <a:off x="1044204" y="2023962"/>
            <a:ext cx="6697715" cy="38451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latin typeface="+mn-lt"/>
                <a:cs typeface="+mn-cs"/>
              </a:rPr>
              <a:t>En </a:t>
            </a:r>
            <a:r>
              <a:rPr lang="en-US" altLang="en-US" sz="2000" dirty="0" err="1">
                <a:solidFill>
                  <a:schemeClr val="tx1">
                    <a:lumMod val="75000"/>
                    <a:lumOff val="25000"/>
                  </a:schemeClr>
                </a:solidFill>
                <a:latin typeface="+mn-lt"/>
                <a:cs typeface="+mn-cs"/>
              </a:rPr>
              <a:t>problemas</a:t>
            </a:r>
            <a:r>
              <a:rPr lang="en-US" altLang="en-US" sz="2000" dirty="0">
                <a:solidFill>
                  <a:schemeClr val="tx1">
                    <a:lumMod val="75000"/>
                    <a:lumOff val="25000"/>
                  </a:schemeClr>
                </a:solidFill>
                <a:latin typeface="+mn-lt"/>
                <a:cs typeface="+mn-cs"/>
              </a:rPr>
              <a:t> de </a:t>
            </a:r>
            <a:r>
              <a:rPr lang="en-US" altLang="en-US" sz="2000" dirty="0" err="1">
                <a:solidFill>
                  <a:schemeClr val="tx1">
                    <a:lumMod val="75000"/>
                    <a:lumOff val="25000"/>
                  </a:schemeClr>
                </a:solidFill>
                <a:latin typeface="+mn-lt"/>
                <a:cs typeface="+mn-cs"/>
              </a:rPr>
              <a:t>minimización</a:t>
            </a:r>
            <a:r>
              <a:rPr lang="en-US" altLang="en-US" sz="2000" dirty="0">
                <a:solidFill>
                  <a:schemeClr val="tx1">
                    <a:lumMod val="75000"/>
                    <a:lumOff val="25000"/>
                  </a:schemeClr>
                </a:solidFill>
                <a:latin typeface="+mn-lt"/>
                <a:cs typeface="+mn-cs"/>
              </a:rPr>
              <a:t> las variables con </a:t>
            </a:r>
            <a:r>
              <a:rPr lang="en-US" altLang="en-US" sz="2000" dirty="0" err="1">
                <a:solidFill>
                  <a:schemeClr val="tx1">
                    <a:lumMod val="75000"/>
                    <a:lumOff val="25000"/>
                  </a:schemeClr>
                </a:solidFill>
                <a:latin typeface="+mn-lt"/>
                <a:cs typeface="+mn-cs"/>
              </a:rPr>
              <a:t>costos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bajos</a:t>
            </a:r>
            <a:r>
              <a:rPr lang="en-US" altLang="en-US" sz="2000" dirty="0">
                <a:solidFill>
                  <a:schemeClr val="tx1">
                    <a:lumMod val="75000"/>
                    <a:lumOff val="25000"/>
                  </a:schemeClr>
                </a:solidFill>
                <a:latin typeface="+mn-lt"/>
                <a:cs typeface="+mn-cs"/>
              </a:rPr>
              <a:t> son </a:t>
            </a:r>
            <a:r>
              <a:rPr lang="en-US" altLang="en-US" sz="2000" dirty="0" err="1">
                <a:solidFill>
                  <a:schemeClr val="tx1">
                    <a:lumMod val="75000"/>
                    <a:lumOff val="25000"/>
                  </a:schemeClr>
                </a:solidFill>
                <a:latin typeface="+mn-lt"/>
                <a:cs typeface="+mn-cs"/>
              </a:rPr>
              <a:t>deseables</a:t>
            </a:r>
            <a:r>
              <a:rPr lang="en-US" altLang="en-US" sz="2000" dirty="0">
                <a:solidFill>
                  <a:schemeClr val="tx1">
                    <a:lumMod val="75000"/>
                    <a:lumOff val="25000"/>
                  </a:schemeClr>
                </a:solidFill>
                <a:latin typeface="+mn-lt"/>
                <a:cs typeface="+mn-cs"/>
              </a:rPr>
              <a:t> y son las </a:t>
            </a:r>
            <a:r>
              <a:rPr lang="en-US" altLang="en-US" sz="2000" dirty="0" err="1">
                <a:solidFill>
                  <a:schemeClr val="tx1">
                    <a:lumMod val="75000"/>
                    <a:lumOff val="25000"/>
                  </a:schemeClr>
                </a:solidFill>
                <a:latin typeface="+mn-lt"/>
                <a:cs typeface="+mn-cs"/>
              </a:rPr>
              <a:t>primeras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en</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entrar</a:t>
            </a:r>
            <a:r>
              <a:rPr lang="en-US" altLang="en-US" sz="2000" dirty="0">
                <a:solidFill>
                  <a:schemeClr val="tx1">
                    <a:lumMod val="75000"/>
                    <a:lumOff val="25000"/>
                  </a:schemeClr>
                </a:solidFill>
                <a:latin typeface="+mn-lt"/>
                <a:cs typeface="+mn-cs"/>
              </a:rPr>
              <a:t> a la </a:t>
            </a:r>
            <a:r>
              <a:rPr lang="en-US" altLang="en-US" sz="2000" dirty="0" err="1">
                <a:solidFill>
                  <a:schemeClr val="tx1">
                    <a:lumMod val="75000"/>
                    <a:lumOff val="25000"/>
                  </a:schemeClr>
                </a:solidFill>
                <a:latin typeface="+mn-lt"/>
                <a:cs typeface="+mn-cs"/>
              </a:rPr>
              <a:t>solución</a:t>
            </a:r>
            <a:r>
              <a:rPr lang="en-US" altLang="en-US" sz="2000" dirty="0">
                <a:solidFill>
                  <a:schemeClr val="tx1">
                    <a:lumMod val="75000"/>
                    <a:lumOff val="25000"/>
                  </a:schemeClr>
                </a:solidFill>
                <a:latin typeface="+mn-lt"/>
                <a:cs typeface="+mn-cs"/>
              </a:rPr>
              <a:t> y las variables con </a:t>
            </a:r>
            <a:r>
              <a:rPr lang="en-US" altLang="en-US" sz="2000" dirty="0" err="1">
                <a:solidFill>
                  <a:schemeClr val="tx1">
                    <a:lumMod val="75000"/>
                    <a:lumOff val="25000"/>
                  </a:schemeClr>
                </a:solidFill>
                <a:latin typeface="+mn-lt"/>
                <a:cs typeface="+mn-cs"/>
              </a:rPr>
              <a:t>costos</a:t>
            </a:r>
            <a:r>
              <a:rPr lang="en-US" altLang="en-US" sz="2000" dirty="0">
                <a:solidFill>
                  <a:schemeClr val="tx1">
                    <a:lumMod val="75000"/>
                    <a:lumOff val="25000"/>
                  </a:schemeClr>
                </a:solidFill>
                <a:latin typeface="+mn-lt"/>
                <a:cs typeface="+mn-cs"/>
              </a:rPr>
              <a:t> altos </a:t>
            </a:r>
            <a:r>
              <a:rPr lang="en-US" altLang="en-US" sz="2000" dirty="0" err="1">
                <a:solidFill>
                  <a:schemeClr val="tx1">
                    <a:lumMod val="75000"/>
                    <a:lumOff val="25000"/>
                  </a:schemeClr>
                </a:solidFill>
                <a:latin typeface="+mn-lt"/>
                <a:cs typeface="+mn-cs"/>
              </a:rPr>
              <a:t>serán</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rápidamente</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eliminadas</a:t>
            </a:r>
            <a:r>
              <a:rPr lang="en-US" altLang="en-US" sz="2000" dirty="0">
                <a:solidFill>
                  <a:schemeClr val="tx1">
                    <a:lumMod val="75000"/>
                    <a:lumOff val="25000"/>
                  </a:schemeClr>
                </a:solidFill>
                <a:latin typeface="+mn-lt"/>
                <a:cs typeface="+mn-cs"/>
              </a:rPr>
              <a:t>. Para </a:t>
            </a:r>
            <a:r>
              <a:rPr lang="en-US" altLang="en-US" sz="2000" dirty="0" err="1">
                <a:solidFill>
                  <a:schemeClr val="tx1">
                    <a:lumMod val="75000"/>
                    <a:lumOff val="25000"/>
                  </a:schemeClr>
                </a:solidFill>
                <a:latin typeface="+mn-lt"/>
                <a:cs typeface="+mn-cs"/>
              </a:rPr>
              <a:t>lograr</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esto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utilizaremos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el</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método</a:t>
            </a:r>
            <a:r>
              <a:rPr lang="en-US" altLang="en-US" sz="2000" dirty="0">
                <a:solidFill>
                  <a:schemeClr val="tx1">
                    <a:lumMod val="75000"/>
                    <a:lumOff val="25000"/>
                  </a:schemeClr>
                </a:solidFill>
                <a:latin typeface="+mn-lt"/>
                <a:cs typeface="+mn-cs"/>
              </a:rPr>
              <a:t> de la M </a:t>
            </a:r>
            <a:r>
              <a:rPr lang="en-US" altLang="en-US" sz="2000" dirty="0" err="1">
                <a:solidFill>
                  <a:schemeClr val="tx1">
                    <a:lumMod val="75000"/>
                    <a:lumOff val="25000"/>
                  </a:schemeClr>
                </a:solidFill>
                <a:latin typeface="+mn-lt"/>
                <a:cs typeface="+mn-cs"/>
              </a:rPr>
              <a:t>grande</a:t>
            </a:r>
            <a:r>
              <a:rPr lang="en-US" altLang="en-US" sz="2000" dirty="0">
                <a:solidFill>
                  <a:schemeClr val="tx1">
                    <a:lumMod val="75000"/>
                    <a:lumOff val="25000"/>
                  </a:schemeClr>
                </a:solidFill>
                <a:latin typeface="+mn-lt"/>
                <a:cs typeface="+mn-cs"/>
              </a:rPr>
              <a:t>. </a:t>
            </a:r>
          </a:p>
          <a:p>
            <a:pPr eaLnBrk="1" hangingPunct="1">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latin typeface="+mn-lt"/>
                <a:cs typeface="+mn-cs"/>
              </a:rPr>
              <a:t>El </a:t>
            </a:r>
            <a:r>
              <a:rPr lang="en-US" altLang="en-US" sz="2000" dirty="0" err="1">
                <a:solidFill>
                  <a:schemeClr val="tx1">
                    <a:lumMod val="75000"/>
                    <a:lumOff val="25000"/>
                  </a:schemeClr>
                </a:solidFill>
                <a:latin typeface="+mn-lt"/>
                <a:cs typeface="+mn-cs"/>
              </a:rPr>
              <a:t>método</a:t>
            </a:r>
            <a:r>
              <a:rPr lang="en-US" altLang="en-US" sz="2000" dirty="0">
                <a:solidFill>
                  <a:schemeClr val="tx1">
                    <a:lumMod val="75000"/>
                    <a:lumOff val="25000"/>
                  </a:schemeClr>
                </a:solidFill>
                <a:latin typeface="+mn-lt"/>
                <a:cs typeface="+mn-cs"/>
              </a:rPr>
              <a:t> de la M </a:t>
            </a:r>
            <a:r>
              <a:rPr lang="en-US" altLang="en-US" sz="2000" dirty="0" err="1">
                <a:solidFill>
                  <a:schemeClr val="tx1">
                    <a:lumMod val="75000"/>
                    <a:lumOff val="25000"/>
                  </a:schemeClr>
                </a:solidFill>
                <a:latin typeface="+mn-lt"/>
                <a:cs typeface="+mn-cs"/>
              </a:rPr>
              <a:t>grande</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permite</a:t>
            </a:r>
            <a:r>
              <a:rPr lang="en-US" altLang="en-US" sz="2000" dirty="0">
                <a:solidFill>
                  <a:schemeClr val="tx1">
                    <a:lumMod val="75000"/>
                    <a:lumOff val="25000"/>
                  </a:schemeClr>
                </a:solidFill>
                <a:latin typeface="+mn-lt"/>
                <a:cs typeface="+mn-cs"/>
              </a:rPr>
              <a:t> la </a:t>
            </a:r>
            <a:r>
              <a:rPr lang="en-US" altLang="en-US" sz="2000" dirty="0" err="1">
                <a:solidFill>
                  <a:schemeClr val="tx1">
                    <a:lumMod val="75000"/>
                    <a:lumOff val="25000"/>
                  </a:schemeClr>
                </a:solidFill>
                <a:latin typeface="+mn-lt"/>
                <a:cs typeface="+mn-cs"/>
              </a:rPr>
              <a:t>eliminación</a:t>
            </a:r>
            <a:r>
              <a:rPr lang="en-US" altLang="en-US" sz="2000" dirty="0">
                <a:solidFill>
                  <a:schemeClr val="tx1">
                    <a:lumMod val="75000"/>
                    <a:lumOff val="25000"/>
                  </a:schemeClr>
                </a:solidFill>
                <a:latin typeface="+mn-lt"/>
                <a:cs typeface="+mn-cs"/>
              </a:rPr>
              <a:t> de </a:t>
            </a:r>
            <a:r>
              <a:rPr lang="en-US" altLang="en-US" sz="2000" dirty="0" err="1">
                <a:solidFill>
                  <a:schemeClr val="tx1">
                    <a:lumMod val="75000"/>
                    <a:lumOff val="25000"/>
                  </a:schemeClr>
                </a:solidFill>
                <a:latin typeface="+mn-lt"/>
                <a:cs typeface="+mn-cs"/>
              </a:rPr>
              <a:t>estas</a:t>
            </a:r>
            <a:r>
              <a:rPr lang="en-US" altLang="en-US" sz="2000" dirty="0">
                <a:solidFill>
                  <a:schemeClr val="tx1">
                    <a:lumMod val="75000"/>
                    <a:lumOff val="25000"/>
                  </a:schemeClr>
                </a:solidFill>
                <a:latin typeface="+mn-lt"/>
                <a:cs typeface="+mn-cs"/>
              </a:rPr>
              <a:t> variables hasta </a:t>
            </a:r>
            <a:r>
              <a:rPr lang="en-US" altLang="en-US" sz="2000" dirty="0" err="1">
                <a:solidFill>
                  <a:schemeClr val="tx1">
                    <a:lumMod val="75000"/>
                    <a:lumOff val="25000"/>
                  </a:schemeClr>
                </a:solidFill>
                <a:latin typeface="+mn-lt"/>
                <a:cs typeface="+mn-cs"/>
              </a:rPr>
              <a:t>donde</a:t>
            </a:r>
            <a:r>
              <a:rPr lang="en-US" altLang="en-US" sz="2000" dirty="0">
                <a:solidFill>
                  <a:schemeClr val="tx1">
                    <a:lumMod val="75000"/>
                    <a:lumOff val="25000"/>
                  </a:schemeClr>
                </a:solidFill>
                <a:latin typeface="+mn-lt"/>
                <a:cs typeface="+mn-cs"/>
              </a:rPr>
              <a:t> sea </a:t>
            </a:r>
            <a:r>
              <a:rPr lang="en-US" altLang="en-US" sz="2000" dirty="0" err="1">
                <a:solidFill>
                  <a:schemeClr val="tx1">
                    <a:lumMod val="75000"/>
                    <a:lumOff val="25000"/>
                  </a:schemeClr>
                </a:solidFill>
                <a:latin typeface="+mn-lt"/>
                <a:cs typeface="+mn-cs"/>
              </a:rPr>
              <a:t>posible</a:t>
            </a:r>
            <a:r>
              <a:rPr lang="en-US" altLang="en-US" sz="2000" dirty="0">
                <a:solidFill>
                  <a:schemeClr val="tx1">
                    <a:lumMod val="75000"/>
                    <a:lumOff val="25000"/>
                  </a:schemeClr>
                </a:solidFill>
                <a:latin typeface="+mn-lt"/>
                <a:cs typeface="+mn-cs"/>
              </a:rPr>
              <a:t>.</a:t>
            </a:r>
          </a:p>
          <a:p>
            <a:pPr eaLnBrk="1" hangingPunct="1">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latin typeface="+mn-lt"/>
                <a:cs typeface="+mn-cs"/>
              </a:rPr>
              <a:t>El </a:t>
            </a:r>
            <a:r>
              <a:rPr lang="en-US" altLang="en-US" sz="2000" dirty="0" err="1">
                <a:solidFill>
                  <a:schemeClr val="tx1">
                    <a:lumMod val="75000"/>
                    <a:lumOff val="25000"/>
                  </a:schemeClr>
                </a:solidFill>
                <a:latin typeface="+mn-lt"/>
                <a:cs typeface="+mn-cs"/>
              </a:rPr>
              <a:t>método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utiliza</a:t>
            </a:r>
            <a:r>
              <a:rPr lang="en-US" altLang="en-US" sz="2000" dirty="0">
                <a:solidFill>
                  <a:schemeClr val="tx1">
                    <a:lumMod val="75000"/>
                    <a:lumOff val="25000"/>
                  </a:schemeClr>
                </a:solidFill>
                <a:latin typeface="+mn-lt"/>
                <a:cs typeface="+mn-cs"/>
              </a:rPr>
              <a:t> la </a:t>
            </a:r>
            <a:r>
              <a:rPr lang="en-US" altLang="en-US" sz="2000" dirty="0" err="1">
                <a:solidFill>
                  <a:schemeClr val="tx1">
                    <a:lumMod val="75000"/>
                    <a:lumOff val="25000"/>
                  </a:schemeClr>
                </a:solidFill>
                <a:latin typeface="+mn-lt"/>
                <a:cs typeface="+mn-cs"/>
              </a:rPr>
              <a:t>letra</a:t>
            </a:r>
            <a:r>
              <a:rPr lang="en-US" altLang="en-US" sz="2000" dirty="0">
                <a:solidFill>
                  <a:schemeClr val="tx1">
                    <a:lumMod val="75000"/>
                    <a:lumOff val="25000"/>
                  </a:schemeClr>
                </a:solidFill>
                <a:latin typeface="+mn-lt"/>
                <a:cs typeface="+mn-cs"/>
              </a:rPr>
              <a:t> $M </a:t>
            </a:r>
            <a:r>
              <a:rPr lang="en-US" altLang="en-US" sz="2000" dirty="0" err="1">
                <a:solidFill>
                  <a:schemeClr val="tx1">
                    <a:lumMod val="75000"/>
                    <a:lumOff val="25000"/>
                  </a:schemeClr>
                </a:solidFill>
                <a:latin typeface="+mn-lt"/>
                <a:cs typeface="+mn-cs"/>
              </a:rPr>
              <a:t>en</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vez</a:t>
            </a:r>
            <a:r>
              <a:rPr lang="en-US" altLang="en-US" sz="2000" dirty="0">
                <a:solidFill>
                  <a:schemeClr val="tx1">
                    <a:lumMod val="75000"/>
                    <a:lumOff val="25000"/>
                  </a:schemeClr>
                </a:solidFill>
                <a:latin typeface="+mn-lt"/>
                <a:cs typeface="+mn-cs"/>
              </a:rPr>
              <a:t> de </a:t>
            </a:r>
            <a:r>
              <a:rPr lang="en-US" altLang="en-US" sz="2000" dirty="0" err="1">
                <a:solidFill>
                  <a:schemeClr val="tx1">
                    <a:lumMod val="75000"/>
                    <a:lumOff val="25000"/>
                  </a:schemeClr>
                </a:solidFill>
                <a:latin typeface="+mn-lt"/>
                <a:cs typeface="+mn-cs"/>
              </a:rPr>
              <a:t>dólares</a:t>
            </a:r>
            <a:r>
              <a:rPr lang="en-US" altLang="en-US" sz="2000" dirty="0">
                <a:solidFill>
                  <a:schemeClr val="tx1">
                    <a:lumMod val="75000"/>
                    <a:lumOff val="25000"/>
                  </a:schemeClr>
                </a:solidFill>
                <a:latin typeface="+mn-lt"/>
                <a:cs typeface="+mn-cs"/>
              </a:rPr>
              <a:t> para </a:t>
            </a:r>
            <a:r>
              <a:rPr lang="en-US" altLang="en-US" sz="2000" dirty="0" err="1">
                <a:solidFill>
                  <a:schemeClr val="tx1">
                    <a:lumMod val="75000"/>
                    <a:lumOff val="25000"/>
                  </a:schemeClr>
                </a:solidFill>
                <a:latin typeface="+mn-lt"/>
                <a:cs typeface="+mn-cs"/>
              </a:rPr>
              <a:t>representar</a:t>
            </a:r>
            <a:r>
              <a:rPr lang="en-US" altLang="en-US" sz="2000" dirty="0">
                <a:solidFill>
                  <a:schemeClr val="tx1">
                    <a:lumMod val="75000"/>
                    <a:lumOff val="25000"/>
                  </a:schemeClr>
                </a:solidFill>
                <a:latin typeface="+mn-lt"/>
                <a:cs typeface="+mn-cs"/>
              </a:rPr>
              <a:t> un </a:t>
            </a:r>
            <a:r>
              <a:rPr lang="en-US" altLang="en-US" sz="2000" dirty="0" err="1">
                <a:solidFill>
                  <a:schemeClr val="tx1">
                    <a:lumMod val="75000"/>
                    <a:lumOff val="25000"/>
                  </a:schemeClr>
                </a:solidFill>
                <a:latin typeface="+mn-lt"/>
                <a:cs typeface="+mn-cs"/>
              </a:rPr>
              <a:t>número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muy</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grande</a:t>
            </a:r>
            <a:r>
              <a:rPr lang="en-US" altLang="en-US" sz="2000" dirty="0">
                <a:solidFill>
                  <a:schemeClr val="tx1">
                    <a:lumMod val="75000"/>
                    <a:lumOff val="25000"/>
                  </a:schemeClr>
                </a:solidFill>
                <a:latin typeface="+mn-lt"/>
                <a:cs typeface="+mn-cs"/>
              </a:rPr>
              <a:t>.</a:t>
            </a:r>
          </a:p>
          <a:p>
            <a:pPr eaLnBrk="1" hangingPunct="1">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latin typeface="+mn-lt"/>
                <a:cs typeface="+mn-cs"/>
              </a:rPr>
              <a:t>Le </a:t>
            </a:r>
            <a:r>
              <a:rPr lang="en-US" altLang="en-US" sz="2000" dirty="0" err="1">
                <a:solidFill>
                  <a:schemeClr val="tx1">
                    <a:lumMod val="75000"/>
                    <a:lumOff val="25000"/>
                  </a:schemeClr>
                </a:solidFill>
                <a:latin typeface="+mn-lt"/>
                <a:cs typeface="+mn-cs"/>
              </a:rPr>
              <a:t>asigna</a:t>
            </a:r>
            <a:r>
              <a:rPr lang="en-US" altLang="en-US" sz="2000" dirty="0">
                <a:solidFill>
                  <a:schemeClr val="tx1">
                    <a:lumMod val="75000"/>
                    <a:lumOff val="25000"/>
                  </a:schemeClr>
                </a:solidFill>
                <a:latin typeface="+mn-lt"/>
                <a:cs typeface="+mn-cs"/>
              </a:rPr>
              <a:t> un </a:t>
            </a:r>
            <a:r>
              <a:rPr lang="en-US" altLang="en-US" sz="2000" dirty="0" err="1">
                <a:solidFill>
                  <a:schemeClr val="tx1">
                    <a:lumMod val="75000"/>
                    <a:lumOff val="25000"/>
                  </a:schemeClr>
                </a:solidFill>
                <a:latin typeface="+mn-lt"/>
                <a:cs typeface="+mn-cs"/>
              </a:rPr>
              <a:t>coeficiente</a:t>
            </a:r>
            <a:r>
              <a:rPr lang="en-US" altLang="en-US" sz="2000" dirty="0">
                <a:solidFill>
                  <a:schemeClr val="tx1">
                    <a:lumMod val="75000"/>
                    <a:lumOff val="25000"/>
                  </a:schemeClr>
                </a:solidFill>
                <a:latin typeface="+mn-lt"/>
                <a:cs typeface="+mn-cs"/>
              </a:rPr>
              <a:t> de +$M, </a:t>
            </a:r>
            <a:r>
              <a:rPr lang="en-US" altLang="en-US" sz="2000" dirty="0" err="1">
                <a:solidFill>
                  <a:schemeClr val="tx1">
                    <a:lumMod val="75000"/>
                    <a:lumOff val="25000"/>
                  </a:schemeClr>
                </a:solidFill>
                <a:latin typeface="+mn-lt"/>
                <a:cs typeface="+mn-cs"/>
              </a:rPr>
              <a:t>costo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muy</a:t>
            </a:r>
            <a:r>
              <a:rPr lang="en-US" altLang="en-US" sz="2000" dirty="0">
                <a:solidFill>
                  <a:schemeClr val="tx1">
                    <a:lumMod val="75000"/>
                    <a:lumOff val="25000"/>
                  </a:schemeClr>
                </a:solidFill>
                <a:latin typeface="+mn-lt"/>
                <a:cs typeface="+mn-cs"/>
              </a:rPr>
              <a:t> alto </a:t>
            </a:r>
            <a:r>
              <a:rPr lang="en-US" altLang="en-US" sz="2000" dirty="0" err="1">
                <a:solidFill>
                  <a:schemeClr val="tx1">
                    <a:lumMod val="75000"/>
                    <a:lumOff val="25000"/>
                  </a:schemeClr>
                </a:solidFill>
                <a:latin typeface="+mn-lt"/>
                <a:cs typeface="+mn-cs"/>
              </a:rPr>
              <a:t>en</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casos</a:t>
            </a:r>
            <a:r>
              <a:rPr lang="en-US" altLang="en-US" sz="2000" dirty="0">
                <a:solidFill>
                  <a:schemeClr val="tx1">
                    <a:lumMod val="75000"/>
                    <a:lumOff val="25000"/>
                  </a:schemeClr>
                </a:solidFill>
                <a:latin typeface="+mn-lt"/>
                <a:cs typeface="+mn-cs"/>
              </a:rPr>
              <a:t> de </a:t>
            </a:r>
            <a:r>
              <a:rPr lang="en-US" altLang="en-US" sz="2000" dirty="0" err="1">
                <a:solidFill>
                  <a:schemeClr val="tx1">
                    <a:lumMod val="75000"/>
                    <a:lumOff val="25000"/>
                  </a:schemeClr>
                </a:solidFill>
                <a:latin typeface="+mn-lt"/>
                <a:cs typeface="+mn-cs"/>
              </a:rPr>
              <a:t>minimización</a:t>
            </a:r>
            <a:r>
              <a:rPr lang="en-US" altLang="en-US" sz="2000" dirty="0">
                <a:solidFill>
                  <a:schemeClr val="tx1">
                    <a:lumMod val="75000"/>
                    <a:lumOff val="25000"/>
                  </a:schemeClr>
                </a:solidFill>
                <a:latin typeface="+mn-lt"/>
                <a:cs typeface="+mn-cs"/>
              </a:rPr>
              <a:t> y -$M, </a:t>
            </a:r>
            <a:r>
              <a:rPr lang="en-US" altLang="en-US" sz="2000" dirty="0" err="1">
                <a:solidFill>
                  <a:schemeClr val="tx1">
                    <a:lumMod val="75000"/>
                    <a:lumOff val="25000"/>
                  </a:schemeClr>
                </a:solidFill>
                <a:latin typeface="+mn-lt"/>
                <a:cs typeface="+mn-cs"/>
              </a:rPr>
              <a:t>reducción</a:t>
            </a:r>
            <a:r>
              <a:rPr lang="en-US" altLang="en-US" sz="2000" dirty="0">
                <a:solidFill>
                  <a:schemeClr val="tx1">
                    <a:lumMod val="75000"/>
                    <a:lumOff val="25000"/>
                  </a:schemeClr>
                </a:solidFill>
                <a:latin typeface="+mn-lt"/>
                <a:cs typeface="+mn-cs"/>
              </a:rPr>
              <a:t> de </a:t>
            </a:r>
            <a:r>
              <a:rPr lang="en-US" altLang="en-US" sz="2000" dirty="0" err="1">
                <a:solidFill>
                  <a:schemeClr val="tx1">
                    <a:lumMod val="75000"/>
                    <a:lumOff val="25000"/>
                  </a:schemeClr>
                </a:solidFill>
                <a:latin typeface="+mn-lt"/>
                <a:cs typeface="+mn-cs"/>
              </a:rPr>
              <a:t>ganancias</a:t>
            </a:r>
            <a:r>
              <a:rPr lang="en-US" altLang="en-US" sz="2000" dirty="0">
                <a:solidFill>
                  <a:schemeClr val="tx1">
                    <a:lumMod val="75000"/>
                    <a:lumOff val="25000"/>
                  </a:schemeClr>
                </a:solidFill>
                <a:latin typeface="+mn-lt"/>
                <a:cs typeface="+mn-cs"/>
              </a:rPr>
              <a:t> para </a:t>
            </a:r>
            <a:r>
              <a:rPr lang="en-US" altLang="en-US" sz="2000" dirty="0" err="1">
                <a:solidFill>
                  <a:schemeClr val="tx1">
                    <a:lumMod val="75000"/>
                    <a:lumOff val="25000"/>
                  </a:schemeClr>
                </a:solidFill>
                <a:latin typeface="+mn-lt"/>
                <a:cs typeface="+mn-cs"/>
              </a:rPr>
              <a:t>maximización</a:t>
            </a:r>
            <a:r>
              <a:rPr lang="en-US" altLang="en-US" sz="2000" dirty="0">
                <a:solidFill>
                  <a:schemeClr val="tx1">
                    <a:lumMod val="75000"/>
                    <a:lumOff val="25000"/>
                  </a:schemeClr>
                </a:solidFill>
                <a:latin typeface="+mn-lt"/>
                <a:cs typeface="+mn-cs"/>
              </a:rPr>
              <a:t>. </a:t>
            </a:r>
          </a:p>
          <a:p>
            <a:pPr eaLnBrk="1" hangingPunct="1">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latin typeface="+mn-lt"/>
                <a:cs typeface="+mn-cs"/>
              </a:rPr>
              <a:t>Las variables de </a:t>
            </a:r>
            <a:r>
              <a:rPr lang="en-US" altLang="en-US" sz="2000" dirty="0" err="1">
                <a:solidFill>
                  <a:schemeClr val="tx1">
                    <a:lumMod val="75000"/>
                    <a:lumOff val="25000"/>
                  </a:schemeClr>
                </a:solidFill>
                <a:latin typeface="+mn-lt"/>
                <a:cs typeface="+mn-cs"/>
              </a:rPr>
              <a:t>holgura</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negativa</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tienen</a:t>
            </a:r>
            <a:r>
              <a:rPr lang="en-US" altLang="en-US" sz="2000" dirty="0">
                <a:solidFill>
                  <a:schemeClr val="tx1">
                    <a:lumMod val="75000"/>
                    <a:lumOff val="25000"/>
                  </a:schemeClr>
                </a:solidFill>
                <a:latin typeface="+mn-lt"/>
                <a:cs typeface="+mn-cs"/>
              </a:rPr>
              <a:t> un </a:t>
            </a:r>
            <a:r>
              <a:rPr lang="en-US" altLang="en-US" sz="2000" dirty="0" err="1">
                <a:solidFill>
                  <a:schemeClr val="tx1">
                    <a:lumMod val="75000"/>
                    <a:lumOff val="25000"/>
                  </a:schemeClr>
                </a:solidFill>
                <a:latin typeface="+mn-lt"/>
                <a:cs typeface="+mn-cs"/>
              </a:rPr>
              <a:t>costo</a:t>
            </a:r>
            <a:r>
              <a:rPr lang="en-US" altLang="en-US" sz="2000" dirty="0">
                <a:solidFill>
                  <a:schemeClr val="tx1">
                    <a:lumMod val="75000"/>
                    <a:lumOff val="25000"/>
                  </a:schemeClr>
                </a:solidFill>
                <a:latin typeface="+mn-lt"/>
                <a:cs typeface="+mn-cs"/>
              </a:rPr>
              <a:t> de cero.</a:t>
            </a:r>
          </a:p>
        </p:txBody>
      </p:sp>
      <p:sp>
        <p:nvSpPr>
          <p:cNvPr id="33801" name="Rectangle 33800">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803" name="Rectangle 33802">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a:extLst>
              <a:ext uri="{FF2B5EF4-FFF2-40B4-BE49-F238E27FC236}">
                <a16:creationId xmlns:a16="http://schemas.microsoft.com/office/drawing/2014/main" id="{88979BB3-0B8A-F45B-5C54-514ADB12669F}"/>
              </a:ext>
            </a:extLst>
          </p:cNvPr>
          <p:cNvSpPr>
            <a:spLocks noGrp="1"/>
          </p:cNvSpPr>
          <p:nvPr>
            <p:ph type="title"/>
          </p:nvPr>
        </p:nvSpPr>
        <p:spPr>
          <a:xfrm>
            <a:off x="1981200" y="620713"/>
            <a:ext cx="8229600" cy="576262"/>
          </a:xfrm>
        </p:spPr>
        <p:txBody>
          <a:bodyPr/>
          <a:lstStyle/>
          <a:p>
            <a:r>
              <a:rPr lang="es-AR" altLang="en-US" sz="2800"/>
              <a:t>SOLUCIÓN INICIAL</a:t>
            </a:r>
            <a:endParaRPr lang="es-PE" altLang="en-US" sz="2800"/>
          </a:p>
        </p:txBody>
      </p:sp>
      <p:sp>
        <p:nvSpPr>
          <p:cNvPr id="31747" name="3 CuadroTexto">
            <a:extLst>
              <a:ext uri="{FF2B5EF4-FFF2-40B4-BE49-F238E27FC236}">
                <a16:creationId xmlns:a16="http://schemas.microsoft.com/office/drawing/2014/main" id="{0C5E1A53-84A1-58D3-AC79-51DA8628D3A4}"/>
              </a:ext>
            </a:extLst>
          </p:cNvPr>
          <p:cNvSpPr txBox="1">
            <a:spLocks noChangeArrowheads="1"/>
          </p:cNvSpPr>
          <p:nvPr/>
        </p:nvSpPr>
        <p:spPr bwMode="auto">
          <a:xfrm>
            <a:off x="1774825" y="1325563"/>
            <a:ext cx="8642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sz="2400"/>
              <a:t>Para la tabla inicial buscamos las variables básicas, no básicas e interpretamos la solución</a:t>
            </a:r>
          </a:p>
        </p:txBody>
      </p:sp>
      <p:pic>
        <p:nvPicPr>
          <p:cNvPr id="31748" name="Picture 3">
            <a:extLst>
              <a:ext uri="{FF2B5EF4-FFF2-40B4-BE49-F238E27FC236}">
                <a16:creationId xmlns:a16="http://schemas.microsoft.com/office/drawing/2014/main" id="{DB2C64CE-234D-E537-2E87-E5651953D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2797175"/>
            <a:ext cx="71818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a:extLst>
              <a:ext uri="{FF2B5EF4-FFF2-40B4-BE49-F238E27FC236}">
                <a16:creationId xmlns:a16="http://schemas.microsoft.com/office/drawing/2014/main" id="{15ECD503-B8AF-9DCB-CFD4-9C29E2E23E38}"/>
              </a:ext>
            </a:extLst>
          </p:cNvPr>
          <p:cNvSpPr>
            <a:spLocks noGrp="1"/>
          </p:cNvSpPr>
          <p:nvPr>
            <p:ph type="title"/>
          </p:nvPr>
        </p:nvSpPr>
        <p:spPr>
          <a:xfrm>
            <a:off x="1981200" y="620713"/>
            <a:ext cx="8229600" cy="576262"/>
          </a:xfrm>
        </p:spPr>
        <p:txBody>
          <a:bodyPr/>
          <a:lstStyle/>
          <a:p>
            <a:r>
              <a:rPr lang="es-AR" altLang="en-US" sz="2800"/>
              <a:t>SEGUNDO TABLÓN SÍMPLEX</a:t>
            </a:r>
            <a:endParaRPr lang="es-PE" altLang="en-US" sz="2800"/>
          </a:p>
        </p:txBody>
      </p:sp>
      <p:pic>
        <p:nvPicPr>
          <p:cNvPr id="32771" name="Picture 3">
            <a:extLst>
              <a:ext uri="{FF2B5EF4-FFF2-40B4-BE49-F238E27FC236}">
                <a16:creationId xmlns:a16="http://schemas.microsoft.com/office/drawing/2014/main" id="{AE39CF87-D582-C017-62BF-498E8A911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164"/>
          <a:stretch>
            <a:fillRect/>
          </a:stretch>
        </p:blipFill>
        <p:spPr bwMode="auto">
          <a:xfrm>
            <a:off x="2208213" y="1196976"/>
            <a:ext cx="744855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a:extLst>
              <a:ext uri="{FF2B5EF4-FFF2-40B4-BE49-F238E27FC236}">
                <a16:creationId xmlns:a16="http://schemas.microsoft.com/office/drawing/2014/main" id="{A737724D-B568-D0D6-78DF-06AE9C2F4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297"/>
          <a:stretch>
            <a:fillRect/>
          </a:stretch>
        </p:blipFill>
        <p:spPr bwMode="auto">
          <a:xfrm>
            <a:off x="2300289" y="4149726"/>
            <a:ext cx="73247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a:extLst>
              <a:ext uri="{FF2B5EF4-FFF2-40B4-BE49-F238E27FC236}">
                <a16:creationId xmlns:a16="http://schemas.microsoft.com/office/drawing/2014/main" id="{6C615FCE-E7A9-4D28-D7CA-5454788A5979}"/>
              </a:ext>
            </a:extLst>
          </p:cNvPr>
          <p:cNvSpPr>
            <a:spLocks noGrp="1"/>
          </p:cNvSpPr>
          <p:nvPr>
            <p:ph type="title"/>
          </p:nvPr>
        </p:nvSpPr>
        <p:spPr>
          <a:xfrm>
            <a:off x="1981200" y="620713"/>
            <a:ext cx="8229600" cy="576262"/>
          </a:xfrm>
        </p:spPr>
        <p:txBody>
          <a:bodyPr/>
          <a:lstStyle/>
          <a:p>
            <a:r>
              <a:rPr lang="es-AR" altLang="en-US" sz="2800"/>
              <a:t>TERCER TABLÓN SÍMPLEX</a:t>
            </a:r>
            <a:endParaRPr lang="es-PE" altLang="en-US" sz="2800"/>
          </a:p>
        </p:txBody>
      </p:sp>
      <p:pic>
        <p:nvPicPr>
          <p:cNvPr id="33795" name="Picture 2">
            <a:extLst>
              <a:ext uri="{FF2B5EF4-FFF2-40B4-BE49-F238E27FC236}">
                <a16:creationId xmlns:a16="http://schemas.microsoft.com/office/drawing/2014/main" id="{82F922BB-4957-E06F-FF35-C2486F89F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268413"/>
            <a:ext cx="75628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a:extLst>
              <a:ext uri="{FF2B5EF4-FFF2-40B4-BE49-F238E27FC236}">
                <a16:creationId xmlns:a16="http://schemas.microsoft.com/office/drawing/2014/main" id="{5145092C-C9AB-4054-125B-AE4886D9A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4149725"/>
            <a:ext cx="7239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a:extLst>
              <a:ext uri="{FF2B5EF4-FFF2-40B4-BE49-F238E27FC236}">
                <a16:creationId xmlns:a16="http://schemas.microsoft.com/office/drawing/2014/main" id="{B52F5C5E-946F-398D-82A7-027AD846B17C}"/>
              </a:ext>
            </a:extLst>
          </p:cNvPr>
          <p:cNvSpPr>
            <a:spLocks noGrp="1"/>
          </p:cNvSpPr>
          <p:nvPr>
            <p:ph type="title"/>
          </p:nvPr>
        </p:nvSpPr>
        <p:spPr>
          <a:xfrm>
            <a:off x="1981200" y="620713"/>
            <a:ext cx="8229600" cy="576262"/>
          </a:xfrm>
        </p:spPr>
        <p:txBody>
          <a:bodyPr/>
          <a:lstStyle/>
          <a:p>
            <a:r>
              <a:rPr lang="es-AR" altLang="en-US" sz="2800"/>
              <a:t>CUARTO TABLÓN SÍMPLEX</a:t>
            </a:r>
            <a:endParaRPr lang="es-PE" altLang="en-US" sz="2800"/>
          </a:p>
        </p:txBody>
      </p:sp>
      <p:pic>
        <p:nvPicPr>
          <p:cNvPr id="34819" name="Picture 2">
            <a:extLst>
              <a:ext uri="{FF2B5EF4-FFF2-40B4-BE49-F238E27FC236}">
                <a16:creationId xmlns:a16="http://schemas.microsoft.com/office/drawing/2014/main" id="{1D508EBD-898E-A5F8-73D3-7279D255A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1255713"/>
            <a:ext cx="78867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a:extLst>
              <a:ext uri="{FF2B5EF4-FFF2-40B4-BE49-F238E27FC236}">
                <a16:creationId xmlns:a16="http://schemas.microsoft.com/office/drawing/2014/main" id="{78A91044-ECE4-260E-1259-9BC165EBE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4" y="3951289"/>
            <a:ext cx="58578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53" name="Rectangle 35852">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5842" name="1 Título">
            <a:extLst>
              <a:ext uri="{FF2B5EF4-FFF2-40B4-BE49-F238E27FC236}">
                <a16:creationId xmlns:a16="http://schemas.microsoft.com/office/drawing/2014/main" id="{DD85FFF4-DE10-85A2-2A99-E2BDA50D180A}"/>
              </a:ext>
            </a:extLst>
          </p:cNvPr>
          <p:cNvSpPr>
            <a:spLocks noGrp="1"/>
          </p:cNvSpPr>
          <p:nvPr>
            <p:ph type="title"/>
          </p:nvPr>
        </p:nvSpPr>
        <p:spPr>
          <a:xfrm>
            <a:off x="990932" y="286603"/>
            <a:ext cx="6750987" cy="1450757"/>
          </a:xfrm>
        </p:spPr>
        <p:txBody>
          <a:bodyPr vert="horz" lIns="91440" tIns="45720" rIns="91440" bIns="45720" rtlCol="0" anchor="b">
            <a:normAutofit/>
          </a:bodyPr>
          <a:lstStyle/>
          <a:p>
            <a:r>
              <a:rPr lang="en-US" altLang="en-US" b="1">
                <a:solidFill>
                  <a:schemeClr val="accent2"/>
                </a:solidFill>
              </a:rPr>
              <a:t>ANÁLISIS DE SENSIBILIDAD SÍMPLEX</a:t>
            </a:r>
          </a:p>
        </p:txBody>
      </p:sp>
      <p:sp>
        <p:nvSpPr>
          <p:cNvPr id="33795" name="3 CuadroTexto">
            <a:extLst>
              <a:ext uri="{FF2B5EF4-FFF2-40B4-BE49-F238E27FC236}">
                <a16:creationId xmlns:a16="http://schemas.microsoft.com/office/drawing/2014/main" id="{904C2817-D9E6-BE8E-7772-1F51589DC8CC}"/>
              </a:ext>
            </a:extLst>
          </p:cNvPr>
          <p:cNvSpPr txBox="1">
            <a:spLocks noChangeArrowheads="1"/>
          </p:cNvSpPr>
          <p:nvPr/>
        </p:nvSpPr>
        <p:spPr bwMode="auto">
          <a:xfrm>
            <a:off x="1044204" y="2023962"/>
            <a:ext cx="6697715" cy="3845131"/>
          </a:xfrm>
          <a:prstGeom prst="rect">
            <a:avLst/>
          </a:prstGeom>
        </p:spPr>
        <p:txBody>
          <a:bodyPr vert="horz" lIns="0" tIns="45720" rIns="0" bIns="45720" rtlCol="0">
            <a:normAutofit/>
          </a:bodyPr>
          <a:lstStyle/>
          <a:p>
            <a:pPr>
              <a:lnSpc>
                <a:spcPct val="90000"/>
              </a:lnSpc>
              <a:spcAft>
                <a:spcPts val="600"/>
              </a:spcAft>
              <a:buClr>
                <a:schemeClr val="accent1"/>
              </a:buClr>
              <a:buFont typeface="Calibri" panose="020F0502020204030204" pitchFamily="34" charset="0"/>
              <a:defRPr/>
            </a:pPr>
            <a:r>
              <a:rPr lang="en-US">
                <a:solidFill>
                  <a:schemeClr val="tx1">
                    <a:lumMod val="75000"/>
                    <a:lumOff val="25000"/>
                  </a:schemeClr>
                </a:solidFill>
              </a:rPr>
              <a:t>Se conoce como análisis post óptimo o análisis de cambios a la solución óptima. </a:t>
            </a:r>
          </a:p>
          <a:p>
            <a:pPr>
              <a:lnSpc>
                <a:spcPct val="90000"/>
              </a:lnSpc>
              <a:spcAft>
                <a:spcPts val="600"/>
              </a:spcAft>
              <a:buClr>
                <a:schemeClr val="accent1"/>
              </a:buClr>
              <a:buFont typeface="Calibri" panose="020F0502020204030204" pitchFamily="34" charset="0"/>
              <a:defRPr/>
            </a:pPr>
            <a:r>
              <a:rPr lang="en-US">
                <a:solidFill>
                  <a:schemeClr val="tx1">
                    <a:lumMod val="75000"/>
                    <a:lumOff val="25000"/>
                  </a:schemeClr>
                </a:solidFill>
              </a:rPr>
              <a:t>Su propósito es ver como cambios en diferentes parámetros afectan la solución óptima sin que estos violenten la solución y poder así leer los resultados de estos efectos en la solución. </a:t>
            </a:r>
          </a:p>
          <a:p>
            <a:pPr>
              <a:lnSpc>
                <a:spcPct val="90000"/>
              </a:lnSpc>
              <a:spcAft>
                <a:spcPts val="600"/>
              </a:spcAft>
              <a:buClr>
                <a:schemeClr val="accent1"/>
              </a:buClr>
              <a:buFont typeface="Calibri" panose="020F0502020204030204" pitchFamily="34" charset="0"/>
              <a:defRPr/>
            </a:pPr>
            <a:endParaRPr lang="en-US">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defRPr/>
            </a:pPr>
            <a:r>
              <a:rPr lang="en-US">
                <a:solidFill>
                  <a:schemeClr val="tx1">
                    <a:lumMod val="75000"/>
                    <a:lumOff val="25000"/>
                  </a:schemeClr>
                </a:solidFill>
              </a:rPr>
              <a:t>Analizaremos tres tipos de cambios:</a:t>
            </a:r>
          </a:p>
          <a:p>
            <a:pPr indent="457200">
              <a:lnSpc>
                <a:spcPct val="90000"/>
              </a:lnSpc>
              <a:spcAft>
                <a:spcPts val="600"/>
              </a:spcAft>
              <a:buClr>
                <a:schemeClr val="accent1"/>
              </a:buClr>
              <a:buFont typeface="Calibri" panose="020F0502020204030204" pitchFamily="34" charset="0"/>
              <a:buChar char="ü"/>
              <a:defRPr/>
            </a:pPr>
            <a:r>
              <a:rPr lang="en-US">
                <a:solidFill>
                  <a:schemeClr val="tx1">
                    <a:lumMod val="75000"/>
                    <a:lumOff val="25000"/>
                  </a:schemeClr>
                </a:solidFill>
              </a:rPr>
              <a:t> Cambios en los coeficientes (Cj) de las variables no básicas, </a:t>
            </a:r>
          </a:p>
          <a:p>
            <a:pPr indent="457200">
              <a:lnSpc>
                <a:spcPct val="90000"/>
              </a:lnSpc>
              <a:spcAft>
                <a:spcPts val="600"/>
              </a:spcAft>
              <a:buClr>
                <a:schemeClr val="accent1"/>
              </a:buClr>
              <a:buFont typeface="Calibri" panose="020F0502020204030204" pitchFamily="34" charset="0"/>
              <a:buChar char="ü"/>
              <a:defRPr/>
            </a:pPr>
            <a:r>
              <a:rPr lang="en-US">
                <a:solidFill>
                  <a:schemeClr val="tx1">
                    <a:lumMod val="75000"/>
                    <a:lumOff val="25000"/>
                  </a:schemeClr>
                </a:solidFill>
              </a:rPr>
              <a:t>Cambios en los coeficientes (Cj) de las variables básicas y</a:t>
            </a:r>
          </a:p>
          <a:p>
            <a:pPr indent="457200">
              <a:lnSpc>
                <a:spcPct val="90000"/>
              </a:lnSpc>
              <a:spcAft>
                <a:spcPts val="600"/>
              </a:spcAft>
              <a:buClr>
                <a:schemeClr val="accent1"/>
              </a:buClr>
              <a:buFont typeface="Calibri" panose="020F0502020204030204" pitchFamily="34" charset="0"/>
              <a:buChar char="ü"/>
              <a:defRPr/>
            </a:pPr>
            <a:r>
              <a:rPr lang="en-US">
                <a:solidFill>
                  <a:schemeClr val="tx1">
                    <a:lumMod val="75000"/>
                    <a:lumOff val="25000"/>
                  </a:schemeClr>
                </a:solidFill>
              </a:rPr>
              <a:t>Cambios en los niveles de los recursos o valores al lado derecho de las restricciones (bi).</a:t>
            </a:r>
          </a:p>
        </p:txBody>
      </p:sp>
      <p:sp>
        <p:nvSpPr>
          <p:cNvPr id="35854" name="Rectangle 35853">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855" name="Rectangle 35854">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a:extLst>
              <a:ext uri="{FF2B5EF4-FFF2-40B4-BE49-F238E27FC236}">
                <a16:creationId xmlns:a16="http://schemas.microsoft.com/office/drawing/2014/main" id="{6D801DCB-A605-F5EC-D85F-A1A36CD4E6E5}"/>
              </a:ext>
            </a:extLst>
          </p:cNvPr>
          <p:cNvSpPr>
            <a:spLocks noGrp="1"/>
          </p:cNvSpPr>
          <p:nvPr>
            <p:ph type="title"/>
          </p:nvPr>
        </p:nvSpPr>
        <p:spPr>
          <a:xfrm>
            <a:off x="1981200" y="620713"/>
            <a:ext cx="8229600" cy="576262"/>
          </a:xfrm>
        </p:spPr>
        <p:txBody>
          <a:bodyPr/>
          <a:lstStyle/>
          <a:p>
            <a:r>
              <a:rPr lang="es-AR" altLang="en-US" sz="2800" b="1"/>
              <a:t>ANÁLISIS DE SENSIBILIDAD SÍMPLEX</a:t>
            </a:r>
            <a:endParaRPr lang="es-PE" altLang="en-US" sz="2800" b="1"/>
          </a:p>
        </p:txBody>
      </p:sp>
      <p:sp>
        <p:nvSpPr>
          <p:cNvPr id="36867" name="3 CuadroTexto">
            <a:extLst>
              <a:ext uri="{FF2B5EF4-FFF2-40B4-BE49-F238E27FC236}">
                <a16:creationId xmlns:a16="http://schemas.microsoft.com/office/drawing/2014/main" id="{A619E41B-038C-0D6E-EE8D-58C4544C6EA4}"/>
              </a:ext>
            </a:extLst>
          </p:cNvPr>
          <p:cNvSpPr txBox="1">
            <a:spLocks noChangeArrowheads="1"/>
          </p:cNvSpPr>
          <p:nvPr/>
        </p:nvSpPr>
        <p:spPr bwMode="auto">
          <a:xfrm>
            <a:off x="1774825" y="1325563"/>
            <a:ext cx="8713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sz="2400"/>
              <a:t>Se utilizará el siguiente ejemplo para explicar el concepto de análisis de sensibilidad.</a:t>
            </a:r>
          </a:p>
        </p:txBody>
      </p:sp>
      <p:pic>
        <p:nvPicPr>
          <p:cNvPr id="36868" name="Picture 2">
            <a:extLst>
              <a:ext uri="{FF2B5EF4-FFF2-40B4-BE49-F238E27FC236}">
                <a16:creationId xmlns:a16="http://schemas.microsoft.com/office/drawing/2014/main" id="{BA700DFE-75F9-616B-3EED-DD45BA62C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2060575"/>
            <a:ext cx="7489825"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C457290E-6569-DD3E-0044-2A734B058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2773363"/>
            <a:ext cx="746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1 Título">
            <a:extLst>
              <a:ext uri="{FF2B5EF4-FFF2-40B4-BE49-F238E27FC236}">
                <a16:creationId xmlns:a16="http://schemas.microsoft.com/office/drawing/2014/main" id="{B0C964E1-86CB-F441-0F89-26A774E397DC}"/>
              </a:ext>
            </a:extLst>
          </p:cNvPr>
          <p:cNvSpPr>
            <a:spLocks noGrp="1"/>
          </p:cNvSpPr>
          <p:nvPr>
            <p:ph type="title"/>
          </p:nvPr>
        </p:nvSpPr>
        <p:spPr>
          <a:xfrm>
            <a:off x="1981200" y="188913"/>
            <a:ext cx="8229600" cy="576262"/>
          </a:xfrm>
        </p:spPr>
        <p:txBody>
          <a:bodyPr>
            <a:normAutofit fontScale="90000"/>
          </a:bodyPr>
          <a:lstStyle/>
          <a:p>
            <a:r>
              <a:rPr lang="es-AR" altLang="en-US" sz="2200" b="1"/>
              <a:t>CAMBIOS EN LOS COEFICIENTES DE LA FUNCIÓN OBJETIVO PARA</a:t>
            </a:r>
            <a:br>
              <a:rPr lang="es-AR" altLang="en-US" sz="2200" b="1"/>
            </a:br>
            <a:r>
              <a:rPr lang="es-AR" altLang="en-US" sz="2200" b="1"/>
              <a:t>VARIABLES NO BÁSICAS</a:t>
            </a:r>
            <a:endParaRPr lang="es-PE" altLang="en-US" sz="2200" b="1"/>
          </a:p>
        </p:txBody>
      </p:sp>
      <p:sp>
        <p:nvSpPr>
          <p:cNvPr id="37892" name="3 CuadroTexto">
            <a:extLst>
              <a:ext uri="{FF2B5EF4-FFF2-40B4-BE49-F238E27FC236}">
                <a16:creationId xmlns:a16="http://schemas.microsoft.com/office/drawing/2014/main" id="{830C7800-92C5-6471-5187-D4025295F6DB}"/>
              </a:ext>
            </a:extLst>
          </p:cNvPr>
          <p:cNvSpPr txBox="1">
            <a:spLocks noChangeArrowheads="1"/>
          </p:cNvSpPr>
          <p:nvPr/>
        </p:nvSpPr>
        <p:spPr bwMode="auto">
          <a:xfrm>
            <a:off x="1739900" y="836614"/>
            <a:ext cx="8712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sz="2400"/>
              <a:t>Nos interesa el contemplar los efectos de un cambio en los coeficientes de la función objetivo para la variable real X</a:t>
            </a:r>
            <a:r>
              <a:rPr lang="es-AR" altLang="en-US" sz="2400" baseline="-25000"/>
              <a:t>2</a:t>
            </a:r>
            <a:r>
              <a:rPr lang="es-AR" altLang="en-US" sz="2400"/>
              <a:t>: se desea conocer cuánto puede cambiar máximo la constante C</a:t>
            </a:r>
            <a:r>
              <a:rPr lang="es-AR" altLang="en-US" sz="2400" baseline="-25000"/>
              <a:t>2</a:t>
            </a:r>
            <a:r>
              <a:rPr lang="es-AR" altLang="en-US" sz="2400"/>
              <a:t> sin afectar la solución óptima de 300. </a:t>
            </a:r>
          </a:p>
          <a:p>
            <a:pPr eaLnBrk="1" hangingPunct="1"/>
            <a:r>
              <a:rPr lang="es-AR" altLang="en-US" sz="2400"/>
              <a:t>Mientras que el </a:t>
            </a:r>
            <a:r>
              <a:rPr lang="el-GR" altLang="en-US" sz="2400"/>
              <a:t>Δ</a:t>
            </a:r>
            <a:r>
              <a:rPr lang="es-AR" altLang="en-US" sz="2400"/>
              <a:t>Z</a:t>
            </a:r>
            <a:r>
              <a:rPr lang="es-AR" altLang="en-US" sz="2400" baseline="-25000"/>
              <a:t>2</a:t>
            </a:r>
            <a:r>
              <a:rPr lang="es-AR" altLang="en-US" sz="2400"/>
              <a:t> no sea positivo, la solución será misma. </a:t>
            </a:r>
          </a:p>
          <a:p>
            <a:pPr eaLnBrk="1" hangingPunct="1"/>
            <a:endParaRPr lang="es-AR" altLang="en-US" sz="2400"/>
          </a:p>
        </p:txBody>
      </p:sp>
      <p:pic>
        <p:nvPicPr>
          <p:cNvPr id="37893" name="Picture 3">
            <a:extLst>
              <a:ext uri="{FF2B5EF4-FFF2-40B4-BE49-F238E27FC236}">
                <a16:creationId xmlns:a16="http://schemas.microsoft.com/office/drawing/2014/main" id="{17917257-9E5B-0018-CA8E-CFBB772D7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2852739"/>
            <a:ext cx="16271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a:extLst>
              <a:ext uri="{FF2B5EF4-FFF2-40B4-BE49-F238E27FC236}">
                <a16:creationId xmlns:a16="http://schemas.microsoft.com/office/drawing/2014/main" id="{A70AE31C-9D6A-82D6-FF59-B616751BE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589" y="5300663"/>
            <a:ext cx="1800225"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7 CuadroTexto">
            <a:extLst>
              <a:ext uri="{FF2B5EF4-FFF2-40B4-BE49-F238E27FC236}">
                <a16:creationId xmlns:a16="http://schemas.microsoft.com/office/drawing/2014/main" id="{8BFC5988-841A-1E38-7765-339653A6C0EE}"/>
              </a:ext>
            </a:extLst>
          </p:cNvPr>
          <p:cNvSpPr txBox="1">
            <a:spLocks noChangeArrowheads="1"/>
          </p:cNvSpPr>
          <p:nvPr/>
        </p:nvSpPr>
        <p:spPr bwMode="auto">
          <a:xfrm>
            <a:off x="5664201" y="5435601"/>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sz="2400"/>
              <a:t>Ahora x</a:t>
            </a:r>
            <a:r>
              <a:rPr lang="es-AR" altLang="en-US" sz="2400" baseline="-25000"/>
              <a:t>2</a:t>
            </a:r>
            <a:r>
              <a:rPr lang="es-AR" altLang="en-US" sz="2400"/>
              <a:t>= 2+ </a:t>
            </a:r>
            <a:r>
              <a:rPr lang="el-GR" altLang="en-US" sz="2400"/>
              <a:t>Δ</a:t>
            </a:r>
            <a:endParaRPr lang="es-AR" altLang="en-US" sz="2400"/>
          </a:p>
        </p:txBody>
      </p:sp>
      <p:sp>
        <p:nvSpPr>
          <p:cNvPr id="37896" name="8 CuadroTexto">
            <a:extLst>
              <a:ext uri="{FF2B5EF4-FFF2-40B4-BE49-F238E27FC236}">
                <a16:creationId xmlns:a16="http://schemas.microsoft.com/office/drawing/2014/main" id="{4B1E8D59-F3F7-79F3-7B9B-50A4B2924A58}"/>
              </a:ext>
            </a:extLst>
          </p:cNvPr>
          <p:cNvSpPr txBox="1">
            <a:spLocks noChangeArrowheads="1"/>
          </p:cNvSpPr>
          <p:nvPr/>
        </p:nvSpPr>
        <p:spPr bwMode="auto">
          <a:xfrm>
            <a:off x="1847851" y="6022976"/>
            <a:ext cx="6119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sz="2000"/>
              <a:t>Este intervalo indica que la variable X</a:t>
            </a:r>
            <a:r>
              <a:rPr lang="es-AR" altLang="en-US" sz="2000" baseline="-25000"/>
              <a:t>2</a:t>
            </a:r>
            <a:r>
              <a:rPr lang="es-AR" altLang="en-US" sz="2000"/>
              <a:t> puede tener un valor máximo de 4 y de negativo infinito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21A4B248-7A80-3F1D-F45A-468EE42F5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2708276"/>
            <a:ext cx="70770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1 Título">
            <a:extLst>
              <a:ext uri="{FF2B5EF4-FFF2-40B4-BE49-F238E27FC236}">
                <a16:creationId xmlns:a16="http://schemas.microsoft.com/office/drawing/2014/main" id="{5BCCF0E4-FE74-2CBB-754C-E383C20D19C0}"/>
              </a:ext>
            </a:extLst>
          </p:cNvPr>
          <p:cNvSpPr>
            <a:spLocks noGrp="1"/>
          </p:cNvSpPr>
          <p:nvPr>
            <p:ph type="title"/>
          </p:nvPr>
        </p:nvSpPr>
        <p:spPr>
          <a:xfrm>
            <a:off x="1981200" y="188913"/>
            <a:ext cx="8229600" cy="576262"/>
          </a:xfrm>
        </p:spPr>
        <p:txBody>
          <a:bodyPr>
            <a:normAutofit fontScale="90000"/>
          </a:bodyPr>
          <a:lstStyle/>
          <a:p>
            <a:r>
              <a:rPr lang="es-AR" altLang="en-US" sz="2200" b="1"/>
              <a:t>CAMBIOS EN LOS COEFICIENTES DE LA FUNCIÓN OBJETIVO PARA</a:t>
            </a:r>
            <a:br>
              <a:rPr lang="es-AR" altLang="en-US" sz="2200" b="1"/>
            </a:br>
            <a:r>
              <a:rPr lang="es-AR" altLang="en-US" sz="2200" b="1"/>
              <a:t>VARIABLES BÁSICAS</a:t>
            </a:r>
            <a:endParaRPr lang="es-PE" altLang="en-US" sz="2200" b="1"/>
          </a:p>
        </p:txBody>
      </p:sp>
      <p:sp>
        <p:nvSpPr>
          <p:cNvPr id="38916" name="3 CuadroTexto">
            <a:extLst>
              <a:ext uri="{FF2B5EF4-FFF2-40B4-BE49-F238E27FC236}">
                <a16:creationId xmlns:a16="http://schemas.microsoft.com/office/drawing/2014/main" id="{FC1CFF0C-3B38-BBB3-FBAD-0B60C2E94758}"/>
              </a:ext>
            </a:extLst>
          </p:cNvPr>
          <p:cNvSpPr txBox="1">
            <a:spLocks noChangeArrowheads="1"/>
          </p:cNvSpPr>
          <p:nvPr/>
        </p:nvSpPr>
        <p:spPr bwMode="auto">
          <a:xfrm>
            <a:off x="1739900" y="944564"/>
            <a:ext cx="8712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sz="2200"/>
              <a:t>El cambio de una variable básica puede causar dos efectos: </a:t>
            </a:r>
          </a:p>
          <a:p>
            <a:pPr eaLnBrk="1" hangingPunct="1">
              <a:buFontTx/>
              <a:buChar char="-"/>
            </a:pPr>
            <a:r>
              <a:rPr lang="es-AR" altLang="en-US" sz="2200"/>
              <a:t> que el coeficiente de la variable disminuya y deje de ser básica</a:t>
            </a:r>
          </a:p>
          <a:p>
            <a:pPr eaLnBrk="1" hangingPunct="1">
              <a:buFontTx/>
              <a:buChar char="-"/>
            </a:pPr>
            <a:r>
              <a:rPr lang="es-AR" altLang="en-US" sz="2200"/>
              <a:t> que el coeficiente de la variable aumente y puede causar un mayor nivel de producción de la variable</a:t>
            </a:r>
          </a:p>
          <a:p>
            <a:pPr eaLnBrk="1" hangingPunct="1"/>
            <a:r>
              <a:rPr lang="es-AR" altLang="en-US" sz="2200"/>
              <a:t>Se está maximizando por lo tanto los </a:t>
            </a:r>
            <a:r>
              <a:rPr lang="el-GR" altLang="en-US" sz="2200"/>
              <a:t>Δ</a:t>
            </a:r>
            <a:r>
              <a:rPr lang="es-AR" altLang="en-US" sz="2200"/>
              <a:t>Zj deberán ser negativos o cero</a:t>
            </a:r>
          </a:p>
        </p:txBody>
      </p:sp>
      <p:pic>
        <p:nvPicPr>
          <p:cNvPr id="38917" name="Picture 3">
            <a:extLst>
              <a:ext uri="{FF2B5EF4-FFF2-40B4-BE49-F238E27FC236}">
                <a16:creationId xmlns:a16="http://schemas.microsoft.com/office/drawing/2014/main" id="{705EC335-3CF3-8AD1-50ED-B9118DBB3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676" y="3213101"/>
            <a:ext cx="18383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a:extLst>
              <a:ext uri="{FF2B5EF4-FFF2-40B4-BE49-F238E27FC236}">
                <a16:creationId xmlns:a16="http://schemas.microsoft.com/office/drawing/2014/main" id="{8E71881C-8B00-A3D1-7126-A4F0A49390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4941888"/>
            <a:ext cx="4265612"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5">
            <a:extLst>
              <a:ext uri="{FF2B5EF4-FFF2-40B4-BE49-F238E27FC236}">
                <a16:creationId xmlns:a16="http://schemas.microsoft.com/office/drawing/2014/main" id="{040A8AD4-07C8-4153-53B4-944BAF67B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4426" y="6402388"/>
            <a:ext cx="11525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6">
            <a:extLst>
              <a:ext uri="{FF2B5EF4-FFF2-40B4-BE49-F238E27FC236}">
                <a16:creationId xmlns:a16="http://schemas.microsoft.com/office/drawing/2014/main" id="{16524DE3-BA53-0482-19EB-2EC23EFEF4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29659" b="3078"/>
          <a:stretch>
            <a:fillRect/>
          </a:stretch>
        </p:blipFill>
        <p:spPr bwMode="auto">
          <a:xfrm>
            <a:off x="9191626" y="6381751"/>
            <a:ext cx="12811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13 CuadroTexto">
            <a:extLst>
              <a:ext uri="{FF2B5EF4-FFF2-40B4-BE49-F238E27FC236}">
                <a16:creationId xmlns:a16="http://schemas.microsoft.com/office/drawing/2014/main" id="{4B6E523A-B555-9FA1-7072-6D30ADB312D2}"/>
              </a:ext>
            </a:extLst>
          </p:cNvPr>
          <p:cNvSpPr txBox="1">
            <a:spLocks noChangeArrowheads="1"/>
          </p:cNvSpPr>
          <p:nvPr/>
        </p:nvSpPr>
        <p:spPr bwMode="auto">
          <a:xfrm>
            <a:off x="1847850" y="6092826"/>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a:t>Esta restricción </a:t>
            </a:r>
          </a:p>
        </p:txBody>
      </p:sp>
      <p:sp>
        <p:nvSpPr>
          <p:cNvPr id="38922" name="14 CuadroTexto">
            <a:extLst>
              <a:ext uri="{FF2B5EF4-FFF2-40B4-BE49-F238E27FC236}">
                <a16:creationId xmlns:a16="http://schemas.microsoft.com/office/drawing/2014/main" id="{54312A41-D175-ED25-815F-EE8E23DAD206}"/>
              </a:ext>
            </a:extLst>
          </p:cNvPr>
          <p:cNvSpPr txBox="1">
            <a:spLocks noChangeArrowheads="1"/>
          </p:cNvSpPr>
          <p:nvPr/>
        </p:nvSpPr>
        <p:spPr bwMode="auto">
          <a:xfrm>
            <a:off x="4224338" y="6092826"/>
            <a:ext cx="172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a:t>Ya cumple esta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a:extLst>
              <a:ext uri="{FF2B5EF4-FFF2-40B4-BE49-F238E27FC236}">
                <a16:creationId xmlns:a16="http://schemas.microsoft.com/office/drawing/2014/main" id="{BAC69C1C-1EBC-44BA-4C29-4B7175502ACB}"/>
              </a:ext>
            </a:extLst>
          </p:cNvPr>
          <p:cNvSpPr>
            <a:spLocks noGrp="1"/>
          </p:cNvSpPr>
          <p:nvPr>
            <p:ph type="title"/>
          </p:nvPr>
        </p:nvSpPr>
        <p:spPr>
          <a:xfrm>
            <a:off x="1981200" y="188913"/>
            <a:ext cx="8229600" cy="576262"/>
          </a:xfrm>
        </p:spPr>
        <p:txBody>
          <a:bodyPr>
            <a:normAutofit fontScale="90000"/>
          </a:bodyPr>
          <a:lstStyle/>
          <a:p>
            <a:r>
              <a:rPr lang="es-AR" altLang="en-US" sz="2200" b="1"/>
              <a:t>CAMBIOS EN LOS COEFICIENTES DE LA FUNCIÓN OBJETIVO PARA</a:t>
            </a:r>
            <a:br>
              <a:rPr lang="es-AR" altLang="en-US" sz="2200" b="1"/>
            </a:br>
            <a:r>
              <a:rPr lang="es-AR" altLang="en-US" sz="2200" b="1"/>
              <a:t>VARIABLES BASICAS</a:t>
            </a:r>
            <a:endParaRPr lang="es-PE" altLang="en-US" sz="2200" b="1"/>
          </a:p>
        </p:txBody>
      </p:sp>
      <p:sp>
        <p:nvSpPr>
          <p:cNvPr id="39939" name="3 CuadroTexto">
            <a:extLst>
              <a:ext uri="{FF2B5EF4-FFF2-40B4-BE49-F238E27FC236}">
                <a16:creationId xmlns:a16="http://schemas.microsoft.com/office/drawing/2014/main" id="{64F9DAA3-88FE-3E24-ED47-A6D1570F6FB0}"/>
              </a:ext>
            </a:extLst>
          </p:cNvPr>
          <p:cNvSpPr txBox="1">
            <a:spLocks noChangeArrowheads="1"/>
          </p:cNvSpPr>
          <p:nvPr/>
        </p:nvSpPr>
        <p:spPr bwMode="auto">
          <a:xfrm>
            <a:off x="1739900" y="1268413"/>
            <a:ext cx="87122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sz="2200"/>
              <a:t>¿Ahora bien, se podrá aumentar el coeficiente de la variable X1 a $6? </a:t>
            </a:r>
          </a:p>
          <a:p>
            <a:pPr eaLnBrk="1" hangingPunct="1"/>
            <a:r>
              <a:rPr lang="es-AR" altLang="en-US" sz="2200"/>
              <a:t>El intervalo indica que si es posible porque el cambio es </a:t>
            </a:r>
          </a:p>
          <a:p>
            <a:pPr algn="ctr" eaLnBrk="1" hangingPunct="1"/>
            <a:r>
              <a:rPr lang="es-AR" altLang="en-US" sz="2200"/>
              <a:t>$4 o X1 ≤ ∞. </a:t>
            </a:r>
          </a:p>
          <a:p>
            <a:pPr eaLnBrk="1" hangingPunct="1"/>
            <a:r>
              <a:rPr lang="es-AR" altLang="en-US" sz="2200" i="1">
                <a:solidFill>
                  <a:srgbClr val="FF0000"/>
                </a:solidFill>
              </a:rPr>
              <a:t>Este cambio no afecta las variables básicas pero si crea un efecto en los valores de estas variables y en la solución actual</a:t>
            </a:r>
            <a:r>
              <a:rPr lang="es-AR" altLang="en-US" sz="2200"/>
              <a:t>. </a:t>
            </a:r>
          </a:p>
          <a:p>
            <a:pPr eaLnBrk="1" hangingPunct="1"/>
            <a:endParaRPr lang="es-AR" altLang="en-US" sz="2200"/>
          </a:p>
          <a:p>
            <a:pPr eaLnBrk="1" hangingPunct="1"/>
            <a:r>
              <a:rPr lang="es-AR" altLang="en-US" sz="2200"/>
              <a:t>Esto se debe a que se está aumentando la aportación a las ganancias de $4 a $6 por lo tanto la ganancia total aumentará pero el valor de la variable sigue siendo el mismo, 75.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a:extLst>
              <a:ext uri="{FF2B5EF4-FFF2-40B4-BE49-F238E27FC236}">
                <a16:creationId xmlns:a16="http://schemas.microsoft.com/office/drawing/2014/main" id="{3EEFB3DC-20A8-F24D-1116-6548C2502A35}"/>
              </a:ext>
            </a:extLst>
          </p:cNvPr>
          <p:cNvSpPr>
            <a:spLocks noGrp="1"/>
          </p:cNvSpPr>
          <p:nvPr>
            <p:ph type="title"/>
          </p:nvPr>
        </p:nvSpPr>
        <p:spPr>
          <a:xfrm>
            <a:off x="1981200" y="404813"/>
            <a:ext cx="8229600" cy="1066800"/>
          </a:xfrm>
        </p:spPr>
        <p:txBody>
          <a:bodyPr/>
          <a:lstStyle/>
          <a:p>
            <a:r>
              <a:rPr lang="es-PE" altLang="en-US" sz="3600"/>
              <a:t>Investigación Operativa</a:t>
            </a:r>
          </a:p>
        </p:txBody>
      </p:sp>
      <p:sp>
        <p:nvSpPr>
          <p:cNvPr id="7171" name="2 Marcador de contenido">
            <a:extLst>
              <a:ext uri="{FF2B5EF4-FFF2-40B4-BE49-F238E27FC236}">
                <a16:creationId xmlns:a16="http://schemas.microsoft.com/office/drawing/2014/main" id="{B49CE32E-61DA-2AEB-3009-2232933F7E66}"/>
              </a:ext>
            </a:extLst>
          </p:cNvPr>
          <p:cNvSpPr>
            <a:spLocks noGrp="1"/>
          </p:cNvSpPr>
          <p:nvPr>
            <p:ph idx="1"/>
          </p:nvPr>
        </p:nvSpPr>
        <p:spPr>
          <a:xfrm>
            <a:off x="1981200" y="1844675"/>
            <a:ext cx="8229600" cy="3816350"/>
          </a:xfrm>
        </p:spPr>
        <p:txBody>
          <a:bodyPr rtlCol="0">
            <a:normAutofit fontScale="85000" lnSpcReduction="10000"/>
          </a:bodyPr>
          <a:lstStyle/>
          <a:p>
            <a:pPr algn="just">
              <a:buNone/>
              <a:defRPr/>
            </a:pPr>
            <a:r>
              <a:rPr lang="es-AR" sz="2400">
                <a:ea typeface="Verdana" pitchFamily="34" charset="0"/>
                <a:cs typeface="Verdana" pitchFamily="34" charset="0"/>
              </a:rPr>
              <a:t>Actualmente la Investigación Operativa incluye gran cantidad de ramas como:</a:t>
            </a:r>
          </a:p>
          <a:p>
            <a:pPr algn="just">
              <a:defRPr/>
            </a:pPr>
            <a:r>
              <a:rPr lang="es-AR" sz="2400">
                <a:ea typeface="Verdana" pitchFamily="34" charset="0"/>
                <a:cs typeface="Verdana" pitchFamily="34" charset="0"/>
              </a:rPr>
              <a:t>Optimización por Cálculo </a:t>
            </a:r>
          </a:p>
          <a:p>
            <a:pPr algn="just">
              <a:defRPr/>
            </a:pPr>
            <a:r>
              <a:rPr lang="es-AR" sz="2400">
                <a:ea typeface="Verdana" pitchFamily="34" charset="0"/>
                <a:cs typeface="Verdana" pitchFamily="34" charset="0"/>
              </a:rPr>
              <a:t>Programación Lineal, </a:t>
            </a:r>
          </a:p>
          <a:p>
            <a:pPr algn="just">
              <a:defRPr/>
            </a:pPr>
            <a:r>
              <a:rPr lang="es-AR" sz="2400">
                <a:ea typeface="Verdana" pitchFamily="34" charset="0"/>
                <a:cs typeface="Verdana" pitchFamily="34" charset="0"/>
              </a:rPr>
              <a:t>Programación No Lineal, </a:t>
            </a:r>
          </a:p>
          <a:p>
            <a:pPr algn="just">
              <a:defRPr/>
            </a:pPr>
            <a:r>
              <a:rPr lang="es-AR" sz="2400">
                <a:ea typeface="Verdana" pitchFamily="34" charset="0"/>
                <a:cs typeface="Verdana" pitchFamily="34" charset="0"/>
              </a:rPr>
              <a:t>Programación Dinámica, </a:t>
            </a:r>
          </a:p>
          <a:p>
            <a:pPr algn="just">
              <a:defRPr/>
            </a:pPr>
            <a:r>
              <a:rPr lang="es-AR" sz="2400">
                <a:ea typeface="Verdana" pitchFamily="34" charset="0"/>
                <a:cs typeface="Verdana" pitchFamily="34" charset="0"/>
              </a:rPr>
              <a:t>Simulación, </a:t>
            </a:r>
          </a:p>
          <a:p>
            <a:pPr algn="just">
              <a:defRPr/>
            </a:pPr>
            <a:r>
              <a:rPr lang="es-AR" sz="2400">
                <a:ea typeface="Verdana" pitchFamily="34" charset="0"/>
                <a:cs typeface="Verdana" pitchFamily="34" charset="0"/>
              </a:rPr>
              <a:t>Teoría de Colas, </a:t>
            </a:r>
          </a:p>
          <a:p>
            <a:pPr algn="just">
              <a:defRPr/>
            </a:pPr>
            <a:r>
              <a:rPr lang="es-AR" sz="2400">
                <a:ea typeface="Verdana" pitchFamily="34" charset="0"/>
                <a:cs typeface="Verdana" pitchFamily="34" charset="0"/>
              </a:rPr>
              <a:t>Teoría de Inventarios, </a:t>
            </a:r>
          </a:p>
          <a:p>
            <a:pPr algn="just">
              <a:defRPr/>
            </a:pPr>
            <a:r>
              <a:rPr lang="es-AR" sz="2400">
                <a:ea typeface="Verdana" pitchFamily="34" charset="0"/>
                <a:cs typeface="Verdana" pitchFamily="34" charset="0"/>
              </a:rPr>
              <a:t>Teoría de Grafos, etc.</a:t>
            </a:r>
          </a:p>
          <a:p>
            <a:pPr algn="just">
              <a:defRPr/>
            </a:pPr>
            <a:endParaRPr lang="es-AR" sz="2400">
              <a:ea typeface="Verdana" pitchFamily="34" charset="0"/>
              <a:cs typeface="Verdana"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D342E36C-FA83-3217-5F7A-30BBAC153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3213100"/>
            <a:ext cx="49688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1 Título">
            <a:extLst>
              <a:ext uri="{FF2B5EF4-FFF2-40B4-BE49-F238E27FC236}">
                <a16:creationId xmlns:a16="http://schemas.microsoft.com/office/drawing/2014/main" id="{506D4A7E-DAB4-B02E-D56C-B2637E8B81F4}"/>
              </a:ext>
            </a:extLst>
          </p:cNvPr>
          <p:cNvSpPr>
            <a:spLocks noGrp="1"/>
          </p:cNvSpPr>
          <p:nvPr>
            <p:ph type="title"/>
          </p:nvPr>
        </p:nvSpPr>
        <p:spPr>
          <a:xfrm>
            <a:off x="1981200" y="188913"/>
            <a:ext cx="8229600" cy="576262"/>
          </a:xfrm>
        </p:spPr>
        <p:txBody>
          <a:bodyPr>
            <a:normAutofit fontScale="90000"/>
          </a:bodyPr>
          <a:lstStyle/>
          <a:p>
            <a:r>
              <a:rPr lang="es-AR" altLang="en-US" sz="2200" b="1"/>
              <a:t>CAMBIOS EN LOS VALORES DE LAS RESTRICCIONES (bi) O NIVELES DE</a:t>
            </a:r>
            <a:br>
              <a:rPr lang="es-AR" altLang="en-US" sz="2200" b="1"/>
            </a:br>
            <a:r>
              <a:rPr lang="es-AR" altLang="en-US" sz="2200" b="1"/>
              <a:t>LOS RECURSOS</a:t>
            </a:r>
            <a:endParaRPr lang="es-PE" altLang="en-US" sz="2200" b="1"/>
          </a:p>
        </p:txBody>
      </p:sp>
      <p:sp>
        <p:nvSpPr>
          <p:cNvPr id="40964" name="3 CuadroTexto">
            <a:extLst>
              <a:ext uri="{FF2B5EF4-FFF2-40B4-BE49-F238E27FC236}">
                <a16:creationId xmlns:a16="http://schemas.microsoft.com/office/drawing/2014/main" id="{3067129B-7A08-FB17-CE1E-34161AC85C76}"/>
              </a:ext>
            </a:extLst>
          </p:cNvPr>
          <p:cNvSpPr txBox="1">
            <a:spLocks noChangeArrowheads="1"/>
          </p:cNvSpPr>
          <p:nvPr/>
        </p:nvSpPr>
        <p:spPr bwMode="auto">
          <a:xfrm>
            <a:off x="1739900" y="944564"/>
            <a:ext cx="8712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sz="2200"/>
              <a:t>puede afectar tanto los valores de las variables básicas como el de la función objetivo. </a:t>
            </a:r>
          </a:p>
          <a:p>
            <a:pPr eaLnBrk="1" hangingPunct="1"/>
            <a:r>
              <a:rPr lang="es-AR" altLang="en-US" sz="2200"/>
              <a:t>El agregar una cantidad </a:t>
            </a:r>
            <a:r>
              <a:rPr lang="es-AR" altLang="en-US" sz="2200">
                <a:solidFill>
                  <a:srgbClr val="FF0000"/>
                </a:solidFill>
              </a:rPr>
              <a:t>mayor de recursos </a:t>
            </a:r>
            <a:r>
              <a:rPr lang="es-AR" altLang="en-US" sz="2200"/>
              <a:t>puede </a:t>
            </a:r>
            <a:r>
              <a:rPr lang="es-AR" altLang="en-US" sz="2200">
                <a:solidFill>
                  <a:srgbClr val="FF0000"/>
                </a:solidFill>
              </a:rPr>
              <a:t>aumentar la producción</a:t>
            </a:r>
            <a:r>
              <a:rPr lang="es-AR" altLang="en-US" sz="2200"/>
              <a:t> y como consecuencia el valor de la solución. </a:t>
            </a:r>
          </a:p>
          <a:p>
            <a:pPr eaLnBrk="1" hangingPunct="1"/>
            <a:r>
              <a:rPr lang="es-AR" altLang="en-US" sz="2200"/>
              <a:t>Por el contrario una </a:t>
            </a:r>
            <a:r>
              <a:rPr lang="es-AR" altLang="en-US" sz="2200">
                <a:solidFill>
                  <a:srgbClr val="FF0000"/>
                </a:solidFill>
              </a:rPr>
              <a:t>disminución</a:t>
            </a:r>
            <a:r>
              <a:rPr lang="es-AR" altLang="en-US" sz="2200"/>
              <a:t> de recursos puede </a:t>
            </a:r>
            <a:r>
              <a:rPr lang="es-AR" altLang="en-US" sz="2200">
                <a:solidFill>
                  <a:srgbClr val="FF0000"/>
                </a:solidFill>
              </a:rPr>
              <a:t>disminuir</a:t>
            </a:r>
            <a:r>
              <a:rPr lang="es-AR" altLang="en-US" sz="2200"/>
              <a:t> el valor de la variable básica y a su vez el valor de la función objetivo.</a:t>
            </a:r>
          </a:p>
        </p:txBody>
      </p:sp>
      <p:pic>
        <p:nvPicPr>
          <p:cNvPr id="40965" name="Picture 3">
            <a:extLst>
              <a:ext uri="{FF2B5EF4-FFF2-40B4-BE49-F238E27FC236}">
                <a16:creationId xmlns:a16="http://schemas.microsoft.com/office/drawing/2014/main" id="{11111ADF-C13E-C940-7158-A7C2F4FAE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6" y="4673600"/>
            <a:ext cx="49450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5 CuadroTexto">
            <a:extLst>
              <a:ext uri="{FF2B5EF4-FFF2-40B4-BE49-F238E27FC236}">
                <a16:creationId xmlns:a16="http://schemas.microsoft.com/office/drawing/2014/main" id="{F2234530-4399-3BE0-4024-C134F62D5747}"/>
              </a:ext>
            </a:extLst>
          </p:cNvPr>
          <p:cNvSpPr txBox="1">
            <a:spLocks noChangeArrowheads="1"/>
          </p:cNvSpPr>
          <p:nvPr/>
        </p:nvSpPr>
        <p:spPr bwMode="auto">
          <a:xfrm>
            <a:off x="6167438" y="3186114"/>
            <a:ext cx="4392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2000"/>
              <a:t>Los valores de los lados derechos tienen que ser positivos o cero </a:t>
            </a:r>
          </a:p>
        </p:txBody>
      </p:sp>
      <p:pic>
        <p:nvPicPr>
          <p:cNvPr id="40967" name="Picture 4">
            <a:extLst>
              <a:ext uri="{FF2B5EF4-FFF2-40B4-BE49-F238E27FC236}">
                <a16:creationId xmlns:a16="http://schemas.microsoft.com/office/drawing/2014/main" id="{90AE17AA-61FB-2CEF-BD53-E5E9B21F4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5229225"/>
            <a:ext cx="13684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5">
            <a:extLst>
              <a:ext uri="{FF2B5EF4-FFF2-40B4-BE49-F238E27FC236}">
                <a16:creationId xmlns:a16="http://schemas.microsoft.com/office/drawing/2014/main" id="{3A84EC04-3325-59C6-B095-FC159D21F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75" y="5197475"/>
            <a:ext cx="12954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a:extLst>
              <a:ext uri="{FF2B5EF4-FFF2-40B4-BE49-F238E27FC236}">
                <a16:creationId xmlns:a16="http://schemas.microsoft.com/office/drawing/2014/main" id="{1AC9E1C5-1DAF-1E00-0B59-AEE6D7352CB9}"/>
              </a:ext>
            </a:extLst>
          </p:cNvPr>
          <p:cNvSpPr>
            <a:spLocks noGrp="1"/>
          </p:cNvSpPr>
          <p:nvPr>
            <p:ph type="title"/>
          </p:nvPr>
        </p:nvSpPr>
        <p:spPr>
          <a:xfrm>
            <a:off x="1981200" y="188913"/>
            <a:ext cx="8229600" cy="576262"/>
          </a:xfrm>
        </p:spPr>
        <p:txBody>
          <a:bodyPr>
            <a:normAutofit fontScale="90000"/>
          </a:bodyPr>
          <a:lstStyle/>
          <a:p>
            <a:r>
              <a:rPr lang="es-AR" altLang="en-US" sz="2200" b="1"/>
              <a:t>CAMBIOS EN LOS VALORES DE LAS RESTRICCIONES (bi) O NIVELES DE</a:t>
            </a:r>
            <a:br>
              <a:rPr lang="es-AR" altLang="en-US" sz="2200" b="1"/>
            </a:br>
            <a:r>
              <a:rPr lang="es-AR" altLang="en-US" sz="2200" b="1"/>
              <a:t>LOS RECURSOS</a:t>
            </a:r>
            <a:endParaRPr lang="es-PE" altLang="en-US" sz="2200" b="1"/>
          </a:p>
        </p:txBody>
      </p:sp>
      <p:sp>
        <p:nvSpPr>
          <p:cNvPr id="41987" name="3 CuadroTexto">
            <a:extLst>
              <a:ext uri="{FF2B5EF4-FFF2-40B4-BE49-F238E27FC236}">
                <a16:creationId xmlns:a16="http://schemas.microsoft.com/office/drawing/2014/main" id="{BF31E3AF-3F94-7F9B-5141-A6F39494B82D}"/>
              </a:ext>
            </a:extLst>
          </p:cNvPr>
          <p:cNvSpPr txBox="1">
            <a:spLocks noChangeArrowheads="1"/>
          </p:cNvSpPr>
          <p:nvPr/>
        </p:nvSpPr>
        <p:spPr bwMode="auto">
          <a:xfrm>
            <a:off x="1739900" y="944564"/>
            <a:ext cx="8712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sz="2200"/>
              <a:t>¿Cómo se afectan las variables básicas y la función objetivo con el nuevo incremento de recursos por la cantidad de 175? </a:t>
            </a:r>
          </a:p>
        </p:txBody>
      </p:sp>
      <p:pic>
        <p:nvPicPr>
          <p:cNvPr id="41988" name="Picture 2">
            <a:extLst>
              <a:ext uri="{FF2B5EF4-FFF2-40B4-BE49-F238E27FC236}">
                <a16:creationId xmlns:a16="http://schemas.microsoft.com/office/drawing/2014/main" id="{A3935B09-09A1-FE13-705E-B04274998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2133601"/>
            <a:ext cx="69977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9 CuadroTexto">
            <a:extLst>
              <a:ext uri="{FF2B5EF4-FFF2-40B4-BE49-F238E27FC236}">
                <a16:creationId xmlns:a16="http://schemas.microsoft.com/office/drawing/2014/main" id="{9854E39C-22A4-98B2-2A26-1C9F0C28C5D9}"/>
              </a:ext>
            </a:extLst>
          </p:cNvPr>
          <p:cNvSpPr txBox="1">
            <a:spLocks noChangeArrowheads="1"/>
          </p:cNvSpPr>
          <p:nvPr/>
        </p:nvSpPr>
        <p:spPr bwMode="auto">
          <a:xfrm>
            <a:off x="2279651" y="5589588"/>
            <a:ext cx="7561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AR" altLang="en-US" sz="2000"/>
              <a:t>En conclusión un aumento o disminución en los valores de los recursos afectará los valores de las variables básicas y el valor de la función objetivo.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a:extLst>
              <a:ext uri="{FF2B5EF4-FFF2-40B4-BE49-F238E27FC236}">
                <a16:creationId xmlns:a16="http://schemas.microsoft.com/office/drawing/2014/main" id="{07949099-ED6C-CBE8-90A7-4735097D9CB1}"/>
              </a:ext>
            </a:extLst>
          </p:cNvPr>
          <p:cNvSpPr>
            <a:spLocks noGrp="1"/>
          </p:cNvSpPr>
          <p:nvPr>
            <p:ph type="title"/>
          </p:nvPr>
        </p:nvSpPr>
        <p:spPr>
          <a:xfrm>
            <a:off x="1981200" y="1143001"/>
            <a:ext cx="8229600" cy="714375"/>
          </a:xfrm>
        </p:spPr>
        <p:txBody>
          <a:bodyPr rtlCol="0">
            <a:normAutofit fontScale="90000"/>
          </a:bodyPr>
          <a:lstStyle/>
          <a:p>
            <a:pPr>
              <a:defRPr/>
            </a:pPr>
            <a:r>
              <a:rPr lang="es-PE"/>
              <a:t>Referencias</a:t>
            </a:r>
          </a:p>
        </p:txBody>
      </p:sp>
      <p:sp>
        <p:nvSpPr>
          <p:cNvPr id="3" name="2 Marcador de contenido">
            <a:extLst>
              <a:ext uri="{FF2B5EF4-FFF2-40B4-BE49-F238E27FC236}">
                <a16:creationId xmlns:a16="http://schemas.microsoft.com/office/drawing/2014/main" id="{88BDE7AF-2586-1C84-AB63-4C43D971F028}"/>
              </a:ext>
            </a:extLst>
          </p:cNvPr>
          <p:cNvSpPr>
            <a:spLocks noGrp="1"/>
          </p:cNvSpPr>
          <p:nvPr>
            <p:ph idx="1"/>
          </p:nvPr>
        </p:nvSpPr>
        <p:spPr>
          <a:xfrm>
            <a:off x="1981201" y="2249489"/>
            <a:ext cx="8435975" cy="3608387"/>
          </a:xfrm>
        </p:spPr>
        <p:txBody>
          <a:bodyPr rtlCol="0">
            <a:normAutofit/>
          </a:bodyPr>
          <a:lstStyle/>
          <a:p>
            <a:pPr marL="365760" indent="-256032" algn="just">
              <a:buClr>
                <a:schemeClr val="accent3"/>
              </a:buClr>
              <a:buFont typeface="Georgia"/>
              <a:buChar char="•"/>
              <a:defRPr/>
            </a:pPr>
            <a:r>
              <a:rPr lang="es-AR" sz="2000" dirty="0"/>
              <a:t>APUNTES SOBRE EL MÉTODO </a:t>
            </a:r>
            <a:r>
              <a:rPr lang="es-AR" sz="2000" dirty="0" err="1"/>
              <a:t>SÍMPLEX</a:t>
            </a:r>
            <a:r>
              <a:rPr lang="es-AR" sz="2000" dirty="0"/>
              <a:t> DE PROGRAMACIÓN LINEAL - </a:t>
            </a:r>
            <a:r>
              <a:rPr lang="es-AR" sz="2000" dirty="0" err="1"/>
              <a:t>Adriel</a:t>
            </a:r>
            <a:r>
              <a:rPr lang="es-AR" sz="2000" dirty="0"/>
              <a:t> R. Collazo </a:t>
            </a:r>
            <a:r>
              <a:rPr lang="es-AR" sz="2000" dirty="0" err="1"/>
              <a:t>Pedraja</a:t>
            </a:r>
            <a:endParaRPr lang="es-AR" sz="2000" dirty="0"/>
          </a:p>
          <a:p>
            <a:pPr marL="365760" indent="-256032" algn="just">
              <a:buClr>
                <a:schemeClr val="accent3"/>
              </a:buClr>
              <a:buFont typeface="Georgia"/>
              <a:buChar char="•"/>
              <a:defRPr/>
            </a:pPr>
            <a:r>
              <a:rPr lang="en-US" sz="2000" dirty="0"/>
              <a:t>Anderson Sweeney, Williams, An Introduction to Management Science: Quantitative Approaches to Decision Making, 9 edition, South Western, 2000.</a:t>
            </a:r>
          </a:p>
          <a:p>
            <a:pPr marL="365760" indent="-256032" algn="just">
              <a:buClr>
                <a:schemeClr val="accent3"/>
              </a:buClr>
              <a:buFont typeface="Georgia"/>
              <a:buChar char="•"/>
              <a:defRPr/>
            </a:pPr>
            <a:r>
              <a:rPr lang="en-US" sz="2000" dirty="0"/>
              <a:t>Bixby, Robert E. “Solving Real-World Linear Programs: A Decade and More of Progress”, Operations Research 50, 1 (January-February 2002): 3-15.</a:t>
            </a:r>
            <a:endParaRPr lang="es-PE"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a:extLst>
              <a:ext uri="{FF2B5EF4-FFF2-40B4-BE49-F238E27FC236}">
                <a16:creationId xmlns:a16="http://schemas.microsoft.com/office/drawing/2014/main" id="{BD6EA949-BD3B-C5DA-9747-855CCF225F0A}"/>
              </a:ext>
            </a:extLst>
          </p:cNvPr>
          <p:cNvSpPr>
            <a:spLocks noGrp="1"/>
          </p:cNvSpPr>
          <p:nvPr>
            <p:ph type="title"/>
          </p:nvPr>
        </p:nvSpPr>
        <p:spPr>
          <a:xfrm>
            <a:off x="1981200" y="1143001"/>
            <a:ext cx="8229600" cy="714375"/>
          </a:xfrm>
        </p:spPr>
        <p:txBody>
          <a:bodyPr rtlCol="0">
            <a:normAutofit fontScale="90000"/>
          </a:bodyPr>
          <a:lstStyle/>
          <a:p>
            <a:pPr>
              <a:defRPr/>
            </a:pPr>
            <a:r>
              <a:rPr lang="es-PE"/>
              <a:t>Gracias</a:t>
            </a:r>
          </a:p>
        </p:txBody>
      </p:sp>
      <p:sp>
        <p:nvSpPr>
          <p:cNvPr id="44035" name="3 Rectángulo">
            <a:extLst>
              <a:ext uri="{FF2B5EF4-FFF2-40B4-BE49-F238E27FC236}">
                <a16:creationId xmlns:a16="http://schemas.microsoft.com/office/drawing/2014/main" id="{27821979-5BD4-290F-2F1D-E9FD2B072B8E}"/>
              </a:ext>
            </a:extLst>
          </p:cNvPr>
          <p:cNvSpPr>
            <a:spLocks noChangeArrowheads="1"/>
          </p:cNvSpPr>
          <p:nvPr/>
        </p:nvSpPr>
        <p:spPr bwMode="auto">
          <a:xfrm>
            <a:off x="4238626" y="5643563"/>
            <a:ext cx="4143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E" altLang="en-US" sz="1200" i="1">
                <a:latin typeface="Georgia" panose="02040502050405020303" pitchFamily="18" charset="0"/>
              </a:rPr>
              <a:t>Conciencia Ambiental significa conocer nuestro entorno para cuidarlo y que nuestros hijos también puedan disfrutarlo</a:t>
            </a:r>
          </a:p>
        </p:txBody>
      </p:sp>
      <p:pic>
        <p:nvPicPr>
          <p:cNvPr id="44036" name="Picture 2" descr="http://huacho.info/xammar/media/blogs/comunicacion/paisaje.jpg">
            <a:extLst>
              <a:ext uri="{FF2B5EF4-FFF2-40B4-BE49-F238E27FC236}">
                <a16:creationId xmlns:a16="http://schemas.microsoft.com/office/drawing/2014/main" id="{498B2A7D-A763-A745-1897-AED7A7784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313" y="2143125"/>
            <a:ext cx="42862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a:extLst>
              <a:ext uri="{FF2B5EF4-FFF2-40B4-BE49-F238E27FC236}">
                <a16:creationId xmlns:a16="http://schemas.microsoft.com/office/drawing/2014/main" id="{1D6072CC-B1D6-12FB-1810-F09DA33217A6}"/>
              </a:ext>
            </a:extLst>
          </p:cNvPr>
          <p:cNvSpPr>
            <a:spLocks noGrp="1"/>
          </p:cNvSpPr>
          <p:nvPr>
            <p:ph type="title"/>
          </p:nvPr>
        </p:nvSpPr>
        <p:spPr>
          <a:xfrm>
            <a:off x="1981200" y="404813"/>
            <a:ext cx="8229600" cy="1066800"/>
          </a:xfrm>
        </p:spPr>
        <p:txBody>
          <a:bodyPr/>
          <a:lstStyle/>
          <a:p>
            <a:r>
              <a:rPr lang="es-PE" altLang="en-US" sz="3600"/>
              <a:t>Fases de Elaboración del Problema</a:t>
            </a:r>
          </a:p>
        </p:txBody>
      </p:sp>
      <p:sp>
        <p:nvSpPr>
          <p:cNvPr id="5123" name="2 Marcador de contenido">
            <a:extLst>
              <a:ext uri="{FF2B5EF4-FFF2-40B4-BE49-F238E27FC236}">
                <a16:creationId xmlns:a16="http://schemas.microsoft.com/office/drawing/2014/main" id="{92432061-F8AD-5FF8-830C-0A69745BC964}"/>
              </a:ext>
            </a:extLst>
          </p:cNvPr>
          <p:cNvSpPr>
            <a:spLocks noGrp="1"/>
          </p:cNvSpPr>
          <p:nvPr>
            <p:ph idx="1"/>
          </p:nvPr>
        </p:nvSpPr>
        <p:spPr>
          <a:xfrm>
            <a:off x="1981200" y="1557339"/>
            <a:ext cx="8229600" cy="4440237"/>
          </a:xfrm>
        </p:spPr>
        <p:txBody>
          <a:bodyPr/>
          <a:lstStyle/>
          <a:p>
            <a:pPr algn="just"/>
            <a:r>
              <a:rPr lang="es-AR" altLang="en-US" sz="2200">
                <a:ea typeface="Verdana" panose="020B0604030504040204" pitchFamily="34" charset="0"/>
                <a:cs typeface="Verdana" panose="020B0604030504040204" pitchFamily="34" charset="0"/>
              </a:rPr>
              <a:t>examen de la situación real y recolección de la información; </a:t>
            </a:r>
          </a:p>
          <a:p>
            <a:pPr algn="just"/>
            <a:r>
              <a:rPr lang="es-AR" altLang="en-US" sz="2200">
                <a:ea typeface="Verdana" panose="020B0604030504040204" pitchFamily="34" charset="0"/>
                <a:cs typeface="Verdana" panose="020B0604030504040204" pitchFamily="34" charset="0"/>
              </a:rPr>
              <a:t>formulación del problema, identificación de las variables controlables y las externas (no controlables) y la elección de la función objetivo, a ser maximizada o minimizada; </a:t>
            </a:r>
          </a:p>
          <a:p>
            <a:pPr algn="just"/>
            <a:r>
              <a:rPr lang="es-AR" altLang="en-US" sz="2200">
                <a:ea typeface="Verdana" panose="020B0604030504040204" pitchFamily="34" charset="0"/>
                <a:cs typeface="Verdana" panose="020B0604030504040204" pitchFamily="34" charset="0"/>
              </a:rPr>
              <a:t>Elaboracón del modelo matemático, </a:t>
            </a:r>
          </a:p>
          <a:p>
            <a:pPr algn="just"/>
            <a:r>
              <a:rPr lang="es-AR" altLang="en-US" sz="2200">
                <a:ea typeface="Verdana" panose="020B0604030504040204" pitchFamily="34" charset="0"/>
                <a:cs typeface="Verdana" panose="020B0604030504040204" pitchFamily="34" charset="0"/>
              </a:rPr>
              <a:t>resolución del modelo (mediante diferentes modalidades); </a:t>
            </a:r>
          </a:p>
          <a:p>
            <a:pPr algn="just"/>
            <a:r>
              <a:rPr lang="es-AR" altLang="en-US" sz="2200">
                <a:ea typeface="Verdana" panose="020B0604030504040204" pitchFamily="34" charset="0"/>
                <a:cs typeface="Verdana" panose="020B0604030504040204" pitchFamily="34" charset="0"/>
              </a:rPr>
              <a:t>análisis y verificación de las soluciones obtenidas: se controla si la función objetivo ofrece las ventajas esperadas; se verifica la representatibilidad del modelo; y, se efectúan análisis de sensibilidad de la solución obtenida.</a:t>
            </a:r>
            <a:endParaRPr lang="es-PE" altLang="en-US" sz="2200">
              <a:ea typeface="Verdana" panose="020B0604030504040204" pitchFamily="34" charset="0"/>
              <a:cs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B8E49D48-2198-B2A7-4EB6-7450A770ADF2}"/>
              </a:ext>
            </a:extLst>
          </p:cNvPr>
          <p:cNvSpPr>
            <a:spLocks noGrp="1"/>
          </p:cNvSpPr>
          <p:nvPr>
            <p:ph type="title"/>
          </p:nvPr>
        </p:nvSpPr>
        <p:spPr>
          <a:xfrm>
            <a:off x="1981200" y="620713"/>
            <a:ext cx="8229600" cy="1066800"/>
          </a:xfrm>
        </p:spPr>
        <p:txBody>
          <a:bodyPr rtlCol="0">
            <a:normAutofit fontScale="90000"/>
          </a:bodyPr>
          <a:lstStyle/>
          <a:p>
            <a:pPr>
              <a:defRPr/>
            </a:pPr>
            <a:r>
              <a:rPr lang="es-PE" dirty="0"/>
              <a:t>Elaboración de un Modelo Matemático</a:t>
            </a:r>
          </a:p>
        </p:txBody>
      </p:sp>
      <p:sp>
        <p:nvSpPr>
          <p:cNvPr id="8195" name="2 Marcador de contenido">
            <a:extLst>
              <a:ext uri="{FF2B5EF4-FFF2-40B4-BE49-F238E27FC236}">
                <a16:creationId xmlns:a16="http://schemas.microsoft.com/office/drawing/2014/main" id="{B3873127-BCF5-9B7D-E7A6-BABB9AF98E15}"/>
              </a:ext>
            </a:extLst>
          </p:cNvPr>
          <p:cNvSpPr>
            <a:spLocks noGrp="1"/>
          </p:cNvSpPr>
          <p:nvPr>
            <p:ph idx="1"/>
          </p:nvPr>
        </p:nvSpPr>
        <p:spPr>
          <a:xfrm>
            <a:off x="1981200" y="2133600"/>
            <a:ext cx="8229600" cy="4248150"/>
          </a:xfrm>
        </p:spPr>
        <p:txBody>
          <a:bodyPr rtlCol="0">
            <a:normAutofit/>
          </a:bodyPr>
          <a:lstStyle/>
          <a:p>
            <a:pPr>
              <a:buNone/>
              <a:defRPr/>
            </a:pPr>
            <a:r>
              <a:rPr lang="es-PE" sz="2400" dirty="0"/>
              <a:t>Usualmente contiene los siguientes elementos:</a:t>
            </a:r>
          </a:p>
          <a:p>
            <a:pPr marL="623887" indent="-514350">
              <a:buFont typeface="Georgia" pitchFamily="18" charset="0"/>
              <a:buAutoNum type="alphaLcParenR"/>
              <a:defRPr/>
            </a:pPr>
            <a:r>
              <a:rPr lang="es-PE" sz="2400" dirty="0"/>
              <a:t>Variables de decisión: son las variables de diseño.</a:t>
            </a:r>
          </a:p>
          <a:p>
            <a:pPr marL="623887" indent="-514350">
              <a:buFont typeface="Georgia" pitchFamily="18" charset="0"/>
              <a:buAutoNum type="alphaLcParenR"/>
              <a:defRPr/>
            </a:pPr>
            <a:r>
              <a:rPr lang="es-PE" sz="2400" dirty="0"/>
              <a:t>Función objetivo</a:t>
            </a:r>
          </a:p>
          <a:p>
            <a:pPr marL="915987" lvl="1" indent="-514350">
              <a:buFont typeface="Georgia" pitchFamily="18" charset="0"/>
              <a:buAutoNum type="alphaLcParenR"/>
              <a:defRPr/>
            </a:pPr>
            <a:r>
              <a:rPr lang="es-PE" dirty="0"/>
              <a:t>Maximizar</a:t>
            </a:r>
          </a:p>
          <a:p>
            <a:pPr marL="915987" lvl="1" indent="-514350">
              <a:buFont typeface="Georgia" pitchFamily="18" charset="0"/>
              <a:buAutoNum type="alphaLcParenR"/>
              <a:defRPr/>
            </a:pPr>
            <a:r>
              <a:rPr lang="es-PE" dirty="0"/>
              <a:t>Minimizar </a:t>
            </a:r>
          </a:p>
          <a:p>
            <a:pPr marL="623887" indent="-514350">
              <a:buFont typeface="Georgia" pitchFamily="18" charset="0"/>
              <a:buAutoNum type="alphaLcParenR"/>
              <a:defRPr/>
            </a:pPr>
            <a:r>
              <a:rPr lang="es-PE" sz="2400" dirty="0"/>
              <a:t>Conjunto de restricciones</a:t>
            </a:r>
          </a:p>
          <a:p>
            <a:pPr marL="915987" lvl="1" indent="-514350">
              <a:buFont typeface="Georgia" pitchFamily="18" charset="0"/>
              <a:buAutoNum type="alphaLcParenR"/>
              <a:defRPr/>
            </a:pPr>
            <a:r>
              <a:rPr lang="es-PE" dirty="0"/>
              <a:t>De igualdad</a:t>
            </a:r>
          </a:p>
          <a:p>
            <a:pPr marL="915987" lvl="1" indent="-514350">
              <a:buFont typeface="Georgia" pitchFamily="18" charset="0"/>
              <a:buAutoNum type="alphaLcParenR"/>
              <a:defRPr/>
            </a:pPr>
            <a:r>
              <a:rPr lang="es-PE" dirty="0"/>
              <a:t>De desigualdad</a:t>
            </a:r>
          </a:p>
          <a:p>
            <a:pPr>
              <a:buNone/>
              <a:defRPr/>
            </a:pPr>
            <a:endParaRPr lang="es-PE"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a:extLst>
              <a:ext uri="{FF2B5EF4-FFF2-40B4-BE49-F238E27FC236}">
                <a16:creationId xmlns:a16="http://schemas.microsoft.com/office/drawing/2014/main" id="{C1EAA0C5-4CAB-7AA8-DC08-6EFDBD469A9B}"/>
              </a:ext>
            </a:extLst>
          </p:cNvPr>
          <p:cNvSpPr>
            <a:spLocks noGrp="1"/>
          </p:cNvSpPr>
          <p:nvPr>
            <p:ph type="title"/>
          </p:nvPr>
        </p:nvSpPr>
        <p:spPr>
          <a:xfrm>
            <a:off x="1981200" y="620713"/>
            <a:ext cx="8229600" cy="792162"/>
          </a:xfrm>
        </p:spPr>
        <p:txBody>
          <a:bodyPr/>
          <a:lstStyle/>
          <a:p>
            <a:r>
              <a:rPr lang="es-PE" altLang="en-US"/>
              <a:t>Método Símplex </a:t>
            </a:r>
          </a:p>
        </p:txBody>
      </p:sp>
      <p:sp>
        <p:nvSpPr>
          <p:cNvPr id="4" name="3 CuadroTexto">
            <a:extLst>
              <a:ext uri="{FF2B5EF4-FFF2-40B4-BE49-F238E27FC236}">
                <a16:creationId xmlns:a16="http://schemas.microsoft.com/office/drawing/2014/main" id="{22B9B8B3-A9D2-31E9-6761-3E3B96B71079}"/>
              </a:ext>
            </a:extLst>
          </p:cNvPr>
          <p:cNvSpPr txBox="1"/>
          <p:nvPr/>
        </p:nvSpPr>
        <p:spPr>
          <a:xfrm>
            <a:off x="1703388" y="1412875"/>
            <a:ext cx="8640762" cy="4324350"/>
          </a:xfrm>
          <a:prstGeom prst="rect">
            <a:avLst/>
          </a:prstGeom>
          <a:noFill/>
        </p:spPr>
        <p:txBody>
          <a:bodyPr>
            <a:spAutoFit/>
          </a:bodyPr>
          <a:lstStyle/>
          <a:p>
            <a:pPr>
              <a:lnSpc>
                <a:spcPts val="3300"/>
              </a:lnSpc>
              <a:defRPr/>
            </a:pPr>
            <a:r>
              <a:rPr lang="es-AR" sz="2400" dirty="0">
                <a:cs typeface="Arial" charset="0"/>
              </a:rPr>
              <a:t>El </a:t>
            </a:r>
            <a:r>
              <a:rPr lang="es-AR" sz="2400" i="1" dirty="0">
                <a:cs typeface="Arial" charset="0"/>
              </a:rPr>
              <a:t>Método </a:t>
            </a:r>
            <a:r>
              <a:rPr lang="es-AR" sz="2400" i="1" dirty="0" err="1">
                <a:cs typeface="Arial" charset="0"/>
              </a:rPr>
              <a:t>Símplex</a:t>
            </a:r>
            <a:r>
              <a:rPr lang="es-AR" sz="2400" i="1" dirty="0">
                <a:cs typeface="Arial" charset="0"/>
              </a:rPr>
              <a:t> </a:t>
            </a:r>
            <a:r>
              <a:rPr lang="es-AR" sz="2400" dirty="0">
                <a:cs typeface="Arial" charset="0"/>
              </a:rPr>
              <a:t>como herramienta de programación lineal fue desarrollado para la época de los años cuarenta por George </a:t>
            </a:r>
            <a:r>
              <a:rPr lang="es-AR" sz="2400" dirty="0" err="1">
                <a:cs typeface="Arial" charset="0"/>
              </a:rPr>
              <a:t>Dantzing</a:t>
            </a:r>
            <a:r>
              <a:rPr lang="es-AR" sz="2400" dirty="0">
                <a:cs typeface="Arial" charset="0"/>
              </a:rPr>
              <a:t>, un joven matemático. </a:t>
            </a:r>
          </a:p>
          <a:p>
            <a:pPr>
              <a:lnSpc>
                <a:spcPts val="3300"/>
              </a:lnSpc>
              <a:defRPr/>
            </a:pPr>
            <a:endParaRPr lang="es-AR" sz="2400" dirty="0">
              <a:cs typeface="Arial" charset="0"/>
            </a:endParaRPr>
          </a:p>
          <a:p>
            <a:pPr>
              <a:lnSpc>
                <a:spcPts val="3300"/>
              </a:lnSpc>
              <a:defRPr/>
            </a:pPr>
            <a:r>
              <a:rPr lang="es-AR" sz="2400" dirty="0">
                <a:cs typeface="Arial" charset="0"/>
              </a:rPr>
              <a:t>El método constituye una </a:t>
            </a:r>
            <a:r>
              <a:rPr lang="es-AR" sz="2400" b="1" i="1" dirty="0">
                <a:solidFill>
                  <a:schemeClr val="accent6">
                    <a:lumMod val="50000"/>
                  </a:schemeClr>
                </a:solidFill>
                <a:cs typeface="Arial" charset="0"/>
              </a:rPr>
              <a:t>forma sistemática y de búsqueda intensiva a través de todas las posibles soluciones para obtener una solución óptima</a:t>
            </a:r>
            <a:r>
              <a:rPr lang="es-AR" sz="2400" dirty="0">
                <a:cs typeface="Arial" charset="0"/>
              </a:rPr>
              <a:t>. </a:t>
            </a:r>
          </a:p>
          <a:p>
            <a:pPr>
              <a:lnSpc>
                <a:spcPts val="3300"/>
              </a:lnSpc>
              <a:defRPr/>
            </a:pPr>
            <a:endParaRPr lang="es-AR" sz="2400" dirty="0">
              <a:cs typeface="Arial" charset="0"/>
            </a:endParaRPr>
          </a:p>
          <a:p>
            <a:pPr>
              <a:lnSpc>
                <a:spcPts val="3300"/>
              </a:lnSpc>
              <a:defRPr/>
            </a:pPr>
            <a:r>
              <a:rPr lang="es-AR" sz="2400" dirty="0">
                <a:cs typeface="Arial" charset="0"/>
              </a:rPr>
              <a:t>Resulta de gran utilidad debido a su eficiencia. Además es fácil programarlo en una computadora.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a:extLst>
              <a:ext uri="{FF2B5EF4-FFF2-40B4-BE49-F238E27FC236}">
                <a16:creationId xmlns:a16="http://schemas.microsoft.com/office/drawing/2014/main" id="{01CD8E47-D13B-78B8-7329-66870BCEE8BE}"/>
              </a:ext>
            </a:extLst>
          </p:cNvPr>
          <p:cNvSpPr>
            <a:spLocks noGrp="1"/>
          </p:cNvSpPr>
          <p:nvPr>
            <p:ph type="title"/>
          </p:nvPr>
        </p:nvSpPr>
        <p:spPr>
          <a:xfrm>
            <a:off x="1981200" y="620713"/>
            <a:ext cx="8229600" cy="792162"/>
          </a:xfrm>
        </p:spPr>
        <p:txBody>
          <a:bodyPr/>
          <a:lstStyle/>
          <a:p>
            <a:r>
              <a:rPr lang="es-PE" altLang="en-US"/>
              <a:t>Método Símplex </a:t>
            </a:r>
          </a:p>
        </p:txBody>
      </p:sp>
      <p:sp>
        <p:nvSpPr>
          <p:cNvPr id="4" name="3 CuadroTexto">
            <a:extLst>
              <a:ext uri="{FF2B5EF4-FFF2-40B4-BE49-F238E27FC236}">
                <a16:creationId xmlns:a16="http://schemas.microsoft.com/office/drawing/2014/main" id="{CDAA71F0-1570-48B7-E73A-D71A7BC27DC5}"/>
              </a:ext>
            </a:extLst>
          </p:cNvPr>
          <p:cNvSpPr txBox="1"/>
          <p:nvPr/>
        </p:nvSpPr>
        <p:spPr>
          <a:xfrm>
            <a:off x="1703388" y="1687514"/>
            <a:ext cx="8640762" cy="3902075"/>
          </a:xfrm>
          <a:prstGeom prst="rect">
            <a:avLst/>
          </a:prstGeom>
          <a:noFill/>
        </p:spPr>
        <p:txBody>
          <a:bodyPr>
            <a:spAutoFit/>
          </a:bodyPr>
          <a:lstStyle/>
          <a:p>
            <a:pPr>
              <a:lnSpc>
                <a:spcPts val="3300"/>
              </a:lnSpc>
              <a:defRPr/>
            </a:pPr>
            <a:r>
              <a:rPr lang="es-AR" sz="2400" dirty="0">
                <a:cs typeface="Arial" charset="0"/>
              </a:rPr>
              <a:t> En contraste con el análisis gráfico, este método </a:t>
            </a:r>
            <a:r>
              <a:rPr lang="es-AR" sz="2400" b="1" i="1" dirty="0">
                <a:solidFill>
                  <a:schemeClr val="accent6">
                    <a:lumMod val="50000"/>
                  </a:schemeClr>
                </a:solidFill>
                <a:cs typeface="Arial" charset="0"/>
              </a:rPr>
              <a:t>permite el uso de muchas variables</a:t>
            </a:r>
            <a:r>
              <a:rPr lang="es-AR" sz="2400" dirty="0">
                <a:cs typeface="Arial" charset="0"/>
              </a:rPr>
              <a:t>. También permite la aplicación de cantidades de restricciones lineales con signos; mayores e igual, menores e igual y de igualdad.</a:t>
            </a:r>
          </a:p>
          <a:p>
            <a:pPr>
              <a:lnSpc>
                <a:spcPts val="3300"/>
              </a:lnSpc>
              <a:defRPr/>
            </a:pPr>
            <a:endParaRPr lang="es-AR" sz="2400" dirty="0">
              <a:cs typeface="Arial" charset="0"/>
            </a:endParaRPr>
          </a:p>
          <a:p>
            <a:pPr>
              <a:lnSpc>
                <a:spcPts val="3300"/>
              </a:lnSpc>
              <a:defRPr/>
            </a:pPr>
            <a:r>
              <a:rPr lang="es-AR" sz="2400" dirty="0">
                <a:cs typeface="Arial" charset="0"/>
              </a:rPr>
              <a:t> En comparación con el método gráfico, el método </a:t>
            </a:r>
            <a:r>
              <a:rPr lang="es-AR" sz="2400" dirty="0" err="1">
                <a:cs typeface="Arial" charset="0"/>
              </a:rPr>
              <a:t>símplex</a:t>
            </a:r>
            <a:r>
              <a:rPr lang="es-AR" sz="2400" dirty="0">
                <a:cs typeface="Arial" charset="0"/>
              </a:rPr>
              <a:t> </a:t>
            </a:r>
            <a:r>
              <a:rPr lang="es-AR" sz="2400" b="1" i="1" dirty="0">
                <a:solidFill>
                  <a:schemeClr val="accent6">
                    <a:lumMod val="50000"/>
                  </a:schemeClr>
                </a:solidFill>
                <a:cs typeface="Arial" charset="0"/>
              </a:rPr>
              <a:t>tiene como punto de partida el origen </a:t>
            </a:r>
            <a:r>
              <a:rPr lang="es-AR" sz="2400" dirty="0">
                <a:cs typeface="Arial" charset="0"/>
              </a:rPr>
              <a:t>siendo este la solución inicial al problema. </a:t>
            </a:r>
          </a:p>
          <a:p>
            <a:pPr>
              <a:lnSpc>
                <a:spcPts val="3300"/>
              </a:lnSpc>
              <a:defRPr/>
            </a:pPr>
            <a:r>
              <a:rPr lang="es-AR" sz="2400" dirty="0">
                <a:cs typeface="Arial"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a:extLst>
              <a:ext uri="{FF2B5EF4-FFF2-40B4-BE49-F238E27FC236}">
                <a16:creationId xmlns:a16="http://schemas.microsoft.com/office/drawing/2014/main" id="{1746887D-7AEA-BF0C-F4B8-B6A4CEF241D3}"/>
              </a:ext>
            </a:extLst>
          </p:cNvPr>
          <p:cNvSpPr>
            <a:spLocks noGrp="1"/>
          </p:cNvSpPr>
          <p:nvPr>
            <p:ph type="title"/>
          </p:nvPr>
        </p:nvSpPr>
        <p:spPr>
          <a:xfrm>
            <a:off x="1981200" y="549276"/>
            <a:ext cx="8229600" cy="576263"/>
          </a:xfrm>
        </p:spPr>
        <p:txBody>
          <a:bodyPr rtlCol="0">
            <a:normAutofit/>
          </a:bodyPr>
          <a:lstStyle/>
          <a:p>
            <a:pPr>
              <a:defRPr/>
            </a:pPr>
            <a:r>
              <a:rPr lang="es-AR" sz="3600"/>
              <a:t>EL PROBLEMA DE MAXIMIZACIÓN</a:t>
            </a:r>
            <a:endParaRPr lang="es-PE" sz="3600"/>
          </a:p>
        </p:txBody>
      </p:sp>
      <p:sp>
        <p:nvSpPr>
          <p:cNvPr id="4" name="3 CuadroTexto">
            <a:extLst>
              <a:ext uri="{FF2B5EF4-FFF2-40B4-BE49-F238E27FC236}">
                <a16:creationId xmlns:a16="http://schemas.microsoft.com/office/drawing/2014/main" id="{ABFA9F8B-5D21-84DD-9F6F-A825F06F7A62}"/>
              </a:ext>
            </a:extLst>
          </p:cNvPr>
          <p:cNvSpPr txBox="1"/>
          <p:nvPr/>
        </p:nvSpPr>
        <p:spPr>
          <a:xfrm>
            <a:off x="1774825" y="1268414"/>
            <a:ext cx="8642350" cy="4726871"/>
          </a:xfrm>
          <a:prstGeom prst="rect">
            <a:avLst/>
          </a:prstGeom>
          <a:noFill/>
        </p:spPr>
        <p:txBody>
          <a:bodyPr>
            <a:spAutoFit/>
          </a:bodyPr>
          <a:lstStyle/>
          <a:p>
            <a:pPr algn="just">
              <a:lnSpc>
                <a:spcPts val="3300"/>
              </a:lnSpc>
              <a:defRPr/>
            </a:pPr>
            <a:r>
              <a:rPr lang="es-AR" sz="2400" dirty="0">
                <a:cs typeface="Arial" charset="0"/>
              </a:rPr>
              <a:t>El gerente de la Relojería la Torre desea conocer la ganancia máxima que se puede obtener de la producción y venta de dos clases de relojes económicos digitales de pulsera.</a:t>
            </a:r>
          </a:p>
          <a:p>
            <a:pPr algn="just">
              <a:lnSpc>
                <a:spcPts val="3300"/>
              </a:lnSpc>
              <a:defRPr/>
            </a:pPr>
            <a:r>
              <a:rPr lang="es-AR" sz="2400" dirty="0">
                <a:cs typeface="Arial" charset="0"/>
              </a:rPr>
              <a:t>La ganancia que se obtiene por la producción y venta de un reloj de hombre es de $4 y de $6 para un reloj de mujer. La empresa cuenta con 120 horas semanales para la producción de los relojes y 100 horas para la inspección y empaque de estos. La fabricación de un reloj de hombre requiere 2 horas de producción y 2 horas de inspección y empaque. Mientras que un reloj de mujer requiere 4 horas de producción y 3 horas de</a:t>
            </a:r>
          </a:p>
          <a:p>
            <a:pPr algn="just">
              <a:lnSpc>
                <a:spcPts val="3300"/>
              </a:lnSpc>
              <a:defRPr/>
            </a:pPr>
            <a:r>
              <a:rPr lang="es-AR" sz="2400" dirty="0">
                <a:cs typeface="Arial" charset="0"/>
              </a:rPr>
              <a:t>inspección y empaque.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2</TotalTime>
  <Words>2636</Words>
  <Application>Microsoft Office PowerPoint</Application>
  <PresentationFormat>Widescreen</PresentationFormat>
  <Paragraphs>198</Paragraphs>
  <Slides>43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Adams</vt:lpstr>
      <vt:lpstr>Aptos</vt:lpstr>
      <vt:lpstr>Aptos Display</vt:lpstr>
      <vt:lpstr>Arial</vt:lpstr>
      <vt:lpstr>Calibri</vt:lpstr>
      <vt:lpstr>Calibri Light</vt:lpstr>
      <vt:lpstr>Georgia</vt:lpstr>
      <vt:lpstr>Verdana</vt:lpstr>
      <vt:lpstr>Office Theme</vt:lpstr>
      <vt:lpstr>Retrospect</vt:lpstr>
      <vt:lpstr>PowerPoint Presentation</vt:lpstr>
      <vt:lpstr>Ingeniería en Sistemas</vt:lpstr>
      <vt:lpstr>INTRODUCCIÓN</vt:lpstr>
      <vt:lpstr>Investigación Operativa</vt:lpstr>
      <vt:lpstr>Fases de Elaboración del Problema</vt:lpstr>
      <vt:lpstr>Elaboración de un Modelo Matemático</vt:lpstr>
      <vt:lpstr>Método Símplex </vt:lpstr>
      <vt:lpstr>Método Símplex </vt:lpstr>
      <vt:lpstr>EL PROBLEMA DE MAXIMIZACIÓN</vt:lpstr>
      <vt:lpstr>EL PROBLEMA DE MAXIMIZACIÓN</vt:lpstr>
      <vt:lpstr>EL PROBLEMA DE MAXIMIZACIÓN</vt:lpstr>
      <vt:lpstr>AUMENTO DE LAS RESTRICCIONES Y DE LA FUNCIÓN OBJETIVO</vt:lpstr>
      <vt:lpstr>AUMENTO DE LAS RESTRICCIONES Y DE LA FUNCIÓN OBJETIVO</vt:lpstr>
      <vt:lpstr>AUMENTO DE LAS RESTRICCIONES Y DE LA FUNCIÓN OBJETIVO</vt:lpstr>
      <vt:lpstr>SOLUCIÓN INICIAL</vt:lpstr>
      <vt:lpstr>CUADRO INICIAL</vt:lpstr>
      <vt:lpstr>MEJORANDO EL CUADRO INICIAL</vt:lpstr>
      <vt:lpstr>MEJORANDO EL CUADRO INICIAL</vt:lpstr>
      <vt:lpstr>SEGUNDA TABLA SÍMPLEX</vt:lpstr>
      <vt:lpstr>SEGUNDA TABLA SÍMPLEX</vt:lpstr>
      <vt:lpstr>TERCER TABLÓN SÍMPLEX</vt:lpstr>
      <vt:lpstr>TABLÓN SÍMPLEX ÓPTIMO</vt:lpstr>
      <vt:lpstr>EL PROBLEMA DE MINIMIZACIÓN</vt:lpstr>
      <vt:lpstr>EL PROBLEMA DE MINIMIZACIÓN</vt:lpstr>
      <vt:lpstr>EL PROBLEMA DE MINIMIZACIÓN</vt:lpstr>
      <vt:lpstr>AUMENTO DE LAS RESTRICCIONES Y DE LA FUNCIÓN OBJETIVO</vt:lpstr>
      <vt:lpstr>AUMENTO DE LAS RESTRICCIONES Y DE LA FUNCIÓN OBJETIVO</vt:lpstr>
      <vt:lpstr>AUMENTO DE LAS RESTRICCIONES Y DE LA FUNCIÓN OBJETIVO</vt:lpstr>
      <vt:lpstr>AUMENTO DE LAS RESTRICCIONES Y DE LA FUNCIÓN OBJETIVO</vt:lpstr>
      <vt:lpstr>AUMENTO DE LAS RESTRICCIONES Y DE LA FUNCIÓN OBJETIVO</vt:lpstr>
      <vt:lpstr>SOLUCIÓN INICIAL</vt:lpstr>
      <vt:lpstr>SEGUNDO TABLÓN SÍMPLEX</vt:lpstr>
      <vt:lpstr>TERCER TABLÓN SÍMPLEX</vt:lpstr>
      <vt:lpstr>CUARTO TABLÓN SÍMPLEX</vt:lpstr>
      <vt:lpstr>ANÁLISIS DE SENSIBILIDAD SÍMPLEX</vt:lpstr>
      <vt:lpstr>ANÁLISIS DE SENSIBILIDAD SÍMPLEX</vt:lpstr>
      <vt:lpstr>CAMBIOS EN LOS COEFICIENTES DE LA FUNCIÓN OBJETIVO PARA VARIABLES NO BÁSICAS</vt:lpstr>
      <vt:lpstr>CAMBIOS EN LOS COEFICIENTES DE LA FUNCIÓN OBJETIVO PARA VARIABLES BÁSICAS</vt:lpstr>
      <vt:lpstr>CAMBIOS EN LOS COEFICIENTES DE LA FUNCIÓN OBJETIVO PARA VARIABLES BASICAS</vt:lpstr>
      <vt:lpstr>CAMBIOS EN LOS VALORES DE LAS RESTRICCIONES (bi) O NIVELES DE LOS RECURSOS</vt:lpstr>
      <vt:lpstr>CAMBIOS EN LOS VALORES DE LAS RESTRICCIONES (bi) O NIVELES DE LOS RECURSOS</vt:lpstr>
      <vt:lpstr>Referencias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Teresa Reyna</dc:creator>
  <cp:lastModifiedBy>Teresa Reyna</cp:lastModifiedBy>
  <cp:revision>1</cp:revision>
  <dcterms:created xsi:type="dcterms:W3CDTF">2025-05-09T19:29:46Z</dcterms:created>
  <dcterms:modified xsi:type="dcterms:W3CDTF">2025-05-09T19:32:44Z</dcterms:modified>
</cp:coreProperties>
</file>